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3"/>
  </p:notesMasterIdLst>
  <p:sldIdLst>
    <p:sldId id="1334" r:id="rId2"/>
    <p:sldId id="1469" r:id="rId3"/>
    <p:sldId id="425" r:id="rId4"/>
    <p:sldId id="2147376275" r:id="rId5"/>
    <p:sldId id="1471" r:id="rId6"/>
    <p:sldId id="2146847788" r:id="rId7"/>
    <p:sldId id="2146847789" r:id="rId8"/>
    <p:sldId id="2147376263" r:id="rId9"/>
    <p:sldId id="2147376238" r:id="rId10"/>
    <p:sldId id="2147376265" r:id="rId11"/>
    <p:sldId id="2147376266" r:id="rId12"/>
    <p:sldId id="296" r:id="rId13"/>
    <p:sldId id="2147376262" r:id="rId14"/>
    <p:sldId id="2147376264" r:id="rId15"/>
    <p:sldId id="2147376261" r:id="rId16"/>
    <p:sldId id="257" r:id="rId17"/>
    <p:sldId id="301" r:id="rId18"/>
    <p:sldId id="293" r:id="rId19"/>
    <p:sldId id="2147376246" r:id="rId20"/>
    <p:sldId id="267" r:id="rId21"/>
    <p:sldId id="2146847817" r:id="rId22"/>
    <p:sldId id="2146847749" r:id="rId23"/>
    <p:sldId id="2146847815" r:id="rId24"/>
    <p:sldId id="2146847816" r:id="rId25"/>
    <p:sldId id="2146847818" r:id="rId26"/>
    <p:sldId id="2147376251" r:id="rId27"/>
    <p:sldId id="2147376276" r:id="rId28"/>
    <p:sldId id="2147376257" r:id="rId29"/>
    <p:sldId id="2147376260" r:id="rId30"/>
    <p:sldId id="260" r:id="rId31"/>
    <p:sldId id="2147376267" r:id="rId32"/>
    <p:sldId id="2147376277" r:id="rId33"/>
    <p:sldId id="261" r:id="rId34"/>
    <p:sldId id="258" r:id="rId35"/>
    <p:sldId id="303" r:id="rId36"/>
    <p:sldId id="290" r:id="rId37"/>
    <p:sldId id="2147376280" r:id="rId38"/>
    <p:sldId id="2147376278" r:id="rId39"/>
    <p:sldId id="2147376279" r:id="rId40"/>
    <p:sldId id="716" r:id="rId41"/>
    <p:sldId id="672" r:id="rId42"/>
    <p:sldId id="2147376242" r:id="rId43"/>
    <p:sldId id="281" r:id="rId44"/>
    <p:sldId id="2147376268" r:id="rId45"/>
    <p:sldId id="2147376274" r:id="rId46"/>
    <p:sldId id="2147376271" r:id="rId47"/>
    <p:sldId id="2147376272" r:id="rId48"/>
    <p:sldId id="2147376273" r:id="rId49"/>
    <p:sldId id="668" r:id="rId50"/>
    <p:sldId id="287" r:id="rId51"/>
    <p:sldId id="2146847738" r:id="rId52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1334"/>
            <p14:sldId id="1469"/>
            <p14:sldId id="425"/>
            <p14:sldId id="2147376275"/>
            <p14:sldId id="1471"/>
            <p14:sldId id="2146847788"/>
            <p14:sldId id="2146847789"/>
            <p14:sldId id="2147376263"/>
            <p14:sldId id="2147376238"/>
            <p14:sldId id="2147376265"/>
            <p14:sldId id="2147376266"/>
            <p14:sldId id="296"/>
            <p14:sldId id="2147376262"/>
            <p14:sldId id="2147376264"/>
            <p14:sldId id="2147376261"/>
            <p14:sldId id="257"/>
            <p14:sldId id="301"/>
            <p14:sldId id="293"/>
            <p14:sldId id="2147376246"/>
            <p14:sldId id="267"/>
            <p14:sldId id="2146847817"/>
            <p14:sldId id="2146847749"/>
            <p14:sldId id="2146847815"/>
            <p14:sldId id="2146847816"/>
            <p14:sldId id="2146847818"/>
            <p14:sldId id="2147376251"/>
            <p14:sldId id="2147376276"/>
            <p14:sldId id="2147376257"/>
            <p14:sldId id="2147376260"/>
            <p14:sldId id="260"/>
            <p14:sldId id="2147376267"/>
            <p14:sldId id="2147376277"/>
            <p14:sldId id="261"/>
            <p14:sldId id="258"/>
            <p14:sldId id="303"/>
            <p14:sldId id="290"/>
            <p14:sldId id="2147376280"/>
            <p14:sldId id="2147376278"/>
            <p14:sldId id="2147376279"/>
            <p14:sldId id="716"/>
            <p14:sldId id="672"/>
            <p14:sldId id="2147376242"/>
            <p14:sldId id="281"/>
            <p14:sldId id="2147376268"/>
            <p14:sldId id="2147376274"/>
            <p14:sldId id="2147376271"/>
            <p14:sldId id="2147376272"/>
            <p14:sldId id="2147376273"/>
            <p14:sldId id="668"/>
            <p14:sldId id="287"/>
            <p14:sldId id="2146847738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18" clrIdx="0"/>
  <p:cmAuthor id="1" name="Yannick Darrats" initials="YD" lastIdx="1" clrIdx="1"/>
  <p:cmAuthor id="2" name="charles dufrene" initials="cd" lastIdx="1" clrIdx="2"/>
  <p:cmAuthor id="3" name="anton pozniak" initials="ap" lastIdx="12" clrIdx="3"/>
  <p:cmAuthor id="4" name="francois.raffi@wanadoo.fr" initials="" lastIdx="1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61DA"/>
    <a:srgbClr val="009900"/>
    <a:srgbClr val="990000"/>
    <a:srgbClr val="00B050"/>
    <a:srgbClr val="8064A2"/>
    <a:srgbClr val="08C383"/>
    <a:srgbClr val="0000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799" autoAdjust="0"/>
    <p:restoredTop sz="95884" autoAdjust="0"/>
  </p:normalViewPr>
  <p:slideViewPr>
    <p:cSldViewPr snapToObjects="1">
      <p:cViewPr>
        <p:scale>
          <a:sx n="90" d="100"/>
          <a:sy n="90" d="100"/>
        </p:scale>
        <p:origin x="1836" y="462"/>
      </p:cViewPr>
      <p:guideLst>
        <p:guide orient="horz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27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pPr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4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6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3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81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60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7934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CE4558D-E67D-8744-DD69-549E05B282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12545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FBC3A-A12C-40F9-BB8D-BC30C7901396}" type="slidenum">
              <a:rPr lang="en-US" smtClean="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05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59F4-0A2B-4780-94DA-BE154675C7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8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71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2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2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258820"/>
            <a:ext cx="110310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428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ABD3-6899-7A36-D2A3-8056CFE2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328DF-BDE5-0FF2-9ADE-14202D0D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07BA-F59A-884A-8A69-6AD4648B8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03927-3D60-9C46-633D-ED85F9D6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63673-858F-CDAB-E3DE-3DD303C1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901B-93ED-F74D-B069-97306235D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29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6" y="6248400"/>
            <a:ext cx="10565727" cy="457200"/>
          </a:xfrm>
        </p:spPr>
        <p:txBody>
          <a:bodyPr lIns="68576" tIns="0" rIns="0" bIns="0" anchor="b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6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66702" y="190509"/>
            <a:ext cx="11722100" cy="838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8568" tIns="34289" rIns="68568" bIns="34289" anchor="b">
            <a:noAutofit/>
          </a:bodyPr>
          <a:lstStyle>
            <a:lvl1pPr>
              <a:defRPr sz="3200" b="1">
                <a:solidFill>
                  <a:srgbClr val="29282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0932" y="1405273"/>
            <a:ext cx="11663363" cy="4845051"/>
          </a:xfrm>
          <a:prstGeom prst="rect">
            <a:avLst/>
          </a:prstGeom>
        </p:spPr>
        <p:txBody>
          <a:bodyPr lIns="68568" tIns="34289" rIns="68568" bIns="34289"/>
          <a:lstStyle>
            <a:lvl1pPr marL="173700" indent="-173700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2400">
                <a:solidFill>
                  <a:srgbClr val="29282D"/>
                </a:solidFill>
              </a:defRPr>
            </a:lvl1pPr>
            <a:lvl2pPr marL="457095" indent="-228552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2000">
                <a:solidFill>
                  <a:srgbClr val="29282D"/>
                </a:solidFill>
              </a:defRPr>
            </a:lvl2pPr>
            <a:lvl3pPr marL="630792" indent="-173700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867">
                <a:solidFill>
                  <a:srgbClr val="29282D"/>
                </a:solidFill>
              </a:defRPr>
            </a:lvl3pPr>
            <a:lvl4pPr marL="859344" indent="-173700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buFont typeface="Arial" panose="020B0604020202020204" pitchFamily="34" charset="0"/>
              <a:buChar char="–"/>
              <a:defRPr sz="1600">
                <a:solidFill>
                  <a:srgbClr val="29282D"/>
                </a:solidFill>
              </a:defRPr>
            </a:lvl4pPr>
            <a:lvl5pPr marL="969048" indent="-164556">
              <a:lnSpc>
                <a:spcPct val="100000"/>
              </a:lnSpc>
              <a:spcBef>
                <a:spcPts val="1200"/>
              </a:spcBef>
              <a:buClr>
                <a:srgbClr val="6667AB"/>
              </a:buClr>
              <a:buSzPct val="90000"/>
              <a:defRPr sz="1600">
                <a:solidFill>
                  <a:srgbClr val="2928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DB586-4A3F-4FF0-B717-D8223E84106B}"/>
              </a:ext>
            </a:extLst>
          </p:cNvPr>
          <p:cNvSpPr/>
          <p:nvPr userDrawn="1"/>
        </p:nvSpPr>
        <p:spPr>
          <a:xfrm>
            <a:off x="-12295" y="856311"/>
            <a:ext cx="12252960" cy="379654"/>
          </a:xfrm>
          <a:prstGeom prst="rect">
            <a:avLst/>
          </a:prstGeom>
          <a:gradFill flip="none" rotWithShape="1">
            <a:gsLst>
              <a:gs pos="29000">
                <a:srgbClr val="6667AB"/>
              </a:gs>
              <a:gs pos="3000">
                <a:schemeClr val="bg1"/>
              </a:gs>
            </a:gsLst>
            <a:lin ang="10800000" scaled="1"/>
            <a:tileRect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4" rtlCol="0" anchor="ctr">
            <a:spAutoFit/>
          </a:bodyPr>
          <a:lstStyle/>
          <a:p>
            <a:pPr defTabSz="914196" hangingPunct="0"/>
            <a:endParaRPr lang="en-US" sz="1867" dirty="0">
              <a:solidFill>
                <a:srgbClr val="000000"/>
              </a:solidFill>
              <a:cs typeface="Arial" charset="0"/>
              <a:sym typeface="Helvetica"/>
            </a:endParaRPr>
          </a:p>
        </p:txBody>
      </p:sp>
      <p:sp>
        <p:nvSpPr>
          <p:cNvPr id="11" name="Shape 107">
            <a:extLst>
              <a:ext uri="{FF2B5EF4-FFF2-40B4-BE49-F238E27FC236}">
                <a16:creationId xmlns:a16="http://schemas.microsoft.com/office/drawing/2014/main" id="{5C0A04E0-1E25-4F4F-811B-74D51A9A7DC9}"/>
              </a:ext>
            </a:extLst>
          </p:cNvPr>
          <p:cNvSpPr/>
          <p:nvPr userDrawn="1"/>
        </p:nvSpPr>
        <p:spPr>
          <a:xfrm>
            <a:off x="-12701" y="6772204"/>
            <a:ext cx="12207240" cy="0"/>
          </a:xfrm>
          <a:prstGeom prst="line">
            <a:avLst/>
          </a:prstGeom>
          <a:ln w="22225">
            <a:solidFill>
              <a:srgbClr val="625C60"/>
            </a:solidFill>
            <a:miter/>
          </a:ln>
        </p:spPr>
        <p:txBody>
          <a:bodyPr lIns="45719" tIns="45719" rIns="45719" bIns="45719"/>
          <a:lstStyle/>
          <a:p>
            <a:pPr defTabSz="1218930" hangingPunct="0"/>
            <a:endParaRPr sz="2400" kern="0" dirty="0">
              <a:solidFill>
                <a:srgbClr val="000000"/>
              </a:solidFill>
              <a:cs typeface="Arial" pitchFamily="34" charset="0"/>
              <a:sym typeface="Helvetica"/>
            </a:endParaRPr>
          </a:p>
        </p:txBody>
      </p:sp>
      <p:sp>
        <p:nvSpPr>
          <p:cNvPr id="12" name="Shape 107">
            <a:extLst>
              <a:ext uri="{FF2B5EF4-FFF2-40B4-BE49-F238E27FC236}">
                <a16:creationId xmlns:a16="http://schemas.microsoft.com/office/drawing/2014/main" id="{3491B027-4480-4205-91E8-E99263C4AAE6}"/>
              </a:ext>
            </a:extLst>
          </p:cNvPr>
          <p:cNvSpPr/>
          <p:nvPr userDrawn="1"/>
        </p:nvSpPr>
        <p:spPr>
          <a:xfrm>
            <a:off x="-11740" y="6833257"/>
            <a:ext cx="12207240" cy="0"/>
          </a:xfrm>
          <a:prstGeom prst="line">
            <a:avLst/>
          </a:prstGeom>
          <a:ln w="41275">
            <a:solidFill>
              <a:srgbClr val="6667AB"/>
            </a:solidFill>
            <a:miter/>
          </a:ln>
        </p:spPr>
        <p:txBody>
          <a:bodyPr lIns="45719" tIns="45719" rIns="45719" bIns="45719"/>
          <a:lstStyle/>
          <a:p>
            <a:pPr defTabSz="1218930" hangingPunct="0"/>
            <a:endParaRPr sz="2400" kern="0" dirty="0">
              <a:solidFill>
                <a:srgbClr val="000000"/>
              </a:solidFill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518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176">
          <p15:clr>
            <a:srgbClr val="A4A3A4"/>
          </p15:clr>
        </p15:guide>
        <p15:guide id="3" pos="3840">
          <p15:clr>
            <a:srgbClr val="A4A3A4"/>
          </p15:clr>
        </p15:guide>
        <p15:guide id="6" orient="horz" pos="576">
          <p15:clr>
            <a:srgbClr val="A4A3A4"/>
          </p15:clr>
        </p15:guide>
        <p15:guide id="7" orient="horz" pos="1104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1384" y="258820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221006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848" r:id="rId4"/>
    <p:sldLayoutId id="2147483851" r:id="rId5"/>
    <p:sldLayoutId id="2147483786" r:id="rId6"/>
    <p:sldLayoutId id="2147483852" r:id="rId7"/>
    <p:sldLayoutId id="2147483853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hivglasgow.org/wp-content/uploads/2023/01/P149_Hill_Andrew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3004" y="19589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Cardiometabolic health in HIV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573016"/>
            <a:ext cx="6400800" cy="2405822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dirty="0">
                <a:solidFill>
                  <a:srgbClr val="FF6600"/>
                </a:solidFill>
              </a:rPr>
              <a:t>22 </a:t>
            </a:r>
            <a:r>
              <a:rPr lang="fr-FR" sz="2800" b="1" dirty="0" err="1">
                <a:solidFill>
                  <a:srgbClr val="FF6600"/>
                </a:solidFill>
              </a:rPr>
              <a:t>November</a:t>
            </a:r>
            <a:r>
              <a:rPr lang="fr-FR" sz="2800" b="1" dirty="0">
                <a:solidFill>
                  <a:srgbClr val="FF6600"/>
                </a:solidFill>
              </a:rPr>
              <a:t> 2023</a:t>
            </a:r>
            <a:endParaRPr lang="en-US" sz="2800" b="1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</a:t>
            </a:r>
            <a:r>
              <a:rPr lang="fr-FR" sz="2600" b="1" dirty="0" err="1">
                <a:solidFill>
                  <a:schemeClr val="tx1"/>
                </a:solidFill>
              </a:rPr>
              <a:t>Cahn</a:t>
            </a:r>
            <a:r>
              <a:rPr lang="fr-FR" sz="26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</a:t>
            </a:r>
            <a:r>
              <a:rPr lang="fr-FR" sz="2600" b="1" dirty="0" err="1">
                <a:solidFill>
                  <a:schemeClr val="tx1"/>
                </a:solidFill>
              </a:rPr>
              <a:t>Raffi</a:t>
            </a:r>
            <a:r>
              <a:rPr lang="fr-FR" sz="2600" b="1" dirty="0">
                <a:solidFill>
                  <a:schemeClr val="tx1"/>
                </a:solidFill>
              </a:rPr>
              <a:t>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399683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4F726-F588-44C6-13F2-055B7B78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009"/>
            <a:ext cx="8490167" cy="805704"/>
          </a:xfrm>
        </p:spPr>
        <p:txBody>
          <a:bodyPr/>
          <a:lstStyle/>
          <a:p>
            <a:r>
              <a:rPr lang="en-US" dirty="0"/>
              <a:t>RESPOND: selection bias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45C6A88-1B5F-0FB3-D199-D12D7899F9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544" y="5229200"/>
            <a:ext cx="11559088" cy="122585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cs typeface="Arial" panose="020B0604020202020204" pitchFamily="34" charset="0"/>
              </a:rPr>
              <a:t>T</a:t>
            </a:r>
            <a:r>
              <a:rPr lang="en-US" sz="1800" dirty="0">
                <a:effectLst/>
                <a:cs typeface="Arial" panose="020B0604020202020204" pitchFamily="34" charset="0"/>
              </a:rPr>
              <a:t>he likelihood of starting an INSTI increased linearly with increasing risk of cardiovascular disease </a:t>
            </a:r>
          </a:p>
          <a:p>
            <a:r>
              <a:rPr lang="en-US" sz="1800" dirty="0">
                <a:cs typeface="Arial" panose="020B0604020202020204" pitchFamily="34" charset="0"/>
              </a:rPr>
              <a:t>Were all confounders taken into account in adjustment?</a:t>
            </a:r>
          </a:p>
          <a:p>
            <a:pPr lvl="1"/>
            <a:r>
              <a:rPr lang="en-US" sz="1600" b="0" i="0" u="none" strike="noStrike" kern="1200" baseline="0" dirty="0">
                <a:solidFill>
                  <a:schemeClr val="dk1"/>
                </a:solidFill>
              </a:rPr>
              <a:t>ART experienced, with VL &lt;200 copies per mL,</a:t>
            </a:r>
            <a:r>
              <a:rPr lang="en-US" sz="1600" b="0" i="0" u="none" strike="noStrike" kern="1200" baseline="0" dirty="0">
                <a:solidFill>
                  <a:schemeClr val="dk1"/>
                </a:solidFill>
                <a:cs typeface="Arial" panose="020B0604020202020204" pitchFamily="34" charset="0"/>
              </a:rPr>
              <a:t> had significantly more CV events (3.2%) than those with VL &gt; 200 c/mL (1.9%)</a:t>
            </a:r>
          </a:p>
          <a:p>
            <a:pPr lvl="1"/>
            <a:r>
              <a:rPr lang="en-US" sz="1600" dirty="0">
                <a:solidFill>
                  <a:schemeClr val="dk1"/>
                </a:solidFill>
                <a:effectLst/>
                <a:cs typeface="Arial" panose="020B0604020202020204" pitchFamily="34" charset="0"/>
              </a:rPr>
              <a:t>More INSTI patients were pre-exposed to ABC or </a:t>
            </a:r>
            <a:r>
              <a:rPr lang="en-US" sz="1600" dirty="0" err="1">
                <a:solidFill>
                  <a:schemeClr val="dk1"/>
                </a:solidFill>
                <a:effectLst/>
                <a:cs typeface="Arial" panose="020B0604020202020204" pitchFamily="34" charset="0"/>
              </a:rPr>
              <a:t>ddI</a:t>
            </a:r>
            <a:r>
              <a:rPr lang="en-US" sz="1600" dirty="0">
                <a:solidFill>
                  <a:schemeClr val="dk1"/>
                </a:solidFill>
                <a:effectLst/>
                <a:cs typeface="Arial" panose="020B0604020202020204" pitchFamily="34" charset="0"/>
              </a:rPr>
              <a:t> (59% vs 41%): this confounder </a:t>
            </a:r>
            <a:r>
              <a:rPr lang="en-US" sz="1600" dirty="0">
                <a:solidFill>
                  <a:schemeClr val="dk1"/>
                </a:solidFill>
                <a:cs typeface="Arial" panose="020B0604020202020204" pitchFamily="34" charset="0"/>
              </a:rPr>
              <a:t>w</a:t>
            </a:r>
            <a:r>
              <a:rPr lang="en-US" sz="1600" dirty="0">
                <a:solidFill>
                  <a:schemeClr val="dk1"/>
                </a:solidFill>
                <a:effectLst/>
                <a:cs typeface="Arial" panose="020B0604020202020204" pitchFamily="34" charset="0"/>
              </a:rPr>
              <a:t>as not taken into account (enough power?)</a:t>
            </a:r>
            <a:endParaRPr lang="en-US" sz="1600" dirty="0">
              <a:effectLst/>
              <a:cs typeface="Arial" panose="020B0604020202020204" pitchFamily="34" charset="0"/>
            </a:endParaRPr>
          </a:p>
          <a:p>
            <a:endParaRPr lang="en-US" sz="1800" dirty="0"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DE82B2A-1B23-C3E4-AB05-169652064957}"/>
              </a:ext>
            </a:extLst>
          </p:cNvPr>
          <p:cNvGrpSpPr/>
          <p:nvPr/>
        </p:nvGrpSpPr>
        <p:grpSpPr>
          <a:xfrm>
            <a:off x="4766808" y="1968706"/>
            <a:ext cx="1571625" cy="2459037"/>
            <a:chOff x="5702300" y="2344738"/>
            <a:chExt cx="1571625" cy="245903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9721C1FB-6B4D-042D-BC3B-852F52963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1700" y="4724400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0C9929D1-83E3-4444-1988-3B7B7DBC0E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4525" y="4724400"/>
              <a:ext cx="0" cy="79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CE98D593-946E-7927-E74C-7C0631099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2300" y="4724400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0B7C2A27-6F97-01AF-1AF7-73AD1EB21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1763" y="4724400"/>
              <a:ext cx="0" cy="79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D5D1B044-AE8C-C98A-E616-743839806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24525" y="4724400"/>
              <a:ext cx="7572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67AE0EDD-DD1E-DDAA-DEC1-A222B1D44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4724400"/>
              <a:ext cx="7699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AB3B3EA-7FA1-E0F9-C202-914C9301D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1763" y="2344738"/>
              <a:ext cx="0" cy="23796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E44FBEFC-1E2C-9B00-BEDC-7CBE8A228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1700" y="4724400"/>
              <a:ext cx="0" cy="79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BAA6B231-7E55-FEA4-6FA6-FC32A7AC3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4663" y="4641850"/>
              <a:ext cx="230188" cy="0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EBA3318B-2044-E632-1570-7E9E8EB2E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86550" y="4168775"/>
              <a:ext cx="119063" cy="0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1F6D5F1A-33AC-9904-4ABA-F1DDC36D7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54825" y="4411663"/>
              <a:ext cx="169863" cy="0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EFFE3305-E509-C41C-5DD9-FF5D796CD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3538" y="3228975"/>
              <a:ext cx="13017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D452F4A9-B606-8775-5B8F-45E1CF1AB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4650" y="3467100"/>
              <a:ext cx="173038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616F6E35-388B-EBBF-EB60-3D3CA5D57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62725" y="2997200"/>
              <a:ext cx="10477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6C334A3-BC56-3AE4-AD78-D9F6533A8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0" y="2727325"/>
              <a:ext cx="58738" cy="58738"/>
            </a:xfrm>
            <a:custGeom>
              <a:avLst/>
              <a:gdLst>
                <a:gd name="T0" fmla="*/ 156 w 182"/>
                <a:gd name="T1" fmla="*/ 155 h 181"/>
                <a:gd name="T2" fmla="*/ 160 w 182"/>
                <a:gd name="T3" fmla="*/ 147 h 181"/>
                <a:gd name="T4" fmla="*/ 166 w 182"/>
                <a:gd name="T5" fmla="*/ 140 h 181"/>
                <a:gd name="T6" fmla="*/ 175 w 182"/>
                <a:gd name="T7" fmla="*/ 124 h 181"/>
                <a:gd name="T8" fmla="*/ 177 w 182"/>
                <a:gd name="T9" fmla="*/ 115 h 181"/>
                <a:gd name="T10" fmla="*/ 180 w 182"/>
                <a:gd name="T11" fmla="*/ 107 h 181"/>
                <a:gd name="T12" fmla="*/ 181 w 182"/>
                <a:gd name="T13" fmla="*/ 98 h 181"/>
                <a:gd name="T14" fmla="*/ 181 w 182"/>
                <a:gd name="T15" fmla="*/ 94 h 181"/>
                <a:gd name="T16" fmla="*/ 181 w 182"/>
                <a:gd name="T17" fmla="*/ 92 h 181"/>
                <a:gd name="T18" fmla="*/ 181 w 182"/>
                <a:gd name="T19" fmla="*/ 90 h 181"/>
                <a:gd name="T20" fmla="*/ 182 w 182"/>
                <a:gd name="T21" fmla="*/ 90 h 181"/>
                <a:gd name="T22" fmla="*/ 180 w 182"/>
                <a:gd name="T23" fmla="*/ 71 h 181"/>
                <a:gd name="T24" fmla="*/ 175 w 182"/>
                <a:gd name="T25" fmla="*/ 55 h 181"/>
                <a:gd name="T26" fmla="*/ 166 w 182"/>
                <a:gd name="T27" fmla="*/ 39 h 181"/>
                <a:gd name="T28" fmla="*/ 156 w 182"/>
                <a:gd name="T29" fmla="*/ 27 h 181"/>
                <a:gd name="T30" fmla="*/ 141 w 182"/>
                <a:gd name="T31" fmla="*/ 14 h 181"/>
                <a:gd name="T32" fmla="*/ 125 w 182"/>
                <a:gd name="T33" fmla="*/ 6 h 181"/>
                <a:gd name="T34" fmla="*/ 108 w 182"/>
                <a:gd name="T35" fmla="*/ 1 h 181"/>
                <a:gd name="T36" fmla="*/ 91 w 182"/>
                <a:gd name="T37" fmla="*/ 0 h 181"/>
                <a:gd name="T38" fmla="*/ 72 w 182"/>
                <a:gd name="T39" fmla="*/ 1 h 181"/>
                <a:gd name="T40" fmla="*/ 56 w 182"/>
                <a:gd name="T41" fmla="*/ 6 h 181"/>
                <a:gd name="T42" fmla="*/ 40 w 182"/>
                <a:gd name="T43" fmla="*/ 14 h 181"/>
                <a:gd name="T44" fmla="*/ 28 w 182"/>
                <a:gd name="T45" fmla="*/ 27 h 181"/>
                <a:gd name="T46" fmla="*/ 15 w 182"/>
                <a:gd name="T47" fmla="*/ 39 h 181"/>
                <a:gd name="T48" fmla="*/ 7 w 182"/>
                <a:gd name="T49" fmla="*/ 55 h 181"/>
                <a:gd name="T50" fmla="*/ 1 w 182"/>
                <a:gd name="T51" fmla="*/ 71 h 181"/>
                <a:gd name="T52" fmla="*/ 0 w 182"/>
                <a:gd name="T53" fmla="*/ 90 h 181"/>
                <a:gd name="T54" fmla="*/ 1 w 182"/>
                <a:gd name="T55" fmla="*/ 107 h 181"/>
                <a:gd name="T56" fmla="*/ 7 w 182"/>
                <a:gd name="T57" fmla="*/ 124 h 181"/>
                <a:gd name="T58" fmla="*/ 15 w 182"/>
                <a:gd name="T59" fmla="*/ 140 h 181"/>
                <a:gd name="T60" fmla="*/ 28 w 182"/>
                <a:gd name="T61" fmla="*/ 155 h 181"/>
                <a:gd name="T62" fmla="*/ 40 w 182"/>
                <a:gd name="T63" fmla="*/ 165 h 181"/>
                <a:gd name="T64" fmla="*/ 56 w 182"/>
                <a:gd name="T65" fmla="*/ 174 h 181"/>
                <a:gd name="T66" fmla="*/ 72 w 182"/>
                <a:gd name="T67" fmla="*/ 179 h 181"/>
                <a:gd name="T68" fmla="*/ 91 w 182"/>
                <a:gd name="T69" fmla="*/ 181 h 181"/>
                <a:gd name="T70" fmla="*/ 91 w 182"/>
                <a:gd name="T71" fmla="*/ 180 h 181"/>
                <a:gd name="T72" fmla="*/ 92 w 182"/>
                <a:gd name="T73" fmla="*/ 180 h 181"/>
                <a:gd name="T74" fmla="*/ 94 w 182"/>
                <a:gd name="T75" fmla="*/ 180 h 181"/>
                <a:gd name="T76" fmla="*/ 99 w 182"/>
                <a:gd name="T77" fmla="*/ 180 h 181"/>
                <a:gd name="T78" fmla="*/ 108 w 182"/>
                <a:gd name="T79" fmla="*/ 179 h 181"/>
                <a:gd name="T80" fmla="*/ 116 w 182"/>
                <a:gd name="T81" fmla="*/ 177 h 181"/>
                <a:gd name="T82" fmla="*/ 125 w 182"/>
                <a:gd name="T83" fmla="*/ 174 h 181"/>
                <a:gd name="T84" fmla="*/ 141 w 182"/>
                <a:gd name="T85" fmla="*/ 165 h 181"/>
                <a:gd name="T86" fmla="*/ 148 w 182"/>
                <a:gd name="T87" fmla="*/ 160 h 181"/>
                <a:gd name="T88" fmla="*/ 156 w 182"/>
                <a:gd name="T89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181">
                  <a:moveTo>
                    <a:pt x="156" y="155"/>
                  </a:moveTo>
                  <a:lnTo>
                    <a:pt x="160" y="147"/>
                  </a:lnTo>
                  <a:lnTo>
                    <a:pt x="166" y="140"/>
                  </a:lnTo>
                  <a:lnTo>
                    <a:pt x="175" y="124"/>
                  </a:lnTo>
                  <a:lnTo>
                    <a:pt x="177" y="115"/>
                  </a:lnTo>
                  <a:lnTo>
                    <a:pt x="180" y="107"/>
                  </a:lnTo>
                  <a:lnTo>
                    <a:pt x="181" y="98"/>
                  </a:lnTo>
                  <a:lnTo>
                    <a:pt x="181" y="94"/>
                  </a:lnTo>
                  <a:lnTo>
                    <a:pt x="181" y="92"/>
                  </a:lnTo>
                  <a:lnTo>
                    <a:pt x="181" y="90"/>
                  </a:lnTo>
                  <a:lnTo>
                    <a:pt x="182" y="90"/>
                  </a:lnTo>
                  <a:lnTo>
                    <a:pt x="180" y="71"/>
                  </a:lnTo>
                  <a:lnTo>
                    <a:pt x="175" y="55"/>
                  </a:lnTo>
                  <a:lnTo>
                    <a:pt x="166" y="39"/>
                  </a:lnTo>
                  <a:lnTo>
                    <a:pt x="156" y="27"/>
                  </a:lnTo>
                  <a:lnTo>
                    <a:pt x="141" y="14"/>
                  </a:lnTo>
                  <a:lnTo>
                    <a:pt x="125" y="6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8" y="27"/>
                  </a:lnTo>
                  <a:lnTo>
                    <a:pt x="15" y="39"/>
                  </a:lnTo>
                  <a:lnTo>
                    <a:pt x="7" y="55"/>
                  </a:lnTo>
                  <a:lnTo>
                    <a:pt x="1" y="71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7" y="124"/>
                  </a:lnTo>
                  <a:lnTo>
                    <a:pt x="15" y="140"/>
                  </a:lnTo>
                  <a:lnTo>
                    <a:pt x="28" y="155"/>
                  </a:lnTo>
                  <a:lnTo>
                    <a:pt x="40" y="165"/>
                  </a:lnTo>
                  <a:lnTo>
                    <a:pt x="56" y="174"/>
                  </a:lnTo>
                  <a:lnTo>
                    <a:pt x="72" y="179"/>
                  </a:lnTo>
                  <a:lnTo>
                    <a:pt x="91" y="181"/>
                  </a:lnTo>
                  <a:lnTo>
                    <a:pt x="91" y="180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9" y="180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4"/>
                  </a:lnTo>
                  <a:lnTo>
                    <a:pt x="141" y="165"/>
                  </a:lnTo>
                  <a:lnTo>
                    <a:pt x="148" y="160"/>
                  </a:lnTo>
                  <a:lnTo>
                    <a:pt x="156" y="15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2A43E126-862F-CA44-E643-A995D558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00" y="3929063"/>
              <a:ext cx="58738" cy="5715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1256927-47E8-875A-5ACE-8BB85939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0" y="2968625"/>
              <a:ext cx="58738" cy="57150"/>
            </a:xfrm>
            <a:custGeom>
              <a:avLst/>
              <a:gdLst>
                <a:gd name="T0" fmla="*/ 156 w 182"/>
                <a:gd name="T1" fmla="*/ 155 h 182"/>
                <a:gd name="T2" fmla="*/ 160 w 182"/>
                <a:gd name="T3" fmla="*/ 147 h 182"/>
                <a:gd name="T4" fmla="*/ 166 w 182"/>
                <a:gd name="T5" fmla="*/ 141 h 182"/>
                <a:gd name="T6" fmla="*/ 175 w 182"/>
                <a:gd name="T7" fmla="*/ 125 h 182"/>
                <a:gd name="T8" fmla="*/ 177 w 182"/>
                <a:gd name="T9" fmla="*/ 116 h 182"/>
                <a:gd name="T10" fmla="*/ 180 w 182"/>
                <a:gd name="T11" fmla="*/ 108 h 182"/>
                <a:gd name="T12" fmla="*/ 181 w 182"/>
                <a:gd name="T13" fmla="*/ 99 h 182"/>
                <a:gd name="T14" fmla="*/ 181 w 182"/>
                <a:gd name="T15" fmla="*/ 94 h 182"/>
                <a:gd name="T16" fmla="*/ 181 w 182"/>
                <a:gd name="T17" fmla="*/ 92 h 182"/>
                <a:gd name="T18" fmla="*/ 181 w 182"/>
                <a:gd name="T19" fmla="*/ 91 h 182"/>
                <a:gd name="T20" fmla="*/ 182 w 182"/>
                <a:gd name="T21" fmla="*/ 91 h 182"/>
                <a:gd name="T22" fmla="*/ 180 w 182"/>
                <a:gd name="T23" fmla="*/ 71 h 182"/>
                <a:gd name="T24" fmla="*/ 175 w 182"/>
                <a:gd name="T25" fmla="*/ 55 h 182"/>
                <a:gd name="T26" fmla="*/ 166 w 182"/>
                <a:gd name="T27" fmla="*/ 40 h 182"/>
                <a:gd name="T28" fmla="*/ 156 w 182"/>
                <a:gd name="T29" fmla="*/ 27 h 182"/>
                <a:gd name="T30" fmla="*/ 141 w 182"/>
                <a:gd name="T31" fmla="*/ 15 h 182"/>
                <a:gd name="T32" fmla="*/ 125 w 182"/>
                <a:gd name="T33" fmla="*/ 7 h 182"/>
                <a:gd name="T34" fmla="*/ 108 w 182"/>
                <a:gd name="T35" fmla="*/ 1 h 182"/>
                <a:gd name="T36" fmla="*/ 91 w 182"/>
                <a:gd name="T37" fmla="*/ 0 h 182"/>
                <a:gd name="T38" fmla="*/ 72 w 182"/>
                <a:gd name="T39" fmla="*/ 1 h 182"/>
                <a:gd name="T40" fmla="*/ 56 w 182"/>
                <a:gd name="T41" fmla="*/ 7 h 182"/>
                <a:gd name="T42" fmla="*/ 40 w 182"/>
                <a:gd name="T43" fmla="*/ 15 h 182"/>
                <a:gd name="T44" fmla="*/ 27 w 182"/>
                <a:gd name="T45" fmla="*/ 27 h 182"/>
                <a:gd name="T46" fmla="*/ 15 w 182"/>
                <a:gd name="T47" fmla="*/ 40 h 182"/>
                <a:gd name="T48" fmla="*/ 7 w 182"/>
                <a:gd name="T49" fmla="*/ 55 h 182"/>
                <a:gd name="T50" fmla="*/ 1 w 182"/>
                <a:gd name="T51" fmla="*/ 71 h 182"/>
                <a:gd name="T52" fmla="*/ 0 w 182"/>
                <a:gd name="T53" fmla="*/ 91 h 182"/>
                <a:gd name="T54" fmla="*/ 1 w 182"/>
                <a:gd name="T55" fmla="*/ 108 h 182"/>
                <a:gd name="T56" fmla="*/ 7 w 182"/>
                <a:gd name="T57" fmla="*/ 125 h 182"/>
                <a:gd name="T58" fmla="*/ 15 w 182"/>
                <a:gd name="T59" fmla="*/ 141 h 182"/>
                <a:gd name="T60" fmla="*/ 27 w 182"/>
                <a:gd name="T61" fmla="*/ 155 h 182"/>
                <a:gd name="T62" fmla="*/ 40 w 182"/>
                <a:gd name="T63" fmla="*/ 166 h 182"/>
                <a:gd name="T64" fmla="*/ 56 w 182"/>
                <a:gd name="T65" fmla="*/ 175 h 182"/>
                <a:gd name="T66" fmla="*/ 72 w 182"/>
                <a:gd name="T67" fmla="*/ 179 h 182"/>
                <a:gd name="T68" fmla="*/ 91 w 182"/>
                <a:gd name="T69" fmla="*/ 182 h 182"/>
                <a:gd name="T70" fmla="*/ 91 w 182"/>
                <a:gd name="T71" fmla="*/ 180 h 182"/>
                <a:gd name="T72" fmla="*/ 92 w 182"/>
                <a:gd name="T73" fmla="*/ 180 h 182"/>
                <a:gd name="T74" fmla="*/ 94 w 182"/>
                <a:gd name="T75" fmla="*/ 180 h 182"/>
                <a:gd name="T76" fmla="*/ 99 w 182"/>
                <a:gd name="T77" fmla="*/ 180 h 182"/>
                <a:gd name="T78" fmla="*/ 108 w 182"/>
                <a:gd name="T79" fmla="*/ 179 h 182"/>
                <a:gd name="T80" fmla="*/ 116 w 182"/>
                <a:gd name="T81" fmla="*/ 177 h 182"/>
                <a:gd name="T82" fmla="*/ 125 w 182"/>
                <a:gd name="T83" fmla="*/ 175 h 182"/>
                <a:gd name="T84" fmla="*/ 141 w 182"/>
                <a:gd name="T85" fmla="*/ 166 h 182"/>
                <a:gd name="T86" fmla="*/ 148 w 182"/>
                <a:gd name="T87" fmla="*/ 160 h 182"/>
                <a:gd name="T88" fmla="*/ 156 w 182"/>
                <a:gd name="T89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182">
                  <a:moveTo>
                    <a:pt x="156" y="155"/>
                  </a:moveTo>
                  <a:lnTo>
                    <a:pt x="160" y="147"/>
                  </a:lnTo>
                  <a:lnTo>
                    <a:pt x="166" y="141"/>
                  </a:lnTo>
                  <a:lnTo>
                    <a:pt x="175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1" y="99"/>
                  </a:lnTo>
                  <a:lnTo>
                    <a:pt x="181" y="94"/>
                  </a:lnTo>
                  <a:lnTo>
                    <a:pt x="181" y="92"/>
                  </a:lnTo>
                  <a:lnTo>
                    <a:pt x="181" y="91"/>
                  </a:lnTo>
                  <a:lnTo>
                    <a:pt x="182" y="91"/>
                  </a:lnTo>
                  <a:lnTo>
                    <a:pt x="180" y="71"/>
                  </a:lnTo>
                  <a:lnTo>
                    <a:pt x="175" y="55"/>
                  </a:lnTo>
                  <a:lnTo>
                    <a:pt x="166" y="40"/>
                  </a:lnTo>
                  <a:lnTo>
                    <a:pt x="156" y="27"/>
                  </a:lnTo>
                  <a:lnTo>
                    <a:pt x="141" y="15"/>
                  </a:lnTo>
                  <a:lnTo>
                    <a:pt x="125" y="7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6" y="7"/>
                  </a:lnTo>
                  <a:lnTo>
                    <a:pt x="40" y="15"/>
                  </a:lnTo>
                  <a:lnTo>
                    <a:pt x="27" y="27"/>
                  </a:lnTo>
                  <a:lnTo>
                    <a:pt x="15" y="40"/>
                  </a:lnTo>
                  <a:lnTo>
                    <a:pt x="7" y="55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7" y="125"/>
                  </a:lnTo>
                  <a:lnTo>
                    <a:pt x="15" y="141"/>
                  </a:lnTo>
                  <a:lnTo>
                    <a:pt x="27" y="155"/>
                  </a:lnTo>
                  <a:lnTo>
                    <a:pt x="40" y="166"/>
                  </a:lnTo>
                  <a:lnTo>
                    <a:pt x="56" y="175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1" y="180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9" y="180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5"/>
                  </a:lnTo>
                  <a:lnTo>
                    <a:pt x="141" y="166"/>
                  </a:lnTo>
                  <a:lnTo>
                    <a:pt x="148" y="160"/>
                  </a:lnTo>
                  <a:lnTo>
                    <a:pt x="156" y="15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D6BAECB8-98C6-1AF9-8D11-8CEE030E9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3198813"/>
              <a:ext cx="57150" cy="58738"/>
            </a:xfrm>
            <a:custGeom>
              <a:avLst/>
              <a:gdLst>
                <a:gd name="T0" fmla="*/ 155 w 181"/>
                <a:gd name="T1" fmla="*/ 155 h 182"/>
                <a:gd name="T2" fmla="*/ 160 w 181"/>
                <a:gd name="T3" fmla="*/ 148 h 182"/>
                <a:gd name="T4" fmla="*/ 165 w 181"/>
                <a:gd name="T5" fmla="*/ 141 h 182"/>
                <a:gd name="T6" fmla="*/ 174 w 181"/>
                <a:gd name="T7" fmla="*/ 125 h 182"/>
                <a:gd name="T8" fmla="*/ 177 w 181"/>
                <a:gd name="T9" fmla="*/ 116 h 182"/>
                <a:gd name="T10" fmla="*/ 179 w 181"/>
                <a:gd name="T11" fmla="*/ 108 h 182"/>
                <a:gd name="T12" fmla="*/ 180 w 181"/>
                <a:gd name="T13" fmla="*/ 99 h 182"/>
                <a:gd name="T14" fmla="*/ 180 w 181"/>
                <a:gd name="T15" fmla="*/ 94 h 182"/>
                <a:gd name="T16" fmla="*/ 180 w 181"/>
                <a:gd name="T17" fmla="*/ 92 h 182"/>
                <a:gd name="T18" fmla="*/ 180 w 181"/>
                <a:gd name="T19" fmla="*/ 91 h 182"/>
                <a:gd name="T20" fmla="*/ 181 w 181"/>
                <a:gd name="T21" fmla="*/ 91 h 182"/>
                <a:gd name="T22" fmla="*/ 179 w 181"/>
                <a:gd name="T23" fmla="*/ 71 h 182"/>
                <a:gd name="T24" fmla="*/ 174 w 181"/>
                <a:gd name="T25" fmla="*/ 56 h 182"/>
                <a:gd name="T26" fmla="*/ 165 w 181"/>
                <a:gd name="T27" fmla="*/ 40 h 182"/>
                <a:gd name="T28" fmla="*/ 155 w 181"/>
                <a:gd name="T29" fmla="*/ 27 h 182"/>
                <a:gd name="T30" fmla="*/ 140 w 181"/>
                <a:gd name="T31" fmla="*/ 15 h 182"/>
                <a:gd name="T32" fmla="*/ 124 w 181"/>
                <a:gd name="T33" fmla="*/ 7 h 182"/>
                <a:gd name="T34" fmla="*/ 107 w 181"/>
                <a:gd name="T35" fmla="*/ 1 h 182"/>
                <a:gd name="T36" fmla="*/ 90 w 181"/>
                <a:gd name="T37" fmla="*/ 0 h 182"/>
                <a:gd name="T38" fmla="*/ 71 w 181"/>
                <a:gd name="T39" fmla="*/ 1 h 182"/>
                <a:gd name="T40" fmla="*/ 55 w 181"/>
                <a:gd name="T41" fmla="*/ 7 h 182"/>
                <a:gd name="T42" fmla="*/ 39 w 181"/>
                <a:gd name="T43" fmla="*/ 15 h 182"/>
                <a:gd name="T44" fmla="*/ 27 w 181"/>
                <a:gd name="T45" fmla="*/ 27 h 182"/>
                <a:gd name="T46" fmla="*/ 14 w 181"/>
                <a:gd name="T47" fmla="*/ 40 h 182"/>
                <a:gd name="T48" fmla="*/ 6 w 181"/>
                <a:gd name="T49" fmla="*/ 56 h 182"/>
                <a:gd name="T50" fmla="*/ 1 w 181"/>
                <a:gd name="T51" fmla="*/ 71 h 182"/>
                <a:gd name="T52" fmla="*/ 0 w 181"/>
                <a:gd name="T53" fmla="*/ 91 h 182"/>
                <a:gd name="T54" fmla="*/ 1 w 181"/>
                <a:gd name="T55" fmla="*/ 108 h 182"/>
                <a:gd name="T56" fmla="*/ 6 w 181"/>
                <a:gd name="T57" fmla="*/ 125 h 182"/>
                <a:gd name="T58" fmla="*/ 14 w 181"/>
                <a:gd name="T59" fmla="*/ 141 h 182"/>
                <a:gd name="T60" fmla="*/ 27 w 181"/>
                <a:gd name="T61" fmla="*/ 155 h 182"/>
                <a:gd name="T62" fmla="*/ 39 w 181"/>
                <a:gd name="T63" fmla="*/ 166 h 182"/>
                <a:gd name="T64" fmla="*/ 55 w 181"/>
                <a:gd name="T65" fmla="*/ 175 h 182"/>
                <a:gd name="T66" fmla="*/ 71 w 181"/>
                <a:gd name="T67" fmla="*/ 179 h 182"/>
                <a:gd name="T68" fmla="*/ 90 w 181"/>
                <a:gd name="T69" fmla="*/ 182 h 182"/>
                <a:gd name="T70" fmla="*/ 90 w 181"/>
                <a:gd name="T71" fmla="*/ 180 h 182"/>
                <a:gd name="T72" fmla="*/ 91 w 181"/>
                <a:gd name="T73" fmla="*/ 180 h 182"/>
                <a:gd name="T74" fmla="*/ 94 w 181"/>
                <a:gd name="T75" fmla="*/ 180 h 182"/>
                <a:gd name="T76" fmla="*/ 98 w 181"/>
                <a:gd name="T77" fmla="*/ 180 h 182"/>
                <a:gd name="T78" fmla="*/ 107 w 181"/>
                <a:gd name="T79" fmla="*/ 179 h 182"/>
                <a:gd name="T80" fmla="*/ 115 w 181"/>
                <a:gd name="T81" fmla="*/ 177 h 182"/>
                <a:gd name="T82" fmla="*/ 124 w 181"/>
                <a:gd name="T83" fmla="*/ 175 h 182"/>
                <a:gd name="T84" fmla="*/ 140 w 181"/>
                <a:gd name="T85" fmla="*/ 166 h 182"/>
                <a:gd name="T86" fmla="*/ 147 w 181"/>
                <a:gd name="T87" fmla="*/ 160 h 182"/>
                <a:gd name="T88" fmla="*/ 155 w 181"/>
                <a:gd name="T89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182">
                  <a:moveTo>
                    <a:pt x="155" y="155"/>
                  </a:moveTo>
                  <a:lnTo>
                    <a:pt x="160" y="148"/>
                  </a:lnTo>
                  <a:lnTo>
                    <a:pt x="165" y="141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79" y="108"/>
                  </a:lnTo>
                  <a:lnTo>
                    <a:pt x="180" y="99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1"/>
                  </a:lnTo>
                  <a:lnTo>
                    <a:pt x="181" y="91"/>
                  </a:lnTo>
                  <a:lnTo>
                    <a:pt x="179" y="71"/>
                  </a:lnTo>
                  <a:lnTo>
                    <a:pt x="174" y="56"/>
                  </a:lnTo>
                  <a:lnTo>
                    <a:pt x="165" y="40"/>
                  </a:lnTo>
                  <a:lnTo>
                    <a:pt x="155" y="27"/>
                  </a:lnTo>
                  <a:lnTo>
                    <a:pt x="140" y="15"/>
                  </a:lnTo>
                  <a:lnTo>
                    <a:pt x="124" y="7"/>
                  </a:lnTo>
                  <a:lnTo>
                    <a:pt x="107" y="1"/>
                  </a:lnTo>
                  <a:lnTo>
                    <a:pt x="90" y="0"/>
                  </a:lnTo>
                  <a:lnTo>
                    <a:pt x="71" y="1"/>
                  </a:lnTo>
                  <a:lnTo>
                    <a:pt x="55" y="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4" y="40"/>
                  </a:lnTo>
                  <a:lnTo>
                    <a:pt x="6" y="56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6" y="125"/>
                  </a:lnTo>
                  <a:lnTo>
                    <a:pt x="14" y="141"/>
                  </a:lnTo>
                  <a:lnTo>
                    <a:pt x="27" y="155"/>
                  </a:lnTo>
                  <a:lnTo>
                    <a:pt x="39" y="166"/>
                  </a:lnTo>
                  <a:lnTo>
                    <a:pt x="55" y="175"/>
                  </a:lnTo>
                  <a:lnTo>
                    <a:pt x="71" y="179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1" y="180"/>
                  </a:lnTo>
                  <a:lnTo>
                    <a:pt x="94" y="180"/>
                  </a:lnTo>
                  <a:lnTo>
                    <a:pt x="98" y="180"/>
                  </a:lnTo>
                  <a:lnTo>
                    <a:pt x="107" y="179"/>
                  </a:lnTo>
                  <a:lnTo>
                    <a:pt x="115" y="177"/>
                  </a:lnTo>
                  <a:lnTo>
                    <a:pt x="124" y="175"/>
                  </a:lnTo>
                  <a:lnTo>
                    <a:pt x="140" y="166"/>
                  </a:lnTo>
                  <a:lnTo>
                    <a:pt x="147" y="160"/>
                  </a:lnTo>
                  <a:lnTo>
                    <a:pt x="155" y="15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5DBE94F8-8EB4-ED6F-D88C-F61EC406A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3438525"/>
              <a:ext cx="57150" cy="57150"/>
            </a:xfrm>
            <a:custGeom>
              <a:avLst/>
              <a:gdLst>
                <a:gd name="T0" fmla="*/ 155 w 181"/>
                <a:gd name="T1" fmla="*/ 155 h 181"/>
                <a:gd name="T2" fmla="*/ 160 w 181"/>
                <a:gd name="T3" fmla="*/ 147 h 181"/>
                <a:gd name="T4" fmla="*/ 166 w 181"/>
                <a:gd name="T5" fmla="*/ 141 h 181"/>
                <a:gd name="T6" fmla="*/ 175 w 181"/>
                <a:gd name="T7" fmla="*/ 125 h 181"/>
                <a:gd name="T8" fmla="*/ 177 w 181"/>
                <a:gd name="T9" fmla="*/ 116 h 181"/>
                <a:gd name="T10" fmla="*/ 179 w 181"/>
                <a:gd name="T11" fmla="*/ 108 h 181"/>
                <a:gd name="T12" fmla="*/ 180 w 181"/>
                <a:gd name="T13" fmla="*/ 98 h 181"/>
                <a:gd name="T14" fmla="*/ 180 w 181"/>
                <a:gd name="T15" fmla="*/ 94 h 181"/>
                <a:gd name="T16" fmla="*/ 180 w 181"/>
                <a:gd name="T17" fmla="*/ 92 h 181"/>
                <a:gd name="T18" fmla="*/ 180 w 181"/>
                <a:gd name="T19" fmla="*/ 91 h 181"/>
                <a:gd name="T20" fmla="*/ 181 w 181"/>
                <a:gd name="T21" fmla="*/ 91 h 181"/>
                <a:gd name="T22" fmla="*/ 179 w 181"/>
                <a:gd name="T23" fmla="*/ 71 h 181"/>
                <a:gd name="T24" fmla="*/ 175 w 181"/>
                <a:gd name="T25" fmla="*/ 55 h 181"/>
                <a:gd name="T26" fmla="*/ 166 w 181"/>
                <a:gd name="T27" fmla="*/ 39 h 181"/>
                <a:gd name="T28" fmla="*/ 155 w 181"/>
                <a:gd name="T29" fmla="*/ 27 h 181"/>
                <a:gd name="T30" fmla="*/ 141 w 181"/>
                <a:gd name="T31" fmla="*/ 14 h 181"/>
                <a:gd name="T32" fmla="*/ 125 w 181"/>
                <a:gd name="T33" fmla="*/ 7 h 181"/>
                <a:gd name="T34" fmla="*/ 108 w 181"/>
                <a:gd name="T35" fmla="*/ 1 h 181"/>
                <a:gd name="T36" fmla="*/ 91 w 181"/>
                <a:gd name="T37" fmla="*/ 0 h 181"/>
                <a:gd name="T38" fmla="*/ 71 w 181"/>
                <a:gd name="T39" fmla="*/ 1 h 181"/>
                <a:gd name="T40" fmla="*/ 55 w 181"/>
                <a:gd name="T41" fmla="*/ 7 h 181"/>
                <a:gd name="T42" fmla="*/ 40 w 181"/>
                <a:gd name="T43" fmla="*/ 14 h 181"/>
                <a:gd name="T44" fmla="*/ 27 w 181"/>
                <a:gd name="T45" fmla="*/ 27 h 181"/>
                <a:gd name="T46" fmla="*/ 15 w 181"/>
                <a:gd name="T47" fmla="*/ 39 h 181"/>
                <a:gd name="T48" fmla="*/ 7 w 181"/>
                <a:gd name="T49" fmla="*/ 55 h 181"/>
                <a:gd name="T50" fmla="*/ 1 w 181"/>
                <a:gd name="T51" fmla="*/ 71 h 181"/>
                <a:gd name="T52" fmla="*/ 0 w 181"/>
                <a:gd name="T53" fmla="*/ 91 h 181"/>
                <a:gd name="T54" fmla="*/ 1 w 181"/>
                <a:gd name="T55" fmla="*/ 108 h 181"/>
                <a:gd name="T56" fmla="*/ 7 w 181"/>
                <a:gd name="T57" fmla="*/ 125 h 181"/>
                <a:gd name="T58" fmla="*/ 15 w 181"/>
                <a:gd name="T59" fmla="*/ 141 h 181"/>
                <a:gd name="T60" fmla="*/ 27 w 181"/>
                <a:gd name="T61" fmla="*/ 155 h 181"/>
                <a:gd name="T62" fmla="*/ 40 w 181"/>
                <a:gd name="T63" fmla="*/ 165 h 181"/>
                <a:gd name="T64" fmla="*/ 55 w 181"/>
                <a:gd name="T65" fmla="*/ 175 h 181"/>
                <a:gd name="T66" fmla="*/ 71 w 181"/>
                <a:gd name="T67" fmla="*/ 179 h 181"/>
                <a:gd name="T68" fmla="*/ 91 w 181"/>
                <a:gd name="T69" fmla="*/ 181 h 181"/>
                <a:gd name="T70" fmla="*/ 91 w 181"/>
                <a:gd name="T71" fmla="*/ 180 h 181"/>
                <a:gd name="T72" fmla="*/ 92 w 181"/>
                <a:gd name="T73" fmla="*/ 180 h 181"/>
                <a:gd name="T74" fmla="*/ 94 w 181"/>
                <a:gd name="T75" fmla="*/ 180 h 181"/>
                <a:gd name="T76" fmla="*/ 99 w 181"/>
                <a:gd name="T77" fmla="*/ 180 h 181"/>
                <a:gd name="T78" fmla="*/ 108 w 181"/>
                <a:gd name="T79" fmla="*/ 179 h 181"/>
                <a:gd name="T80" fmla="*/ 116 w 181"/>
                <a:gd name="T81" fmla="*/ 177 h 181"/>
                <a:gd name="T82" fmla="*/ 125 w 181"/>
                <a:gd name="T83" fmla="*/ 175 h 181"/>
                <a:gd name="T84" fmla="*/ 141 w 181"/>
                <a:gd name="T85" fmla="*/ 165 h 181"/>
                <a:gd name="T86" fmla="*/ 147 w 181"/>
                <a:gd name="T87" fmla="*/ 160 h 181"/>
                <a:gd name="T88" fmla="*/ 155 w 181"/>
                <a:gd name="T89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1" h="181">
                  <a:moveTo>
                    <a:pt x="155" y="155"/>
                  </a:moveTo>
                  <a:lnTo>
                    <a:pt x="160" y="147"/>
                  </a:lnTo>
                  <a:lnTo>
                    <a:pt x="166" y="141"/>
                  </a:lnTo>
                  <a:lnTo>
                    <a:pt x="175" y="125"/>
                  </a:lnTo>
                  <a:lnTo>
                    <a:pt x="177" y="116"/>
                  </a:lnTo>
                  <a:lnTo>
                    <a:pt x="179" y="108"/>
                  </a:lnTo>
                  <a:lnTo>
                    <a:pt x="180" y="98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1"/>
                  </a:lnTo>
                  <a:lnTo>
                    <a:pt x="181" y="91"/>
                  </a:lnTo>
                  <a:lnTo>
                    <a:pt x="179" y="71"/>
                  </a:lnTo>
                  <a:lnTo>
                    <a:pt x="175" y="55"/>
                  </a:lnTo>
                  <a:lnTo>
                    <a:pt x="166" y="39"/>
                  </a:lnTo>
                  <a:lnTo>
                    <a:pt x="155" y="27"/>
                  </a:lnTo>
                  <a:lnTo>
                    <a:pt x="141" y="14"/>
                  </a:lnTo>
                  <a:lnTo>
                    <a:pt x="125" y="7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5" y="7"/>
                  </a:lnTo>
                  <a:lnTo>
                    <a:pt x="40" y="14"/>
                  </a:lnTo>
                  <a:lnTo>
                    <a:pt x="27" y="27"/>
                  </a:lnTo>
                  <a:lnTo>
                    <a:pt x="15" y="39"/>
                  </a:lnTo>
                  <a:lnTo>
                    <a:pt x="7" y="55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7" y="125"/>
                  </a:lnTo>
                  <a:lnTo>
                    <a:pt x="15" y="141"/>
                  </a:lnTo>
                  <a:lnTo>
                    <a:pt x="27" y="155"/>
                  </a:lnTo>
                  <a:lnTo>
                    <a:pt x="40" y="165"/>
                  </a:lnTo>
                  <a:lnTo>
                    <a:pt x="55" y="175"/>
                  </a:lnTo>
                  <a:lnTo>
                    <a:pt x="71" y="179"/>
                  </a:lnTo>
                  <a:lnTo>
                    <a:pt x="91" y="181"/>
                  </a:lnTo>
                  <a:lnTo>
                    <a:pt x="91" y="180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9" y="180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5"/>
                  </a:lnTo>
                  <a:lnTo>
                    <a:pt x="141" y="165"/>
                  </a:lnTo>
                  <a:lnTo>
                    <a:pt x="147" y="160"/>
                  </a:lnTo>
                  <a:lnTo>
                    <a:pt x="155" y="15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C348D0A9-8F67-A1DD-A4EE-DB05201DD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6713" y="4138613"/>
              <a:ext cx="57150" cy="5873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624CD296-8541-B166-456D-F511348C4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388" y="4383088"/>
              <a:ext cx="58738" cy="5715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A49F066B-164D-7C79-F431-B12C863EF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388" y="4613275"/>
              <a:ext cx="58738" cy="5873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9A71130E-5F5D-F339-3D62-35FC8DBF307A}"/>
              </a:ext>
            </a:extLst>
          </p:cNvPr>
          <p:cNvSpPr txBox="1"/>
          <p:nvPr/>
        </p:nvSpPr>
        <p:spPr>
          <a:xfrm>
            <a:off x="4610950" y="44545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BC4B3B2-BAB3-7560-50AA-F9D30A3AD900}"/>
              </a:ext>
            </a:extLst>
          </p:cNvPr>
          <p:cNvSpPr txBox="1"/>
          <p:nvPr/>
        </p:nvSpPr>
        <p:spPr>
          <a:xfrm>
            <a:off x="2958740" y="2841306"/>
            <a:ext cx="1482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&gt;10% (very high risk)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B65837C-53DB-A3F8-2684-F9474C136512}"/>
              </a:ext>
            </a:extLst>
          </p:cNvPr>
          <p:cNvSpPr txBox="1"/>
          <p:nvPr/>
        </p:nvSpPr>
        <p:spPr>
          <a:xfrm>
            <a:off x="2869741" y="2613837"/>
            <a:ext cx="1571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 to &lt;10% (high risk)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AF54D68-4814-438C-C4A6-72591CE08632}"/>
              </a:ext>
            </a:extLst>
          </p:cNvPr>
          <p:cNvSpPr txBox="1"/>
          <p:nvPr/>
        </p:nvSpPr>
        <p:spPr>
          <a:xfrm>
            <a:off x="2605053" y="2386369"/>
            <a:ext cx="183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1% to &lt;5% (moderate risk)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0F94D89-1631-58CD-F5F9-2388AF6EF86E}"/>
              </a:ext>
            </a:extLst>
          </p:cNvPr>
          <p:cNvSpPr txBox="1"/>
          <p:nvPr/>
        </p:nvSpPr>
        <p:spPr>
          <a:xfrm>
            <a:off x="3344935" y="2158901"/>
            <a:ext cx="109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&lt;1 % (low risk)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261E06C-0D0D-7848-CC6D-4C21E0AC06A9}"/>
              </a:ext>
            </a:extLst>
          </p:cNvPr>
          <p:cNvSpPr txBox="1"/>
          <p:nvPr/>
        </p:nvSpPr>
        <p:spPr>
          <a:xfrm>
            <a:off x="5368187" y="44545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059F341-34B9-DA86-A001-D17933974CED}"/>
              </a:ext>
            </a:extLst>
          </p:cNvPr>
          <p:cNvSpPr txBox="1"/>
          <p:nvPr/>
        </p:nvSpPr>
        <p:spPr>
          <a:xfrm>
            <a:off x="6148317" y="44545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CC6E4C9-5456-1EA9-FB95-4B24470A6D21}"/>
              </a:ext>
            </a:extLst>
          </p:cNvPr>
          <p:cNvSpPr txBox="1"/>
          <p:nvPr/>
        </p:nvSpPr>
        <p:spPr>
          <a:xfrm>
            <a:off x="2958740" y="4127318"/>
            <a:ext cx="1482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&gt;10% (very high risk)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B0A1EE6-39A9-DE93-1BF1-5A8E8B9B5959}"/>
              </a:ext>
            </a:extLst>
          </p:cNvPr>
          <p:cNvSpPr txBox="1"/>
          <p:nvPr/>
        </p:nvSpPr>
        <p:spPr>
          <a:xfrm>
            <a:off x="2869741" y="3899849"/>
            <a:ext cx="1571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5% to &lt;10% (high risk)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FD5D443-AD57-B887-238F-CDF307A55238}"/>
              </a:ext>
            </a:extLst>
          </p:cNvPr>
          <p:cNvSpPr txBox="1"/>
          <p:nvPr/>
        </p:nvSpPr>
        <p:spPr>
          <a:xfrm>
            <a:off x="2605053" y="3672381"/>
            <a:ext cx="183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1% to &lt;5% (moderate risk)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605E645-FD80-25E2-E5A1-C440B555F775}"/>
              </a:ext>
            </a:extLst>
          </p:cNvPr>
          <p:cNvSpPr txBox="1"/>
          <p:nvPr/>
        </p:nvSpPr>
        <p:spPr>
          <a:xfrm>
            <a:off x="3344935" y="3444913"/>
            <a:ext cx="109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&lt;1 % (low risk)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05F3DBA-C716-C207-EC50-39562264CD90}"/>
              </a:ext>
            </a:extLst>
          </p:cNvPr>
          <p:cNvSpPr txBox="1"/>
          <p:nvPr/>
        </p:nvSpPr>
        <p:spPr>
          <a:xfrm>
            <a:off x="2768879" y="1942718"/>
            <a:ext cx="1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included individuals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D79372F-876B-DD18-F28A-C0AE41996118}"/>
              </a:ext>
            </a:extLst>
          </p:cNvPr>
          <p:cNvSpPr txBox="1"/>
          <p:nvPr/>
        </p:nvSpPr>
        <p:spPr>
          <a:xfrm>
            <a:off x="2495600" y="3228730"/>
            <a:ext cx="1945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Art-experienced individuals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CA54802-A431-E482-6927-C2299F3DC50F}"/>
              </a:ext>
            </a:extLst>
          </p:cNvPr>
          <p:cNvSpPr txBox="1"/>
          <p:nvPr/>
        </p:nvSpPr>
        <p:spPr>
          <a:xfrm>
            <a:off x="6502036" y="2841306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1,34 (1,24-1,46)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CB7FBF1-2DD5-EF7A-88A4-FBB3F607B868}"/>
              </a:ext>
            </a:extLst>
          </p:cNvPr>
          <p:cNvSpPr txBox="1"/>
          <p:nvPr/>
        </p:nvSpPr>
        <p:spPr>
          <a:xfrm>
            <a:off x="6502037" y="2613837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1,30 (1,23-1,38)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84A7D59-9E6E-17B2-9CFA-6A30A92631BA}"/>
              </a:ext>
            </a:extLst>
          </p:cNvPr>
          <p:cNvSpPr txBox="1"/>
          <p:nvPr/>
        </p:nvSpPr>
        <p:spPr>
          <a:xfrm>
            <a:off x="6502036" y="2386369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1,12 (1,08-1,17)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0F6EB75-BEB3-2C4A-D3D1-8DFFD4E5D8E5}"/>
              </a:ext>
            </a:extLst>
          </p:cNvPr>
          <p:cNvSpPr txBox="1"/>
          <p:nvPr/>
        </p:nvSpPr>
        <p:spPr>
          <a:xfrm>
            <a:off x="6809588" y="2158901"/>
            <a:ext cx="566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(ref)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A6FCB82-8995-AF59-0AE3-63632DBEA3AA}"/>
              </a:ext>
            </a:extLst>
          </p:cNvPr>
          <p:cNvSpPr txBox="1"/>
          <p:nvPr/>
        </p:nvSpPr>
        <p:spPr>
          <a:xfrm>
            <a:off x="6502036" y="4127318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1,51 (1,39-1,68)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12BB046-B343-7B0D-A775-ECC803DD4CD4}"/>
              </a:ext>
            </a:extLst>
          </p:cNvPr>
          <p:cNvSpPr txBox="1"/>
          <p:nvPr/>
        </p:nvSpPr>
        <p:spPr>
          <a:xfrm>
            <a:off x="6502036" y="3899849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1,51 (1,40-1,63)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8D7F80A-E747-0045-648A-810B6008AAB5}"/>
              </a:ext>
            </a:extLst>
          </p:cNvPr>
          <p:cNvSpPr txBox="1"/>
          <p:nvPr/>
        </p:nvSpPr>
        <p:spPr>
          <a:xfrm>
            <a:off x="6502036" y="3672381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1,26 (1,20-1,33)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21E4BBB-BC85-B5EC-3B5D-CDC504AFA020}"/>
              </a:ext>
            </a:extLst>
          </p:cNvPr>
          <p:cNvSpPr txBox="1"/>
          <p:nvPr/>
        </p:nvSpPr>
        <p:spPr>
          <a:xfrm>
            <a:off x="6809588" y="3444913"/>
            <a:ext cx="566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(ref)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8F131BC-BFD1-C6DE-3CAF-9C195EEC8305}"/>
              </a:ext>
            </a:extLst>
          </p:cNvPr>
          <p:cNvSpPr txBox="1"/>
          <p:nvPr/>
        </p:nvSpPr>
        <p:spPr>
          <a:xfrm>
            <a:off x="8410450" y="2841306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F7EC645-DF2C-92A5-2AD5-8EA9030CACC2}"/>
              </a:ext>
            </a:extLst>
          </p:cNvPr>
          <p:cNvSpPr txBox="1"/>
          <p:nvPr/>
        </p:nvSpPr>
        <p:spPr>
          <a:xfrm>
            <a:off x="8410451" y="2613837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8D084B9-740D-7F8B-6580-AC20DEFDC845}"/>
              </a:ext>
            </a:extLst>
          </p:cNvPr>
          <p:cNvSpPr txBox="1"/>
          <p:nvPr/>
        </p:nvSpPr>
        <p:spPr>
          <a:xfrm>
            <a:off x="8218892" y="2386369"/>
            <a:ext cx="61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&lt;0,001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B0AFC87-5D82-B95A-526E-32007388B055}"/>
              </a:ext>
            </a:extLst>
          </p:cNvPr>
          <p:cNvSpPr txBox="1"/>
          <p:nvPr/>
        </p:nvSpPr>
        <p:spPr>
          <a:xfrm>
            <a:off x="8410450" y="4127318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F024133-C1B9-6B07-4AAC-E31F558ACFA7}"/>
              </a:ext>
            </a:extLst>
          </p:cNvPr>
          <p:cNvSpPr txBox="1"/>
          <p:nvPr/>
        </p:nvSpPr>
        <p:spPr>
          <a:xfrm>
            <a:off x="8410450" y="3899849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20865F5-E0BF-00B5-C7B8-53C1E57F6B5E}"/>
              </a:ext>
            </a:extLst>
          </p:cNvPr>
          <p:cNvSpPr txBox="1"/>
          <p:nvPr/>
        </p:nvSpPr>
        <p:spPr>
          <a:xfrm>
            <a:off x="8218892" y="3672381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&lt;0,001</a:t>
            </a:r>
          </a:p>
        </p:txBody>
      </p:sp>
      <p:sp>
        <p:nvSpPr>
          <p:cNvPr id="5120" name="ZoneTexte 5119">
            <a:extLst>
              <a:ext uri="{FF2B5EF4-FFF2-40B4-BE49-F238E27FC236}">
                <a16:creationId xmlns:a16="http://schemas.microsoft.com/office/drawing/2014/main" id="{0C2C9DAA-5D14-CC08-1E7F-5FE10657E8B4}"/>
              </a:ext>
            </a:extLst>
          </p:cNvPr>
          <p:cNvSpPr txBox="1"/>
          <p:nvPr/>
        </p:nvSpPr>
        <p:spPr>
          <a:xfrm>
            <a:off x="6095069" y="1772816"/>
            <a:ext cx="1995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Adjusted odds ratio (95% CI)</a:t>
            </a:r>
          </a:p>
        </p:txBody>
      </p:sp>
      <p:sp>
        <p:nvSpPr>
          <p:cNvPr id="5121" name="ZoneTexte 5120">
            <a:extLst>
              <a:ext uri="{FF2B5EF4-FFF2-40B4-BE49-F238E27FC236}">
                <a16:creationId xmlns:a16="http://schemas.microsoft.com/office/drawing/2014/main" id="{78131EBB-0054-F5BE-6DF6-1B3B57447619}"/>
              </a:ext>
            </a:extLst>
          </p:cNvPr>
          <p:cNvSpPr txBox="1"/>
          <p:nvPr/>
        </p:nvSpPr>
        <p:spPr>
          <a:xfrm>
            <a:off x="8203184" y="1772816"/>
            <a:ext cx="645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value</a:t>
            </a:r>
          </a:p>
        </p:txBody>
      </p:sp>
      <p:sp>
        <p:nvSpPr>
          <p:cNvPr id="5122" name="ZoneTexte 5121">
            <a:extLst>
              <a:ext uri="{FF2B5EF4-FFF2-40B4-BE49-F238E27FC236}">
                <a16:creationId xmlns:a16="http://schemas.microsoft.com/office/drawing/2014/main" id="{ACCE66CF-7DCB-3175-A92B-F3DCEF013031}"/>
              </a:ext>
            </a:extLst>
          </p:cNvPr>
          <p:cNvSpPr txBox="1"/>
          <p:nvPr/>
        </p:nvSpPr>
        <p:spPr>
          <a:xfrm>
            <a:off x="2207568" y="4797152"/>
            <a:ext cx="327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Decreased likelihood of INSTI treatment</a:t>
            </a:r>
          </a:p>
        </p:txBody>
      </p:sp>
      <p:cxnSp>
        <p:nvCxnSpPr>
          <p:cNvPr id="5123" name="Connecteur droit avec flèche 5122">
            <a:extLst>
              <a:ext uri="{FF2B5EF4-FFF2-40B4-BE49-F238E27FC236}">
                <a16:creationId xmlns:a16="http://schemas.microsoft.com/office/drawing/2014/main" id="{3757BFB5-CD41-9F9C-C6DB-289203687EB4}"/>
              </a:ext>
            </a:extLst>
          </p:cNvPr>
          <p:cNvCxnSpPr/>
          <p:nvPr/>
        </p:nvCxnSpPr>
        <p:spPr>
          <a:xfrm flipH="1">
            <a:off x="4439627" y="4714111"/>
            <a:ext cx="103089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4" name="Connecteur droit avec flèche 5123">
            <a:extLst>
              <a:ext uri="{FF2B5EF4-FFF2-40B4-BE49-F238E27FC236}">
                <a16:creationId xmlns:a16="http://schemas.microsoft.com/office/drawing/2014/main" id="{AF27BAF4-4621-4A40-D4A5-569BA967627A}"/>
              </a:ext>
            </a:extLst>
          </p:cNvPr>
          <p:cNvCxnSpPr>
            <a:cxnSpLocks/>
          </p:cNvCxnSpPr>
          <p:nvPr/>
        </p:nvCxnSpPr>
        <p:spPr>
          <a:xfrm>
            <a:off x="5558896" y="4714111"/>
            <a:ext cx="103089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ZoneTexte 5125">
            <a:extLst>
              <a:ext uri="{FF2B5EF4-FFF2-40B4-BE49-F238E27FC236}">
                <a16:creationId xmlns:a16="http://schemas.microsoft.com/office/drawing/2014/main" id="{2B256C78-B4F9-651E-9C9E-122C0CA34A9A}"/>
              </a:ext>
            </a:extLst>
          </p:cNvPr>
          <p:cNvSpPr txBox="1"/>
          <p:nvPr/>
        </p:nvSpPr>
        <p:spPr>
          <a:xfrm>
            <a:off x="5627233" y="4797152"/>
            <a:ext cx="3472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creased likelihood of INSTI treatment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3BF90B-E95E-ED1C-02AD-B4817B2A3721}"/>
              </a:ext>
            </a:extLst>
          </p:cNvPr>
          <p:cNvSpPr txBox="1"/>
          <p:nvPr/>
        </p:nvSpPr>
        <p:spPr>
          <a:xfrm>
            <a:off x="2605053" y="1052736"/>
            <a:ext cx="625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/>
                <a:latin typeface="Helvetica" pitchFamily="2" charset="0"/>
              </a:rPr>
              <a:t>Calendar time-adjusted likelihood of starting an INSTI, </a:t>
            </a:r>
          </a:p>
          <a:p>
            <a:r>
              <a:rPr lang="en-US" b="1" dirty="0">
                <a:solidFill>
                  <a:srgbClr val="0070C0"/>
                </a:solidFill>
                <a:effectLst/>
                <a:latin typeface="Helvetica" pitchFamily="2" charset="0"/>
              </a:rPr>
              <a:t>by D:A:D estimated 5-year CVD risk score category </a:t>
            </a:r>
            <a:endParaRPr lang="en-US" dirty="0">
              <a:solidFill>
                <a:srgbClr val="0070C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4B181F-7BC5-9FA0-9CFD-90E61063F53A}"/>
              </a:ext>
            </a:extLst>
          </p:cNvPr>
          <p:cNvSpPr txBox="1"/>
          <p:nvPr/>
        </p:nvSpPr>
        <p:spPr>
          <a:xfrm>
            <a:off x="9743728" y="6505872"/>
            <a:ext cx="2448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Lancet HIV. 2022 Jul;9(7):e474-e485</a:t>
            </a:r>
          </a:p>
        </p:txBody>
      </p:sp>
    </p:spTree>
    <p:extLst>
      <p:ext uri="{BB962C8B-B14F-4D97-AF65-F5344CB8AC3E}">
        <p14:creationId xmlns:p14="http://schemas.microsoft.com/office/powerpoint/2010/main" val="357368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68958-BABB-82F5-DDD2-B416A9CC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8128000" cy="1143000"/>
          </a:xfrm>
        </p:spPr>
        <p:txBody>
          <a:bodyPr/>
          <a:lstStyle/>
          <a:p>
            <a:r>
              <a:rPr lang="fr-FR" dirty="0"/>
              <a:t>RESPOND : </a:t>
            </a:r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err="1"/>
              <a:t>bias</a:t>
            </a:r>
            <a:r>
              <a:rPr lang="fr-FR" dirty="0"/>
              <a:t> +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bias</a:t>
            </a:r>
            <a:r>
              <a:rPr lang="fr-FR" dirty="0"/>
              <a:t> ?</a:t>
            </a:r>
          </a:p>
        </p:txBody>
      </p:sp>
      <p:sp>
        <p:nvSpPr>
          <p:cNvPr id="54" name="Espace réservé du contenu 53">
            <a:extLst>
              <a:ext uri="{FF2B5EF4-FFF2-40B4-BE49-F238E27FC236}">
                <a16:creationId xmlns:a16="http://schemas.microsoft.com/office/drawing/2014/main" id="{302B45F8-CE39-D58E-4D0A-8B3E60E1F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9922" y="2762054"/>
            <a:ext cx="3342236" cy="378479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Only 1st CVD event taken into account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For individuals with a CV event before baseline, only incident CV events of a different subtype after baseline were recorded (if prior MI, new MI during follow-up excluded)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If occurrence of a CV event, no recording of further events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Designated case report forms were used : under-reporting ?</a:t>
            </a:r>
          </a:p>
          <a:p>
            <a:endParaRPr lang="fr-FR" sz="1800" dirty="0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D118C6E6-22EE-B212-904F-7071FBBF563E}"/>
              </a:ext>
            </a:extLst>
          </p:cNvPr>
          <p:cNvGrpSpPr/>
          <p:nvPr/>
        </p:nvGrpSpPr>
        <p:grpSpPr>
          <a:xfrm>
            <a:off x="479376" y="2204864"/>
            <a:ext cx="7920880" cy="3816424"/>
            <a:chOff x="4009402" y="3564648"/>
            <a:chExt cx="6767118" cy="2600656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35DE642-8A36-F173-0693-7FA6238B1D75}"/>
                </a:ext>
              </a:extLst>
            </p:cNvPr>
            <p:cNvGrpSpPr/>
            <p:nvPr/>
          </p:nvGrpSpPr>
          <p:grpSpPr>
            <a:xfrm>
              <a:off x="4958625" y="3750240"/>
              <a:ext cx="5817895" cy="1924136"/>
              <a:chOff x="3611563" y="3841750"/>
              <a:chExt cx="5935663" cy="2100263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F4D4E208-E432-CAB5-E6CE-730CEB8C0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163" y="3841750"/>
                <a:ext cx="5834063" cy="2000250"/>
              </a:xfrm>
              <a:custGeom>
                <a:avLst/>
                <a:gdLst>
                  <a:gd name="T0" fmla="*/ 0 w 14701"/>
                  <a:gd name="T1" fmla="*/ 0 h 5042"/>
                  <a:gd name="T2" fmla="*/ 0 w 14701"/>
                  <a:gd name="T3" fmla="*/ 5042 h 5042"/>
                  <a:gd name="T4" fmla="*/ 14701 w 14701"/>
                  <a:gd name="T5" fmla="*/ 5042 h 5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01" h="5042">
                    <a:moveTo>
                      <a:pt x="0" y="0"/>
                    </a:moveTo>
                    <a:lnTo>
                      <a:pt x="0" y="5042"/>
                    </a:lnTo>
                    <a:lnTo>
                      <a:pt x="14701" y="50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DFE3273C-7EF1-AFEF-ABFF-2B05F9DDE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86538" y="5842000"/>
                <a:ext cx="0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" name="Line 16">
                <a:extLst>
                  <a:ext uri="{FF2B5EF4-FFF2-40B4-BE49-F238E27FC236}">
                    <a16:creationId xmlns:a16="http://schemas.microsoft.com/office/drawing/2014/main" id="{BB3B9FF7-E62D-8890-C901-798BF55C7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27688" y="5842000"/>
                <a:ext cx="0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Line 17">
                <a:extLst>
                  <a:ext uri="{FF2B5EF4-FFF2-40B4-BE49-F238E27FC236}">
                    <a16:creationId xmlns:a16="http://schemas.microsoft.com/office/drawing/2014/main" id="{03A2F27C-AB5E-95A6-DB44-4E01BDA54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0426" y="5842000"/>
                <a:ext cx="0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18">
                <a:extLst>
                  <a:ext uri="{FF2B5EF4-FFF2-40B4-BE49-F238E27FC236}">
                    <a16:creationId xmlns:a16="http://schemas.microsoft.com/office/drawing/2014/main" id="{92F8B245-A1AF-7CD0-23EB-4E8054047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3163" y="5842000"/>
                <a:ext cx="0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19">
                <a:extLst>
                  <a:ext uri="{FF2B5EF4-FFF2-40B4-BE49-F238E27FC236}">
                    <a16:creationId xmlns:a16="http://schemas.microsoft.com/office/drawing/2014/main" id="{31882CEA-3FB1-1828-76ED-B520C59E1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9913" y="5842000"/>
                <a:ext cx="0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20">
                <a:extLst>
                  <a:ext uri="{FF2B5EF4-FFF2-40B4-BE49-F238E27FC236}">
                    <a16:creationId xmlns:a16="http://schemas.microsoft.com/office/drawing/2014/main" id="{4DA66FAD-086F-5231-C53D-D200B50C9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01063" y="5842000"/>
                <a:ext cx="0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21">
                <a:extLst>
                  <a:ext uri="{FF2B5EF4-FFF2-40B4-BE49-F238E27FC236}">
                    <a16:creationId xmlns:a16="http://schemas.microsoft.com/office/drawing/2014/main" id="{95666C62-174D-C83C-A742-BBD92FE82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3801" y="5842000"/>
                <a:ext cx="0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24">
                <a:extLst>
                  <a:ext uri="{FF2B5EF4-FFF2-40B4-BE49-F238E27FC236}">
                    <a16:creationId xmlns:a16="http://schemas.microsoft.com/office/drawing/2014/main" id="{F098D9A0-1DC9-B29E-C97E-8EB720B22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563" y="5842000"/>
                <a:ext cx="10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25">
                <a:extLst>
                  <a:ext uri="{FF2B5EF4-FFF2-40B4-BE49-F238E27FC236}">
                    <a16:creationId xmlns:a16="http://schemas.microsoft.com/office/drawing/2014/main" id="{3B068F3A-0E9E-5326-E7DB-40BE9B1C0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563" y="5348288"/>
                <a:ext cx="10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26">
                <a:extLst>
                  <a:ext uri="{FF2B5EF4-FFF2-40B4-BE49-F238E27FC236}">
                    <a16:creationId xmlns:a16="http://schemas.microsoft.com/office/drawing/2014/main" id="{1D277EEA-585F-49FF-3517-4B82FC20D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563" y="4856163"/>
                <a:ext cx="10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27">
                <a:extLst>
                  <a:ext uri="{FF2B5EF4-FFF2-40B4-BE49-F238E27FC236}">
                    <a16:creationId xmlns:a16="http://schemas.microsoft.com/office/drawing/2014/main" id="{BE733A99-DC87-3214-A2A8-EDC81A5BD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563" y="4364038"/>
                <a:ext cx="10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28">
                <a:extLst>
                  <a:ext uri="{FF2B5EF4-FFF2-40B4-BE49-F238E27FC236}">
                    <a16:creationId xmlns:a16="http://schemas.microsoft.com/office/drawing/2014/main" id="{13AA24B6-FB9D-F77B-9296-A06BA0B63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563" y="3871913"/>
                <a:ext cx="10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34">
                <a:extLst>
                  <a:ext uri="{FF2B5EF4-FFF2-40B4-BE49-F238E27FC236}">
                    <a16:creationId xmlns:a16="http://schemas.microsoft.com/office/drawing/2014/main" id="{E6D48497-05D6-23F0-9A7F-0C37C285A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3163" y="4856163"/>
                <a:ext cx="57102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37">
                <a:extLst>
                  <a:ext uri="{FF2B5EF4-FFF2-40B4-BE49-F238E27FC236}">
                    <a16:creationId xmlns:a16="http://schemas.microsoft.com/office/drawing/2014/main" id="{576D60C9-A38E-4783-02E7-09C409C78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9613" y="4410075"/>
                <a:ext cx="0" cy="336550"/>
              </a:xfrm>
              <a:prstGeom prst="line">
                <a:avLst/>
              </a:prstGeom>
              <a:noFill/>
              <a:ln w="3016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38">
                <a:extLst>
                  <a:ext uri="{FF2B5EF4-FFF2-40B4-BE49-F238E27FC236}">
                    <a16:creationId xmlns:a16="http://schemas.microsoft.com/office/drawing/2014/main" id="{69ACF4C7-F3CF-D4C6-1F25-B2191C98F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5288" y="4670425"/>
                <a:ext cx="0" cy="504825"/>
              </a:xfrm>
              <a:prstGeom prst="line">
                <a:avLst/>
              </a:prstGeom>
              <a:noFill/>
              <a:ln w="3016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39">
                <a:extLst>
                  <a:ext uri="{FF2B5EF4-FFF2-40B4-BE49-F238E27FC236}">
                    <a16:creationId xmlns:a16="http://schemas.microsoft.com/office/drawing/2014/main" id="{CE054775-67AF-1F32-9081-511E62454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74138" y="4659313"/>
                <a:ext cx="0" cy="438150"/>
              </a:xfrm>
              <a:prstGeom prst="line">
                <a:avLst/>
              </a:prstGeom>
              <a:noFill/>
              <a:ln w="3016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42">
                <a:extLst>
                  <a:ext uri="{FF2B5EF4-FFF2-40B4-BE49-F238E27FC236}">
                    <a16:creationId xmlns:a16="http://schemas.microsoft.com/office/drawing/2014/main" id="{54112E90-0D54-66EF-2109-ED8484E8C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1913" y="4237038"/>
                <a:ext cx="0" cy="344488"/>
              </a:xfrm>
              <a:prstGeom prst="line">
                <a:avLst/>
              </a:prstGeom>
              <a:noFill/>
              <a:ln w="3016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43">
                <a:extLst>
                  <a:ext uri="{FF2B5EF4-FFF2-40B4-BE49-F238E27FC236}">
                    <a16:creationId xmlns:a16="http://schemas.microsoft.com/office/drawing/2014/main" id="{2F7AD682-04E7-FDE6-F264-4B24D66A5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96001" y="4492625"/>
                <a:ext cx="0" cy="457200"/>
              </a:xfrm>
              <a:prstGeom prst="line">
                <a:avLst/>
              </a:prstGeom>
              <a:noFill/>
              <a:ln w="3016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52">
                <a:extLst>
                  <a:ext uri="{FF2B5EF4-FFF2-40B4-BE49-F238E27FC236}">
                    <a16:creationId xmlns:a16="http://schemas.microsoft.com/office/drawing/2014/main" id="{FF623073-5C91-1F54-2C69-FEF2AF8FC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1" y="4806950"/>
                <a:ext cx="100013" cy="100013"/>
              </a:xfrm>
              <a:custGeom>
                <a:avLst/>
                <a:gdLst>
                  <a:gd name="T0" fmla="*/ 216 w 252"/>
                  <a:gd name="T1" fmla="*/ 216 h 252"/>
                  <a:gd name="T2" fmla="*/ 231 w 252"/>
                  <a:gd name="T3" fmla="*/ 196 h 252"/>
                  <a:gd name="T4" fmla="*/ 236 w 252"/>
                  <a:gd name="T5" fmla="*/ 184 h 252"/>
                  <a:gd name="T6" fmla="*/ 242 w 252"/>
                  <a:gd name="T7" fmla="*/ 174 h 252"/>
                  <a:gd name="T8" fmla="*/ 246 w 252"/>
                  <a:gd name="T9" fmla="*/ 162 h 252"/>
                  <a:gd name="T10" fmla="*/ 246 w 252"/>
                  <a:gd name="T11" fmla="*/ 158 h 252"/>
                  <a:gd name="T12" fmla="*/ 247 w 252"/>
                  <a:gd name="T13" fmla="*/ 155 h 252"/>
                  <a:gd name="T14" fmla="*/ 250 w 252"/>
                  <a:gd name="T15" fmla="*/ 150 h 252"/>
                  <a:gd name="T16" fmla="*/ 251 w 252"/>
                  <a:gd name="T17" fmla="*/ 138 h 252"/>
                  <a:gd name="T18" fmla="*/ 251 w 252"/>
                  <a:gd name="T19" fmla="*/ 131 h 252"/>
                  <a:gd name="T20" fmla="*/ 252 w 252"/>
                  <a:gd name="T21" fmla="*/ 126 h 252"/>
                  <a:gd name="T22" fmla="*/ 250 w 252"/>
                  <a:gd name="T23" fmla="*/ 100 h 252"/>
                  <a:gd name="T24" fmla="*/ 242 w 252"/>
                  <a:gd name="T25" fmla="*/ 77 h 252"/>
                  <a:gd name="T26" fmla="*/ 231 w 252"/>
                  <a:gd name="T27" fmla="*/ 56 h 252"/>
                  <a:gd name="T28" fmla="*/ 216 w 252"/>
                  <a:gd name="T29" fmla="*/ 38 h 252"/>
                  <a:gd name="T30" fmla="*/ 196 w 252"/>
                  <a:gd name="T31" fmla="*/ 20 h 252"/>
                  <a:gd name="T32" fmla="*/ 174 w 252"/>
                  <a:gd name="T33" fmla="*/ 9 h 252"/>
                  <a:gd name="T34" fmla="*/ 162 w 252"/>
                  <a:gd name="T35" fmla="*/ 4 h 252"/>
                  <a:gd name="T36" fmla="*/ 150 w 252"/>
                  <a:gd name="T37" fmla="*/ 1 h 252"/>
                  <a:gd name="T38" fmla="*/ 126 w 252"/>
                  <a:gd name="T39" fmla="*/ 0 h 252"/>
                  <a:gd name="T40" fmla="*/ 100 w 252"/>
                  <a:gd name="T41" fmla="*/ 1 h 252"/>
                  <a:gd name="T42" fmla="*/ 77 w 252"/>
                  <a:gd name="T43" fmla="*/ 9 h 252"/>
                  <a:gd name="T44" fmla="*/ 56 w 252"/>
                  <a:gd name="T45" fmla="*/ 20 h 252"/>
                  <a:gd name="T46" fmla="*/ 38 w 252"/>
                  <a:gd name="T47" fmla="*/ 38 h 252"/>
                  <a:gd name="T48" fmla="*/ 20 w 252"/>
                  <a:gd name="T49" fmla="*/ 56 h 252"/>
                  <a:gd name="T50" fmla="*/ 9 w 252"/>
                  <a:gd name="T51" fmla="*/ 77 h 252"/>
                  <a:gd name="T52" fmla="*/ 2 w 252"/>
                  <a:gd name="T53" fmla="*/ 100 h 252"/>
                  <a:gd name="T54" fmla="*/ 0 w 252"/>
                  <a:gd name="T55" fmla="*/ 126 h 252"/>
                  <a:gd name="T56" fmla="*/ 2 w 252"/>
                  <a:gd name="T57" fmla="*/ 150 h 252"/>
                  <a:gd name="T58" fmla="*/ 4 w 252"/>
                  <a:gd name="T59" fmla="*/ 162 h 252"/>
                  <a:gd name="T60" fmla="*/ 9 w 252"/>
                  <a:gd name="T61" fmla="*/ 174 h 252"/>
                  <a:gd name="T62" fmla="*/ 20 w 252"/>
                  <a:gd name="T63" fmla="*/ 196 h 252"/>
                  <a:gd name="T64" fmla="*/ 38 w 252"/>
                  <a:gd name="T65" fmla="*/ 216 h 252"/>
                  <a:gd name="T66" fmla="*/ 56 w 252"/>
                  <a:gd name="T67" fmla="*/ 231 h 252"/>
                  <a:gd name="T68" fmla="*/ 77 w 252"/>
                  <a:gd name="T69" fmla="*/ 242 h 252"/>
                  <a:gd name="T70" fmla="*/ 100 w 252"/>
                  <a:gd name="T71" fmla="*/ 250 h 252"/>
                  <a:gd name="T72" fmla="*/ 126 w 252"/>
                  <a:gd name="T73" fmla="*/ 252 h 252"/>
                  <a:gd name="T74" fmla="*/ 131 w 252"/>
                  <a:gd name="T75" fmla="*/ 251 h 252"/>
                  <a:gd name="T76" fmla="*/ 138 w 252"/>
                  <a:gd name="T77" fmla="*/ 251 h 252"/>
                  <a:gd name="T78" fmla="*/ 150 w 252"/>
                  <a:gd name="T79" fmla="*/ 250 h 252"/>
                  <a:gd name="T80" fmla="*/ 155 w 252"/>
                  <a:gd name="T81" fmla="*/ 247 h 252"/>
                  <a:gd name="T82" fmla="*/ 158 w 252"/>
                  <a:gd name="T83" fmla="*/ 246 h 252"/>
                  <a:gd name="T84" fmla="*/ 162 w 252"/>
                  <a:gd name="T85" fmla="*/ 246 h 252"/>
                  <a:gd name="T86" fmla="*/ 174 w 252"/>
                  <a:gd name="T87" fmla="*/ 242 h 252"/>
                  <a:gd name="T88" fmla="*/ 184 w 252"/>
                  <a:gd name="T89" fmla="*/ 236 h 252"/>
                  <a:gd name="T90" fmla="*/ 196 w 252"/>
                  <a:gd name="T91" fmla="*/ 231 h 252"/>
                  <a:gd name="T92" fmla="*/ 216 w 252"/>
                  <a:gd name="T93" fmla="*/ 2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2" h="252">
                    <a:moveTo>
                      <a:pt x="216" y="216"/>
                    </a:moveTo>
                    <a:lnTo>
                      <a:pt x="231" y="196"/>
                    </a:lnTo>
                    <a:lnTo>
                      <a:pt x="236" y="184"/>
                    </a:lnTo>
                    <a:lnTo>
                      <a:pt x="242" y="174"/>
                    </a:lnTo>
                    <a:lnTo>
                      <a:pt x="246" y="162"/>
                    </a:lnTo>
                    <a:lnTo>
                      <a:pt x="246" y="158"/>
                    </a:lnTo>
                    <a:lnTo>
                      <a:pt x="247" y="155"/>
                    </a:lnTo>
                    <a:lnTo>
                      <a:pt x="250" y="150"/>
                    </a:lnTo>
                    <a:lnTo>
                      <a:pt x="251" y="138"/>
                    </a:lnTo>
                    <a:lnTo>
                      <a:pt x="251" y="131"/>
                    </a:lnTo>
                    <a:lnTo>
                      <a:pt x="252" y="126"/>
                    </a:lnTo>
                    <a:lnTo>
                      <a:pt x="250" y="100"/>
                    </a:lnTo>
                    <a:lnTo>
                      <a:pt x="242" y="77"/>
                    </a:lnTo>
                    <a:lnTo>
                      <a:pt x="231" y="56"/>
                    </a:lnTo>
                    <a:lnTo>
                      <a:pt x="216" y="38"/>
                    </a:lnTo>
                    <a:lnTo>
                      <a:pt x="196" y="20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1"/>
                    </a:lnTo>
                    <a:lnTo>
                      <a:pt x="126" y="0"/>
                    </a:lnTo>
                    <a:lnTo>
                      <a:pt x="100" y="1"/>
                    </a:lnTo>
                    <a:lnTo>
                      <a:pt x="77" y="9"/>
                    </a:lnTo>
                    <a:lnTo>
                      <a:pt x="56" y="20"/>
                    </a:lnTo>
                    <a:lnTo>
                      <a:pt x="38" y="38"/>
                    </a:lnTo>
                    <a:lnTo>
                      <a:pt x="20" y="56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20" y="196"/>
                    </a:lnTo>
                    <a:lnTo>
                      <a:pt x="38" y="216"/>
                    </a:lnTo>
                    <a:lnTo>
                      <a:pt x="56" y="231"/>
                    </a:lnTo>
                    <a:lnTo>
                      <a:pt x="77" y="242"/>
                    </a:lnTo>
                    <a:lnTo>
                      <a:pt x="100" y="250"/>
                    </a:lnTo>
                    <a:lnTo>
                      <a:pt x="126" y="252"/>
                    </a:lnTo>
                    <a:lnTo>
                      <a:pt x="131" y="251"/>
                    </a:lnTo>
                    <a:lnTo>
                      <a:pt x="138" y="251"/>
                    </a:lnTo>
                    <a:lnTo>
                      <a:pt x="150" y="250"/>
                    </a:lnTo>
                    <a:lnTo>
                      <a:pt x="155" y="247"/>
                    </a:lnTo>
                    <a:lnTo>
                      <a:pt x="158" y="246"/>
                    </a:lnTo>
                    <a:lnTo>
                      <a:pt x="162" y="246"/>
                    </a:lnTo>
                    <a:lnTo>
                      <a:pt x="174" y="242"/>
                    </a:lnTo>
                    <a:lnTo>
                      <a:pt x="184" y="236"/>
                    </a:lnTo>
                    <a:lnTo>
                      <a:pt x="196" y="231"/>
                    </a:lnTo>
                    <a:lnTo>
                      <a:pt x="216" y="21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53">
                <a:extLst>
                  <a:ext uri="{FF2B5EF4-FFF2-40B4-BE49-F238E27FC236}">
                    <a16:creationId xmlns:a16="http://schemas.microsoft.com/office/drawing/2014/main" id="{C75B284F-D9F5-22D9-018A-F57B52F9D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701" y="4359275"/>
                <a:ext cx="100013" cy="100013"/>
              </a:xfrm>
              <a:custGeom>
                <a:avLst/>
                <a:gdLst>
                  <a:gd name="T0" fmla="*/ 215 w 252"/>
                  <a:gd name="T1" fmla="*/ 216 h 252"/>
                  <a:gd name="T2" fmla="*/ 231 w 252"/>
                  <a:gd name="T3" fmla="*/ 195 h 252"/>
                  <a:gd name="T4" fmla="*/ 236 w 252"/>
                  <a:gd name="T5" fmla="*/ 184 h 252"/>
                  <a:gd name="T6" fmla="*/ 242 w 252"/>
                  <a:gd name="T7" fmla="*/ 174 h 252"/>
                  <a:gd name="T8" fmla="*/ 246 w 252"/>
                  <a:gd name="T9" fmla="*/ 161 h 252"/>
                  <a:gd name="T10" fmla="*/ 246 w 252"/>
                  <a:gd name="T11" fmla="*/ 158 h 252"/>
                  <a:gd name="T12" fmla="*/ 247 w 252"/>
                  <a:gd name="T13" fmla="*/ 155 h 252"/>
                  <a:gd name="T14" fmla="*/ 249 w 252"/>
                  <a:gd name="T15" fmla="*/ 150 h 252"/>
                  <a:gd name="T16" fmla="*/ 251 w 252"/>
                  <a:gd name="T17" fmla="*/ 137 h 252"/>
                  <a:gd name="T18" fmla="*/ 251 w 252"/>
                  <a:gd name="T19" fmla="*/ 131 h 252"/>
                  <a:gd name="T20" fmla="*/ 252 w 252"/>
                  <a:gd name="T21" fmla="*/ 126 h 252"/>
                  <a:gd name="T22" fmla="*/ 249 w 252"/>
                  <a:gd name="T23" fmla="*/ 100 h 252"/>
                  <a:gd name="T24" fmla="*/ 242 w 252"/>
                  <a:gd name="T25" fmla="*/ 77 h 252"/>
                  <a:gd name="T26" fmla="*/ 231 w 252"/>
                  <a:gd name="T27" fmla="*/ 55 h 252"/>
                  <a:gd name="T28" fmla="*/ 215 w 252"/>
                  <a:gd name="T29" fmla="*/ 38 h 252"/>
                  <a:gd name="T30" fmla="*/ 195 w 252"/>
                  <a:gd name="T31" fmla="*/ 20 h 252"/>
                  <a:gd name="T32" fmla="*/ 174 w 252"/>
                  <a:gd name="T33" fmla="*/ 9 h 252"/>
                  <a:gd name="T34" fmla="*/ 161 w 252"/>
                  <a:gd name="T35" fmla="*/ 4 h 252"/>
                  <a:gd name="T36" fmla="*/ 150 w 252"/>
                  <a:gd name="T37" fmla="*/ 1 h 252"/>
                  <a:gd name="T38" fmla="*/ 126 w 252"/>
                  <a:gd name="T39" fmla="*/ 0 h 252"/>
                  <a:gd name="T40" fmla="*/ 99 w 252"/>
                  <a:gd name="T41" fmla="*/ 1 h 252"/>
                  <a:gd name="T42" fmla="*/ 77 w 252"/>
                  <a:gd name="T43" fmla="*/ 9 h 252"/>
                  <a:gd name="T44" fmla="*/ 55 w 252"/>
                  <a:gd name="T45" fmla="*/ 20 h 252"/>
                  <a:gd name="T46" fmla="*/ 38 w 252"/>
                  <a:gd name="T47" fmla="*/ 38 h 252"/>
                  <a:gd name="T48" fmla="*/ 20 w 252"/>
                  <a:gd name="T49" fmla="*/ 55 h 252"/>
                  <a:gd name="T50" fmla="*/ 9 w 252"/>
                  <a:gd name="T51" fmla="*/ 77 h 252"/>
                  <a:gd name="T52" fmla="*/ 1 w 252"/>
                  <a:gd name="T53" fmla="*/ 100 h 252"/>
                  <a:gd name="T54" fmla="*/ 0 w 252"/>
                  <a:gd name="T55" fmla="*/ 126 h 252"/>
                  <a:gd name="T56" fmla="*/ 1 w 252"/>
                  <a:gd name="T57" fmla="*/ 150 h 252"/>
                  <a:gd name="T58" fmla="*/ 4 w 252"/>
                  <a:gd name="T59" fmla="*/ 161 h 252"/>
                  <a:gd name="T60" fmla="*/ 9 w 252"/>
                  <a:gd name="T61" fmla="*/ 174 h 252"/>
                  <a:gd name="T62" fmla="*/ 20 w 252"/>
                  <a:gd name="T63" fmla="*/ 195 h 252"/>
                  <a:gd name="T64" fmla="*/ 38 w 252"/>
                  <a:gd name="T65" fmla="*/ 216 h 252"/>
                  <a:gd name="T66" fmla="*/ 55 w 252"/>
                  <a:gd name="T67" fmla="*/ 231 h 252"/>
                  <a:gd name="T68" fmla="*/ 77 w 252"/>
                  <a:gd name="T69" fmla="*/ 242 h 252"/>
                  <a:gd name="T70" fmla="*/ 99 w 252"/>
                  <a:gd name="T71" fmla="*/ 250 h 252"/>
                  <a:gd name="T72" fmla="*/ 126 w 252"/>
                  <a:gd name="T73" fmla="*/ 252 h 252"/>
                  <a:gd name="T74" fmla="*/ 131 w 252"/>
                  <a:gd name="T75" fmla="*/ 251 h 252"/>
                  <a:gd name="T76" fmla="*/ 137 w 252"/>
                  <a:gd name="T77" fmla="*/ 251 h 252"/>
                  <a:gd name="T78" fmla="*/ 150 w 252"/>
                  <a:gd name="T79" fmla="*/ 250 h 252"/>
                  <a:gd name="T80" fmla="*/ 155 w 252"/>
                  <a:gd name="T81" fmla="*/ 247 h 252"/>
                  <a:gd name="T82" fmla="*/ 157 w 252"/>
                  <a:gd name="T83" fmla="*/ 246 h 252"/>
                  <a:gd name="T84" fmla="*/ 161 w 252"/>
                  <a:gd name="T85" fmla="*/ 246 h 252"/>
                  <a:gd name="T86" fmla="*/ 174 w 252"/>
                  <a:gd name="T87" fmla="*/ 242 h 252"/>
                  <a:gd name="T88" fmla="*/ 184 w 252"/>
                  <a:gd name="T89" fmla="*/ 236 h 252"/>
                  <a:gd name="T90" fmla="*/ 195 w 252"/>
                  <a:gd name="T91" fmla="*/ 231 h 252"/>
                  <a:gd name="T92" fmla="*/ 215 w 252"/>
                  <a:gd name="T93" fmla="*/ 2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2" h="252">
                    <a:moveTo>
                      <a:pt x="215" y="216"/>
                    </a:moveTo>
                    <a:lnTo>
                      <a:pt x="231" y="195"/>
                    </a:lnTo>
                    <a:lnTo>
                      <a:pt x="236" y="184"/>
                    </a:lnTo>
                    <a:lnTo>
                      <a:pt x="242" y="174"/>
                    </a:lnTo>
                    <a:lnTo>
                      <a:pt x="246" y="161"/>
                    </a:lnTo>
                    <a:lnTo>
                      <a:pt x="246" y="158"/>
                    </a:lnTo>
                    <a:lnTo>
                      <a:pt x="247" y="155"/>
                    </a:lnTo>
                    <a:lnTo>
                      <a:pt x="249" y="150"/>
                    </a:lnTo>
                    <a:lnTo>
                      <a:pt x="251" y="137"/>
                    </a:lnTo>
                    <a:lnTo>
                      <a:pt x="251" y="131"/>
                    </a:lnTo>
                    <a:lnTo>
                      <a:pt x="252" y="126"/>
                    </a:lnTo>
                    <a:lnTo>
                      <a:pt x="249" y="100"/>
                    </a:lnTo>
                    <a:lnTo>
                      <a:pt x="242" y="77"/>
                    </a:lnTo>
                    <a:lnTo>
                      <a:pt x="231" y="55"/>
                    </a:lnTo>
                    <a:lnTo>
                      <a:pt x="215" y="38"/>
                    </a:lnTo>
                    <a:lnTo>
                      <a:pt x="195" y="20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1"/>
                    </a:lnTo>
                    <a:lnTo>
                      <a:pt x="126" y="0"/>
                    </a:lnTo>
                    <a:lnTo>
                      <a:pt x="99" y="1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8" y="38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1" y="100"/>
                    </a:lnTo>
                    <a:lnTo>
                      <a:pt x="0" y="126"/>
                    </a:lnTo>
                    <a:lnTo>
                      <a:pt x="1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20" y="195"/>
                    </a:lnTo>
                    <a:lnTo>
                      <a:pt x="38" y="216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99" y="250"/>
                    </a:lnTo>
                    <a:lnTo>
                      <a:pt x="126" y="252"/>
                    </a:lnTo>
                    <a:lnTo>
                      <a:pt x="131" y="251"/>
                    </a:lnTo>
                    <a:lnTo>
                      <a:pt x="137" y="251"/>
                    </a:lnTo>
                    <a:lnTo>
                      <a:pt x="150" y="250"/>
                    </a:lnTo>
                    <a:lnTo>
                      <a:pt x="155" y="247"/>
                    </a:lnTo>
                    <a:lnTo>
                      <a:pt x="157" y="246"/>
                    </a:lnTo>
                    <a:lnTo>
                      <a:pt x="161" y="246"/>
                    </a:lnTo>
                    <a:lnTo>
                      <a:pt x="174" y="242"/>
                    </a:lnTo>
                    <a:lnTo>
                      <a:pt x="184" y="236"/>
                    </a:lnTo>
                    <a:lnTo>
                      <a:pt x="195" y="231"/>
                    </a:lnTo>
                    <a:lnTo>
                      <a:pt x="215" y="21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54">
                <a:extLst>
                  <a:ext uri="{FF2B5EF4-FFF2-40B4-BE49-F238E27FC236}">
                    <a16:creationId xmlns:a16="http://schemas.microsoft.com/office/drawing/2014/main" id="{0BF41AC0-01B7-1F38-1D9B-4888ABF57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788" y="4670425"/>
                <a:ext cx="100013" cy="100013"/>
              </a:xfrm>
              <a:custGeom>
                <a:avLst/>
                <a:gdLst>
                  <a:gd name="T0" fmla="*/ 216 w 252"/>
                  <a:gd name="T1" fmla="*/ 215 h 252"/>
                  <a:gd name="T2" fmla="*/ 231 w 252"/>
                  <a:gd name="T3" fmla="*/ 195 h 252"/>
                  <a:gd name="T4" fmla="*/ 236 w 252"/>
                  <a:gd name="T5" fmla="*/ 184 h 252"/>
                  <a:gd name="T6" fmla="*/ 242 w 252"/>
                  <a:gd name="T7" fmla="*/ 174 h 252"/>
                  <a:gd name="T8" fmla="*/ 246 w 252"/>
                  <a:gd name="T9" fmla="*/ 161 h 252"/>
                  <a:gd name="T10" fmla="*/ 246 w 252"/>
                  <a:gd name="T11" fmla="*/ 157 h 252"/>
                  <a:gd name="T12" fmla="*/ 247 w 252"/>
                  <a:gd name="T13" fmla="*/ 155 h 252"/>
                  <a:gd name="T14" fmla="*/ 250 w 252"/>
                  <a:gd name="T15" fmla="*/ 150 h 252"/>
                  <a:gd name="T16" fmla="*/ 251 w 252"/>
                  <a:gd name="T17" fmla="*/ 137 h 252"/>
                  <a:gd name="T18" fmla="*/ 251 w 252"/>
                  <a:gd name="T19" fmla="*/ 131 h 252"/>
                  <a:gd name="T20" fmla="*/ 252 w 252"/>
                  <a:gd name="T21" fmla="*/ 126 h 252"/>
                  <a:gd name="T22" fmla="*/ 250 w 252"/>
                  <a:gd name="T23" fmla="*/ 99 h 252"/>
                  <a:gd name="T24" fmla="*/ 242 w 252"/>
                  <a:gd name="T25" fmla="*/ 76 h 252"/>
                  <a:gd name="T26" fmla="*/ 231 w 252"/>
                  <a:gd name="T27" fmla="*/ 55 h 252"/>
                  <a:gd name="T28" fmla="*/ 216 w 252"/>
                  <a:gd name="T29" fmla="*/ 37 h 252"/>
                  <a:gd name="T30" fmla="*/ 196 w 252"/>
                  <a:gd name="T31" fmla="*/ 20 h 252"/>
                  <a:gd name="T32" fmla="*/ 174 w 252"/>
                  <a:gd name="T33" fmla="*/ 8 h 252"/>
                  <a:gd name="T34" fmla="*/ 162 w 252"/>
                  <a:gd name="T35" fmla="*/ 3 h 252"/>
                  <a:gd name="T36" fmla="*/ 150 w 252"/>
                  <a:gd name="T37" fmla="*/ 1 h 252"/>
                  <a:gd name="T38" fmla="*/ 126 w 252"/>
                  <a:gd name="T39" fmla="*/ 0 h 252"/>
                  <a:gd name="T40" fmla="*/ 100 w 252"/>
                  <a:gd name="T41" fmla="*/ 1 h 252"/>
                  <a:gd name="T42" fmla="*/ 77 w 252"/>
                  <a:gd name="T43" fmla="*/ 8 h 252"/>
                  <a:gd name="T44" fmla="*/ 56 w 252"/>
                  <a:gd name="T45" fmla="*/ 20 h 252"/>
                  <a:gd name="T46" fmla="*/ 38 w 252"/>
                  <a:gd name="T47" fmla="*/ 37 h 252"/>
                  <a:gd name="T48" fmla="*/ 20 w 252"/>
                  <a:gd name="T49" fmla="*/ 55 h 252"/>
                  <a:gd name="T50" fmla="*/ 9 w 252"/>
                  <a:gd name="T51" fmla="*/ 76 h 252"/>
                  <a:gd name="T52" fmla="*/ 1 w 252"/>
                  <a:gd name="T53" fmla="*/ 99 h 252"/>
                  <a:gd name="T54" fmla="*/ 0 w 252"/>
                  <a:gd name="T55" fmla="*/ 126 h 252"/>
                  <a:gd name="T56" fmla="*/ 1 w 252"/>
                  <a:gd name="T57" fmla="*/ 150 h 252"/>
                  <a:gd name="T58" fmla="*/ 4 w 252"/>
                  <a:gd name="T59" fmla="*/ 161 h 252"/>
                  <a:gd name="T60" fmla="*/ 9 w 252"/>
                  <a:gd name="T61" fmla="*/ 174 h 252"/>
                  <a:gd name="T62" fmla="*/ 20 w 252"/>
                  <a:gd name="T63" fmla="*/ 195 h 252"/>
                  <a:gd name="T64" fmla="*/ 38 w 252"/>
                  <a:gd name="T65" fmla="*/ 215 h 252"/>
                  <a:gd name="T66" fmla="*/ 56 w 252"/>
                  <a:gd name="T67" fmla="*/ 230 h 252"/>
                  <a:gd name="T68" fmla="*/ 77 w 252"/>
                  <a:gd name="T69" fmla="*/ 242 h 252"/>
                  <a:gd name="T70" fmla="*/ 100 w 252"/>
                  <a:gd name="T71" fmla="*/ 249 h 252"/>
                  <a:gd name="T72" fmla="*/ 126 w 252"/>
                  <a:gd name="T73" fmla="*/ 252 h 252"/>
                  <a:gd name="T74" fmla="*/ 131 w 252"/>
                  <a:gd name="T75" fmla="*/ 250 h 252"/>
                  <a:gd name="T76" fmla="*/ 138 w 252"/>
                  <a:gd name="T77" fmla="*/ 250 h 252"/>
                  <a:gd name="T78" fmla="*/ 150 w 252"/>
                  <a:gd name="T79" fmla="*/ 249 h 252"/>
                  <a:gd name="T80" fmla="*/ 155 w 252"/>
                  <a:gd name="T81" fmla="*/ 247 h 252"/>
                  <a:gd name="T82" fmla="*/ 158 w 252"/>
                  <a:gd name="T83" fmla="*/ 245 h 252"/>
                  <a:gd name="T84" fmla="*/ 162 w 252"/>
                  <a:gd name="T85" fmla="*/ 245 h 252"/>
                  <a:gd name="T86" fmla="*/ 174 w 252"/>
                  <a:gd name="T87" fmla="*/ 242 h 252"/>
                  <a:gd name="T88" fmla="*/ 184 w 252"/>
                  <a:gd name="T89" fmla="*/ 235 h 252"/>
                  <a:gd name="T90" fmla="*/ 196 w 252"/>
                  <a:gd name="T91" fmla="*/ 230 h 252"/>
                  <a:gd name="T92" fmla="*/ 216 w 252"/>
                  <a:gd name="T93" fmla="*/ 21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2" h="252">
                    <a:moveTo>
                      <a:pt x="216" y="215"/>
                    </a:moveTo>
                    <a:lnTo>
                      <a:pt x="231" y="195"/>
                    </a:lnTo>
                    <a:lnTo>
                      <a:pt x="236" y="184"/>
                    </a:lnTo>
                    <a:lnTo>
                      <a:pt x="242" y="174"/>
                    </a:lnTo>
                    <a:lnTo>
                      <a:pt x="246" y="161"/>
                    </a:lnTo>
                    <a:lnTo>
                      <a:pt x="246" y="157"/>
                    </a:lnTo>
                    <a:lnTo>
                      <a:pt x="247" y="155"/>
                    </a:lnTo>
                    <a:lnTo>
                      <a:pt x="250" y="150"/>
                    </a:lnTo>
                    <a:lnTo>
                      <a:pt x="251" y="137"/>
                    </a:lnTo>
                    <a:lnTo>
                      <a:pt x="251" y="131"/>
                    </a:lnTo>
                    <a:lnTo>
                      <a:pt x="252" y="126"/>
                    </a:lnTo>
                    <a:lnTo>
                      <a:pt x="250" y="99"/>
                    </a:lnTo>
                    <a:lnTo>
                      <a:pt x="242" y="76"/>
                    </a:lnTo>
                    <a:lnTo>
                      <a:pt x="231" y="55"/>
                    </a:lnTo>
                    <a:lnTo>
                      <a:pt x="216" y="37"/>
                    </a:lnTo>
                    <a:lnTo>
                      <a:pt x="196" y="20"/>
                    </a:lnTo>
                    <a:lnTo>
                      <a:pt x="174" y="8"/>
                    </a:lnTo>
                    <a:lnTo>
                      <a:pt x="162" y="3"/>
                    </a:lnTo>
                    <a:lnTo>
                      <a:pt x="150" y="1"/>
                    </a:lnTo>
                    <a:lnTo>
                      <a:pt x="126" y="0"/>
                    </a:lnTo>
                    <a:lnTo>
                      <a:pt x="100" y="1"/>
                    </a:lnTo>
                    <a:lnTo>
                      <a:pt x="77" y="8"/>
                    </a:lnTo>
                    <a:lnTo>
                      <a:pt x="56" y="20"/>
                    </a:lnTo>
                    <a:lnTo>
                      <a:pt x="38" y="37"/>
                    </a:lnTo>
                    <a:lnTo>
                      <a:pt x="20" y="55"/>
                    </a:lnTo>
                    <a:lnTo>
                      <a:pt x="9" y="76"/>
                    </a:lnTo>
                    <a:lnTo>
                      <a:pt x="1" y="99"/>
                    </a:lnTo>
                    <a:lnTo>
                      <a:pt x="0" y="126"/>
                    </a:lnTo>
                    <a:lnTo>
                      <a:pt x="1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20" y="195"/>
                    </a:lnTo>
                    <a:lnTo>
                      <a:pt x="38" y="215"/>
                    </a:lnTo>
                    <a:lnTo>
                      <a:pt x="56" y="230"/>
                    </a:lnTo>
                    <a:lnTo>
                      <a:pt x="77" y="242"/>
                    </a:lnTo>
                    <a:lnTo>
                      <a:pt x="100" y="249"/>
                    </a:lnTo>
                    <a:lnTo>
                      <a:pt x="126" y="252"/>
                    </a:lnTo>
                    <a:lnTo>
                      <a:pt x="131" y="250"/>
                    </a:lnTo>
                    <a:lnTo>
                      <a:pt x="138" y="250"/>
                    </a:lnTo>
                    <a:lnTo>
                      <a:pt x="150" y="249"/>
                    </a:lnTo>
                    <a:lnTo>
                      <a:pt x="155" y="247"/>
                    </a:lnTo>
                    <a:lnTo>
                      <a:pt x="158" y="245"/>
                    </a:lnTo>
                    <a:lnTo>
                      <a:pt x="162" y="245"/>
                    </a:lnTo>
                    <a:lnTo>
                      <a:pt x="174" y="242"/>
                    </a:lnTo>
                    <a:lnTo>
                      <a:pt x="184" y="235"/>
                    </a:lnTo>
                    <a:lnTo>
                      <a:pt x="196" y="230"/>
                    </a:lnTo>
                    <a:lnTo>
                      <a:pt x="216" y="215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55">
                <a:extLst>
                  <a:ext uri="{FF2B5EF4-FFF2-40B4-BE49-F238E27FC236}">
                    <a16:creationId xmlns:a16="http://schemas.microsoft.com/office/drawing/2014/main" id="{E2A6B06D-C5F1-FCCC-743F-8D8D1BDC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401" y="4529138"/>
                <a:ext cx="100013" cy="100013"/>
              </a:xfrm>
              <a:custGeom>
                <a:avLst/>
                <a:gdLst>
                  <a:gd name="T0" fmla="*/ 216 w 253"/>
                  <a:gd name="T1" fmla="*/ 216 h 252"/>
                  <a:gd name="T2" fmla="*/ 231 w 253"/>
                  <a:gd name="T3" fmla="*/ 196 h 252"/>
                  <a:gd name="T4" fmla="*/ 236 w 253"/>
                  <a:gd name="T5" fmla="*/ 184 h 252"/>
                  <a:gd name="T6" fmla="*/ 243 w 253"/>
                  <a:gd name="T7" fmla="*/ 174 h 252"/>
                  <a:gd name="T8" fmla="*/ 246 w 253"/>
                  <a:gd name="T9" fmla="*/ 162 h 252"/>
                  <a:gd name="T10" fmla="*/ 246 w 253"/>
                  <a:gd name="T11" fmla="*/ 158 h 252"/>
                  <a:gd name="T12" fmla="*/ 248 w 253"/>
                  <a:gd name="T13" fmla="*/ 155 h 252"/>
                  <a:gd name="T14" fmla="*/ 250 w 253"/>
                  <a:gd name="T15" fmla="*/ 150 h 252"/>
                  <a:gd name="T16" fmla="*/ 251 w 253"/>
                  <a:gd name="T17" fmla="*/ 138 h 252"/>
                  <a:gd name="T18" fmla="*/ 251 w 253"/>
                  <a:gd name="T19" fmla="*/ 131 h 252"/>
                  <a:gd name="T20" fmla="*/ 253 w 253"/>
                  <a:gd name="T21" fmla="*/ 126 h 252"/>
                  <a:gd name="T22" fmla="*/ 250 w 253"/>
                  <a:gd name="T23" fmla="*/ 100 h 252"/>
                  <a:gd name="T24" fmla="*/ 243 w 253"/>
                  <a:gd name="T25" fmla="*/ 77 h 252"/>
                  <a:gd name="T26" fmla="*/ 231 w 253"/>
                  <a:gd name="T27" fmla="*/ 56 h 252"/>
                  <a:gd name="T28" fmla="*/ 216 w 253"/>
                  <a:gd name="T29" fmla="*/ 38 h 252"/>
                  <a:gd name="T30" fmla="*/ 196 w 253"/>
                  <a:gd name="T31" fmla="*/ 20 h 252"/>
                  <a:gd name="T32" fmla="*/ 174 w 253"/>
                  <a:gd name="T33" fmla="*/ 9 h 252"/>
                  <a:gd name="T34" fmla="*/ 162 w 253"/>
                  <a:gd name="T35" fmla="*/ 4 h 252"/>
                  <a:gd name="T36" fmla="*/ 150 w 253"/>
                  <a:gd name="T37" fmla="*/ 2 h 252"/>
                  <a:gd name="T38" fmla="*/ 127 w 253"/>
                  <a:gd name="T39" fmla="*/ 0 h 252"/>
                  <a:gd name="T40" fmla="*/ 100 w 253"/>
                  <a:gd name="T41" fmla="*/ 2 h 252"/>
                  <a:gd name="T42" fmla="*/ 77 w 253"/>
                  <a:gd name="T43" fmla="*/ 9 h 252"/>
                  <a:gd name="T44" fmla="*/ 56 w 253"/>
                  <a:gd name="T45" fmla="*/ 20 h 252"/>
                  <a:gd name="T46" fmla="*/ 38 w 253"/>
                  <a:gd name="T47" fmla="*/ 38 h 252"/>
                  <a:gd name="T48" fmla="*/ 21 w 253"/>
                  <a:gd name="T49" fmla="*/ 56 h 252"/>
                  <a:gd name="T50" fmla="*/ 9 w 253"/>
                  <a:gd name="T51" fmla="*/ 77 h 252"/>
                  <a:gd name="T52" fmla="*/ 2 w 253"/>
                  <a:gd name="T53" fmla="*/ 100 h 252"/>
                  <a:gd name="T54" fmla="*/ 0 w 253"/>
                  <a:gd name="T55" fmla="*/ 126 h 252"/>
                  <a:gd name="T56" fmla="*/ 2 w 253"/>
                  <a:gd name="T57" fmla="*/ 150 h 252"/>
                  <a:gd name="T58" fmla="*/ 4 w 253"/>
                  <a:gd name="T59" fmla="*/ 162 h 252"/>
                  <a:gd name="T60" fmla="*/ 9 w 253"/>
                  <a:gd name="T61" fmla="*/ 174 h 252"/>
                  <a:gd name="T62" fmla="*/ 21 w 253"/>
                  <a:gd name="T63" fmla="*/ 196 h 252"/>
                  <a:gd name="T64" fmla="*/ 38 w 253"/>
                  <a:gd name="T65" fmla="*/ 216 h 252"/>
                  <a:gd name="T66" fmla="*/ 56 w 253"/>
                  <a:gd name="T67" fmla="*/ 231 h 252"/>
                  <a:gd name="T68" fmla="*/ 77 w 253"/>
                  <a:gd name="T69" fmla="*/ 242 h 252"/>
                  <a:gd name="T70" fmla="*/ 100 w 253"/>
                  <a:gd name="T71" fmla="*/ 250 h 252"/>
                  <a:gd name="T72" fmla="*/ 127 w 253"/>
                  <a:gd name="T73" fmla="*/ 252 h 252"/>
                  <a:gd name="T74" fmla="*/ 132 w 253"/>
                  <a:gd name="T75" fmla="*/ 251 h 252"/>
                  <a:gd name="T76" fmla="*/ 138 w 253"/>
                  <a:gd name="T77" fmla="*/ 251 h 252"/>
                  <a:gd name="T78" fmla="*/ 150 w 253"/>
                  <a:gd name="T79" fmla="*/ 250 h 252"/>
                  <a:gd name="T80" fmla="*/ 156 w 253"/>
                  <a:gd name="T81" fmla="*/ 247 h 252"/>
                  <a:gd name="T82" fmla="*/ 158 w 253"/>
                  <a:gd name="T83" fmla="*/ 246 h 252"/>
                  <a:gd name="T84" fmla="*/ 162 w 253"/>
                  <a:gd name="T85" fmla="*/ 246 h 252"/>
                  <a:gd name="T86" fmla="*/ 174 w 253"/>
                  <a:gd name="T87" fmla="*/ 242 h 252"/>
                  <a:gd name="T88" fmla="*/ 185 w 253"/>
                  <a:gd name="T89" fmla="*/ 236 h 252"/>
                  <a:gd name="T90" fmla="*/ 196 w 253"/>
                  <a:gd name="T91" fmla="*/ 231 h 252"/>
                  <a:gd name="T92" fmla="*/ 216 w 253"/>
                  <a:gd name="T93" fmla="*/ 2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3" h="252">
                    <a:moveTo>
                      <a:pt x="216" y="216"/>
                    </a:moveTo>
                    <a:lnTo>
                      <a:pt x="231" y="196"/>
                    </a:lnTo>
                    <a:lnTo>
                      <a:pt x="236" y="184"/>
                    </a:lnTo>
                    <a:lnTo>
                      <a:pt x="243" y="174"/>
                    </a:lnTo>
                    <a:lnTo>
                      <a:pt x="246" y="162"/>
                    </a:lnTo>
                    <a:lnTo>
                      <a:pt x="246" y="158"/>
                    </a:lnTo>
                    <a:lnTo>
                      <a:pt x="248" y="155"/>
                    </a:lnTo>
                    <a:lnTo>
                      <a:pt x="250" y="150"/>
                    </a:lnTo>
                    <a:lnTo>
                      <a:pt x="251" y="138"/>
                    </a:lnTo>
                    <a:lnTo>
                      <a:pt x="251" y="131"/>
                    </a:lnTo>
                    <a:lnTo>
                      <a:pt x="253" y="126"/>
                    </a:lnTo>
                    <a:lnTo>
                      <a:pt x="250" y="100"/>
                    </a:lnTo>
                    <a:lnTo>
                      <a:pt x="243" y="77"/>
                    </a:lnTo>
                    <a:lnTo>
                      <a:pt x="231" y="56"/>
                    </a:lnTo>
                    <a:lnTo>
                      <a:pt x="216" y="38"/>
                    </a:lnTo>
                    <a:lnTo>
                      <a:pt x="196" y="20"/>
                    </a:lnTo>
                    <a:lnTo>
                      <a:pt x="174" y="9"/>
                    </a:lnTo>
                    <a:lnTo>
                      <a:pt x="162" y="4"/>
                    </a:lnTo>
                    <a:lnTo>
                      <a:pt x="150" y="2"/>
                    </a:lnTo>
                    <a:lnTo>
                      <a:pt x="127" y="0"/>
                    </a:lnTo>
                    <a:lnTo>
                      <a:pt x="100" y="2"/>
                    </a:lnTo>
                    <a:lnTo>
                      <a:pt x="77" y="9"/>
                    </a:lnTo>
                    <a:lnTo>
                      <a:pt x="56" y="20"/>
                    </a:lnTo>
                    <a:lnTo>
                      <a:pt x="38" y="38"/>
                    </a:lnTo>
                    <a:lnTo>
                      <a:pt x="21" y="56"/>
                    </a:lnTo>
                    <a:lnTo>
                      <a:pt x="9" y="77"/>
                    </a:lnTo>
                    <a:lnTo>
                      <a:pt x="2" y="100"/>
                    </a:lnTo>
                    <a:lnTo>
                      <a:pt x="0" y="126"/>
                    </a:lnTo>
                    <a:lnTo>
                      <a:pt x="2" y="150"/>
                    </a:lnTo>
                    <a:lnTo>
                      <a:pt x="4" y="162"/>
                    </a:lnTo>
                    <a:lnTo>
                      <a:pt x="9" y="174"/>
                    </a:lnTo>
                    <a:lnTo>
                      <a:pt x="21" y="196"/>
                    </a:lnTo>
                    <a:lnTo>
                      <a:pt x="38" y="216"/>
                    </a:lnTo>
                    <a:lnTo>
                      <a:pt x="56" y="231"/>
                    </a:lnTo>
                    <a:lnTo>
                      <a:pt x="77" y="242"/>
                    </a:lnTo>
                    <a:lnTo>
                      <a:pt x="100" y="250"/>
                    </a:lnTo>
                    <a:lnTo>
                      <a:pt x="127" y="252"/>
                    </a:lnTo>
                    <a:lnTo>
                      <a:pt x="132" y="251"/>
                    </a:lnTo>
                    <a:lnTo>
                      <a:pt x="138" y="251"/>
                    </a:lnTo>
                    <a:lnTo>
                      <a:pt x="150" y="250"/>
                    </a:lnTo>
                    <a:lnTo>
                      <a:pt x="156" y="247"/>
                    </a:lnTo>
                    <a:lnTo>
                      <a:pt x="158" y="246"/>
                    </a:lnTo>
                    <a:lnTo>
                      <a:pt x="162" y="246"/>
                    </a:lnTo>
                    <a:lnTo>
                      <a:pt x="174" y="242"/>
                    </a:lnTo>
                    <a:lnTo>
                      <a:pt x="185" y="236"/>
                    </a:lnTo>
                    <a:lnTo>
                      <a:pt x="196" y="231"/>
                    </a:lnTo>
                    <a:lnTo>
                      <a:pt x="216" y="21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56">
                <a:extLst>
                  <a:ext uri="{FF2B5EF4-FFF2-40B4-BE49-F238E27FC236}">
                    <a16:creationId xmlns:a16="http://schemas.microsoft.com/office/drawing/2014/main" id="{F2BF9987-21F3-BC7F-DBD9-E2289A9CB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6076" y="4873625"/>
                <a:ext cx="100013" cy="100013"/>
              </a:xfrm>
              <a:custGeom>
                <a:avLst/>
                <a:gdLst>
                  <a:gd name="T0" fmla="*/ 215 w 252"/>
                  <a:gd name="T1" fmla="*/ 215 h 252"/>
                  <a:gd name="T2" fmla="*/ 231 w 252"/>
                  <a:gd name="T3" fmla="*/ 195 h 252"/>
                  <a:gd name="T4" fmla="*/ 236 w 252"/>
                  <a:gd name="T5" fmla="*/ 184 h 252"/>
                  <a:gd name="T6" fmla="*/ 242 w 252"/>
                  <a:gd name="T7" fmla="*/ 174 h 252"/>
                  <a:gd name="T8" fmla="*/ 246 w 252"/>
                  <a:gd name="T9" fmla="*/ 161 h 252"/>
                  <a:gd name="T10" fmla="*/ 246 w 252"/>
                  <a:gd name="T11" fmla="*/ 157 h 252"/>
                  <a:gd name="T12" fmla="*/ 247 w 252"/>
                  <a:gd name="T13" fmla="*/ 155 h 252"/>
                  <a:gd name="T14" fmla="*/ 249 w 252"/>
                  <a:gd name="T15" fmla="*/ 150 h 252"/>
                  <a:gd name="T16" fmla="*/ 251 w 252"/>
                  <a:gd name="T17" fmla="*/ 137 h 252"/>
                  <a:gd name="T18" fmla="*/ 251 w 252"/>
                  <a:gd name="T19" fmla="*/ 131 h 252"/>
                  <a:gd name="T20" fmla="*/ 252 w 252"/>
                  <a:gd name="T21" fmla="*/ 126 h 252"/>
                  <a:gd name="T22" fmla="*/ 249 w 252"/>
                  <a:gd name="T23" fmla="*/ 99 h 252"/>
                  <a:gd name="T24" fmla="*/ 242 w 252"/>
                  <a:gd name="T25" fmla="*/ 77 h 252"/>
                  <a:gd name="T26" fmla="*/ 231 w 252"/>
                  <a:gd name="T27" fmla="*/ 55 h 252"/>
                  <a:gd name="T28" fmla="*/ 215 w 252"/>
                  <a:gd name="T29" fmla="*/ 38 h 252"/>
                  <a:gd name="T30" fmla="*/ 195 w 252"/>
                  <a:gd name="T31" fmla="*/ 20 h 252"/>
                  <a:gd name="T32" fmla="*/ 174 w 252"/>
                  <a:gd name="T33" fmla="*/ 9 h 252"/>
                  <a:gd name="T34" fmla="*/ 161 w 252"/>
                  <a:gd name="T35" fmla="*/ 4 h 252"/>
                  <a:gd name="T36" fmla="*/ 150 w 252"/>
                  <a:gd name="T37" fmla="*/ 1 h 252"/>
                  <a:gd name="T38" fmla="*/ 126 w 252"/>
                  <a:gd name="T39" fmla="*/ 0 h 252"/>
                  <a:gd name="T40" fmla="*/ 99 w 252"/>
                  <a:gd name="T41" fmla="*/ 1 h 252"/>
                  <a:gd name="T42" fmla="*/ 77 w 252"/>
                  <a:gd name="T43" fmla="*/ 9 h 252"/>
                  <a:gd name="T44" fmla="*/ 55 w 252"/>
                  <a:gd name="T45" fmla="*/ 20 h 252"/>
                  <a:gd name="T46" fmla="*/ 38 w 252"/>
                  <a:gd name="T47" fmla="*/ 38 h 252"/>
                  <a:gd name="T48" fmla="*/ 20 w 252"/>
                  <a:gd name="T49" fmla="*/ 55 h 252"/>
                  <a:gd name="T50" fmla="*/ 9 w 252"/>
                  <a:gd name="T51" fmla="*/ 77 h 252"/>
                  <a:gd name="T52" fmla="*/ 1 w 252"/>
                  <a:gd name="T53" fmla="*/ 99 h 252"/>
                  <a:gd name="T54" fmla="*/ 0 w 252"/>
                  <a:gd name="T55" fmla="*/ 126 h 252"/>
                  <a:gd name="T56" fmla="*/ 1 w 252"/>
                  <a:gd name="T57" fmla="*/ 150 h 252"/>
                  <a:gd name="T58" fmla="*/ 4 w 252"/>
                  <a:gd name="T59" fmla="*/ 161 h 252"/>
                  <a:gd name="T60" fmla="*/ 9 w 252"/>
                  <a:gd name="T61" fmla="*/ 174 h 252"/>
                  <a:gd name="T62" fmla="*/ 20 w 252"/>
                  <a:gd name="T63" fmla="*/ 195 h 252"/>
                  <a:gd name="T64" fmla="*/ 38 w 252"/>
                  <a:gd name="T65" fmla="*/ 215 h 252"/>
                  <a:gd name="T66" fmla="*/ 55 w 252"/>
                  <a:gd name="T67" fmla="*/ 231 h 252"/>
                  <a:gd name="T68" fmla="*/ 77 w 252"/>
                  <a:gd name="T69" fmla="*/ 242 h 252"/>
                  <a:gd name="T70" fmla="*/ 99 w 252"/>
                  <a:gd name="T71" fmla="*/ 249 h 252"/>
                  <a:gd name="T72" fmla="*/ 126 w 252"/>
                  <a:gd name="T73" fmla="*/ 252 h 252"/>
                  <a:gd name="T74" fmla="*/ 131 w 252"/>
                  <a:gd name="T75" fmla="*/ 251 h 252"/>
                  <a:gd name="T76" fmla="*/ 137 w 252"/>
                  <a:gd name="T77" fmla="*/ 251 h 252"/>
                  <a:gd name="T78" fmla="*/ 150 w 252"/>
                  <a:gd name="T79" fmla="*/ 249 h 252"/>
                  <a:gd name="T80" fmla="*/ 155 w 252"/>
                  <a:gd name="T81" fmla="*/ 247 h 252"/>
                  <a:gd name="T82" fmla="*/ 157 w 252"/>
                  <a:gd name="T83" fmla="*/ 246 h 252"/>
                  <a:gd name="T84" fmla="*/ 161 w 252"/>
                  <a:gd name="T85" fmla="*/ 246 h 252"/>
                  <a:gd name="T86" fmla="*/ 174 w 252"/>
                  <a:gd name="T87" fmla="*/ 242 h 252"/>
                  <a:gd name="T88" fmla="*/ 184 w 252"/>
                  <a:gd name="T89" fmla="*/ 236 h 252"/>
                  <a:gd name="T90" fmla="*/ 195 w 252"/>
                  <a:gd name="T91" fmla="*/ 231 h 252"/>
                  <a:gd name="T92" fmla="*/ 215 w 252"/>
                  <a:gd name="T93" fmla="*/ 21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2" h="252">
                    <a:moveTo>
                      <a:pt x="215" y="215"/>
                    </a:moveTo>
                    <a:lnTo>
                      <a:pt x="231" y="195"/>
                    </a:lnTo>
                    <a:lnTo>
                      <a:pt x="236" y="184"/>
                    </a:lnTo>
                    <a:lnTo>
                      <a:pt x="242" y="174"/>
                    </a:lnTo>
                    <a:lnTo>
                      <a:pt x="246" y="161"/>
                    </a:lnTo>
                    <a:lnTo>
                      <a:pt x="246" y="157"/>
                    </a:lnTo>
                    <a:lnTo>
                      <a:pt x="247" y="155"/>
                    </a:lnTo>
                    <a:lnTo>
                      <a:pt x="249" y="150"/>
                    </a:lnTo>
                    <a:lnTo>
                      <a:pt x="251" y="137"/>
                    </a:lnTo>
                    <a:lnTo>
                      <a:pt x="251" y="131"/>
                    </a:lnTo>
                    <a:lnTo>
                      <a:pt x="252" y="126"/>
                    </a:lnTo>
                    <a:lnTo>
                      <a:pt x="249" y="99"/>
                    </a:lnTo>
                    <a:lnTo>
                      <a:pt x="242" y="77"/>
                    </a:lnTo>
                    <a:lnTo>
                      <a:pt x="231" y="55"/>
                    </a:lnTo>
                    <a:lnTo>
                      <a:pt x="215" y="38"/>
                    </a:lnTo>
                    <a:lnTo>
                      <a:pt x="195" y="20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1"/>
                    </a:lnTo>
                    <a:lnTo>
                      <a:pt x="126" y="0"/>
                    </a:lnTo>
                    <a:lnTo>
                      <a:pt x="99" y="1"/>
                    </a:lnTo>
                    <a:lnTo>
                      <a:pt x="77" y="9"/>
                    </a:lnTo>
                    <a:lnTo>
                      <a:pt x="55" y="20"/>
                    </a:lnTo>
                    <a:lnTo>
                      <a:pt x="38" y="38"/>
                    </a:lnTo>
                    <a:lnTo>
                      <a:pt x="20" y="55"/>
                    </a:lnTo>
                    <a:lnTo>
                      <a:pt x="9" y="77"/>
                    </a:lnTo>
                    <a:lnTo>
                      <a:pt x="1" y="99"/>
                    </a:lnTo>
                    <a:lnTo>
                      <a:pt x="0" y="126"/>
                    </a:lnTo>
                    <a:lnTo>
                      <a:pt x="1" y="150"/>
                    </a:lnTo>
                    <a:lnTo>
                      <a:pt x="4" y="161"/>
                    </a:lnTo>
                    <a:lnTo>
                      <a:pt x="9" y="174"/>
                    </a:lnTo>
                    <a:lnTo>
                      <a:pt x="20" y="195"/>
                    </a:lnTo>
                    <a:lnTo>
                      <a:pt x="38" y="215"/>
                    </a:lnTo>
                    <a:lnTo>
                      <a:pt x="55" y="231"/>
                    </a:lnTo>
                    <a:lnTo>
                      <a:pt x="77" y="242"/>
                    </a:lnTo>
                    <a:lnTo>
                      <a:pt x="99" y="249"/>
                    </a:lnTo>
                    <a:lnTo>
                      <a:pt x="126" y="252"/>
                    </a:lnTo>
                    <a:lnTo>
                      <a:pt x="131" y="251"/>
                    </a:lnTo>
                    <a:lnTo>
                      <a:pt x="137" y="251"/>
                    </a:lnTo>
                    <a:lnTo>
                      <a:pt x="150" y="249"/>
                    </a:lnTo>
                    <a:lnTo>
                      <a:pt x="155" y="247"/>
                    </a:lnTo>
                    <a:lnTo>
                      <a:pt x="157" y="246"/>
                    </a:lnTo>
                    <a:lnTo>
                      <a:pt x="161" y="246"/>
                    </a:lnTo>
                    <a:lnTo>
                      <a:pt x="174" y="242"/>
                    </a:lnTo>
                    <a:lnTo>
                      <a:pt x="184" y="236"/>
                    </a:lnTo>
                    <a:lnTo>
                      <a:pt x="195" y="231"/>
                    </a:lnTo>
                    <a:lnTo>
                      <a:pt x="215" y="215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57">
                <a:extLst>
                  <a:ext uri="{FF2B5EF4-FFF2-40B4-BE49-F238E27FC236}">
                    <a16:creationId xmlns:a16="http://schemas.microsoft.com/office/drawing/2014/main" id="{3CA488F4-D820-8BB1-BD60-DEC302917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338" y="4827588"/>
                <a:ext cx="100013" cy="100013"/>
              </a:xfrm>
              <a:custGeom>
                <a:avLst/>
                <a:gdLst>
                  <a:gd name="T0" fmla="*/ 215 w 252"/>
                  <a:gd name="T1" fmla="*/ 216 h 253"/>
                  <a:gd name="T2" fmla="*/ 230 w 252"/>
                  <a:gd name="T3" fmla="*/ 196 h 253"/>
                  <a:gd name="T4" fmla="*/ 235 w 252"/>
                  <a:gd name="T5" fmla="*/ 184 h 253"/>
                  <a:gd name="T6" fmla="*/ 242 w 252"/>
                  <a:gd name="T7" fmla="*/ 174 h 253"/>
                  <a:gd name="T8" fmla="*/ 245 w 252"/>
                  <a:gd name="T9" fmla="*/ 162 h 253"/>
                  <a:gd name="T10" fmla="*/ 245 w 252"/>
                  <a:gd name="T11" fmla="*/ 158 h 253"/>
                  <a:gd name="T12" fmla="*/ 247 w 252"/>
                  <a:gd name="T13" fmla="*/ 155 h 253"/>
                  <a:gd name="T14" fmla="*/ 249 w 252"/>
                  <a:gd name="T15" fmla="*/ 150 h 253"/>
                  <a:gd name="T16" fmla="*/ 250 w 252"/>
                  <a:gd name="T17" fmla="*/ 138 h 253"/>
                  <a:gd name="T18" fmla="*/ 250 w 252"/>
                  <a:gd name="T19" fmla="*/ 131 h 253"/>
                  <a:gd name="T20" fmla="*/ 252 w 252"/>
                  <a:gd name="T21" fmla="*/ 126 h 253"/>
                  <a:gd name="T22" fmla="*/ 249 w 252"/>
                  <a:gd name="T23" fmla="*/ 100 h 253"/>
                  <a:gd name="T24" fmla="*/ 242 w 252"/>
                  <a:gd name="T25" fmla="*/ 77 h 253"/>
                  <a:gd name="T26" fmla="*/ 230 w 252"/>
                  <a:gd name="T27" fmla="*/ 56 h 253"/>
                  <a:gd name="T28" fmla="*/ 215 w 252"/>
                  <a:gd name="T29" fmla="*/ 38 h 253"/>
                  <a:gd name="T30" fmla="*/ 195 w 252"/>
                  <a:gd name="T31" fmla="*/ 21 h 253"/>
                  <a:gd name="T32" fmla="*/ 174 w 252"/>
                  <a:gd name="T33" fmla="*/ 9 h 253"/>
                  <a:gd name="T34" fmla="*/ 161 w 252"/>
                  <a:gd name="T35" fmla="*/ 4 h 253"/>
                  <a:gd name="T36" fmla="*/ 150 w 252"/>
                  <a:gd name="T37" fmla="*/ 2 h 253"/>
                  <a:gd name="T38" fmla="*/ 126 w 252"/>
                  <a:gd name="T39" fmla="*/ 0 h 253"/>
                  <a:gd name="T40" fmla="*/ 99 w 252"/>
                  <a:gd name="T41" fmla="*/ 2 h 253"/>
                  <a:gd name="T42" fmla="*/ 76 w 252"/>
                  <a:gd name="T43" fmla="*/ 9 h 253"/>
                  <a:gd name="T44" fmla="*/ 55 w 252"/>
                  <a:gd name="T45" fmla="*/ 21 h 253"/>
                  <a:gd name="T46" fmla="*/ 37 w 252"/>
                  <a:gd name="T47" fmla="*/ 38 h 253"/>
                  <a:gd name="T48" fmla="*/ 20 w 252"/>
                  <a:gd name="T49" fmla="*/ 56 h 253"/>
                  <a:gd name="T50" fmla="*/ 8 w 252"/>
                  <a:gd name="T51" fmla="*/ 77 h 253"/>
                  <a:gd name="T52" fmla="*/ 1 w 252"/>
                  <a:gd name="T53" fmla="*/ 100 h 253"/>
                  <a:gd name="T54" fmla="*/ 0 w 252"/>
                  <a:gd name="T55" fmla="*/ 126 h 253"/>
                  <a:gd name="T56" fmla="*/ 1 w 252"/>
                  <a:gd name="T57" fmla="*/ 150 h 253"/>
                  <a:gd name="T58" fmla="*/ 3 w 252"/>
                  <a:gd name="T59" fmla="*/ 162 h 253"/>
                  <a:gd name="T60" fmla="*/ 8 w 252"/>
                  <a:gd name="T61" fmla="*/ 174 h 253"/>
                  <a:gd name="T62" fmla="*/ 20 w 252"/>
                  <a:gd name="T63" fmla="*/ 196 h 253"/>
                  <a:gd name="T64" fmla="*/ 37 w 252"/>
                  <a:gd name="T65" fmla="*/ 216 h 253"/>
                  <a:gd name="T66" fmla="*/ 55 w 252"/>
                  <a:gd name="T67" fmla="*/ 231 h 253"/>
                  <a:gd name="T68" fmla="*/ 76 w 252"/>
                  <a:gd name="T69" fmla="*/ 242 h 253"/>
                  <a:gd name="T70" fmla="*/ 99 w 252"/>
                  <a:gd name="T71" fmla="*/ 250 h 253"/>
                  <a:gd name="T72" fmla="*/ 126 w 252"/>
                  <a:gd name="T73" fmla="*/ 253 h 253"/>
                  <a:gd name="T74" fmla="*/ 131 w 252"/>
                  <a:gd name="T75" fmla="*/ 251 h 253"/>
                  <a:gd name="T76" fmla="*/ 137 w 252"/>
                  <a:gd name="T77" fmla="*/ 251 h 253"/>
                  <a:gd name="T78" fmla="*/ 150 w 252"/>
                  <a:gd name="T79" fmla="*/ 250 h 253"/>
                  <a:gd name="T80" fmla="*/ 155 w 252"/>
                  <a:gd name="T81" fmla="*/ 247 h 253"/>
                  <a:gd name="T82" fmla="*/ 157 w 252"/>
                  <a:gd name="T83" fmla="*/ 246 h 253"/>
                  <a:gd name="T84" fmla="*/ 161 w 252"/>
                  <a:gd name="T85" fmla="*/ 246 h 253"/>
                  <a:gd name="T86" fmla="*/ 174 w 252"/>
                  <a:gd name="T87" fmla="*/ 242 h 253"/>
                  <a:gd name="T88" fmla="*/ 184 w 252"/>
                  <a:gd name="T89" fmla="*/ 236 h 253"/>
                  <a:gd name="T90" fmla="*/ 195 w 252"/>
                  <a:gd name="T91" fmla="*/ 231 h 253"/>
                  <a:gd name="T92" fmla="*/ 215 w 252"/>
                  <a:gd name="T93" fmla="*/ 21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2" h="253">
                    <a:moveTo>
                      <a:pt x="215" y="216"/>
                    </a:moveTo>
                    <a:lnTo>
                      <a:pt x="230" y="196"/>
                    </a:lnTo>
                    <a:lnTo>
                      <a:pt x="235" y="184"/>
                    </a:lnTo>
                    <a:lnTo>
                      <a:pt x="242" y="174"/>
                    </a:lnTo>
                    <a:lnTo>
                      <a:pt x="245" y="162"/>
                    </a:lnTo>
                    <a:lnTo>
                      <a:pt x="245" y="158"/>
                    </a:lnTo>
                    <a:lnTo>
                      <a:pt x="247" y="155"/>
                    </a:lnTo>
                    <a:lnTo>
                      <a:pt x="249" y="150"/>
                    </a:lnTo>
                    <a:lnTo>
                      <a:pt x="250" y="138"/>
                    </a:lnTo>
                    <a:lnTo>
                      <a:pt x="250" y="131"/>
                    </a:lnTo>
                    <a:lnTo>
                      <a:pt x="252" y="126"/>
                    </a:lnTo>
                    <a:lnTo>
                      <a:pt x="249" y="100"/>
                    </a:lnTo>
                    <a:lnTo>
                      <a:pt x="242" y="77"/>
                    </a:lnTo>
                    <a:lnTo>
                      <a:pt x="230" y="56"/>
                    </a:lnTo>
                    <a:lnTo>
                      <a:pt x="215" y="38"/>
                    </a:lnTo>
                    <a:lnTo>
                      <a:pt x="195" y="21"/>
                    </a:lnTo>
                    <a:lnTo>
                      <a:pt x="174" y="9"/>
                    </a:lnTo>
                    <a:lnTo>
                      <a:pt x="161" y="4"/>
                    </a:lnTo>
                    <a:lnTo>
                      <a:pt x="150" y="2"/>
                    </a:lnTo>
                    <a:lnTo>
                      <a:pt x="126" y="0"/>
                    </a:lnTo>
                    <a:lnTo>
                      <a:pt x="99" y="2"/>
                    </a:lnTo>
                    <a:lnTo>
                      <a:pt x="76" y="9"/>
                    </a:lnTo>
                    <a:lnTo>
                      <a:pt x="55" y="21"/>
                    </a:lnTo>
                    <a:lnTo>
                      <a:pt x="37" y="38"/>
                    </a:lnTo>
                    <a:lnTo>
                      <a:pt x="20" y="56"/>
                    </a:lnTo>
                    <a:lnTo>
                      <a:pt x="8" y="77"/>
                    </a:lnTo>
                    <a:lnTo>
                      <a:pt x="1" y="100"/>
                    </a:lnTo>
                    <a:lnTo>
                      <a:pt x="0" y="126"/>
                    </a:lnTo>
                    <a:lnTo>
                      <a:pt x="1" y="150"/>
                    </a:lnTo>
                    <a:lnTo>
                      <a:pt x="3" y="162"/>
                    </a:lnTo>
                    <a:lnTo>
                      <a:pt x="8" y="174"/>
                    </a:lnTo>
                    <a:lnTo>
                      <a:pt x="20" y="196"/>
                    </a:lnTo>
                    <a:lnTo>
                      <a:pt x="37" y="216"/>
                    </a:lnTo>
                    <a:lnTo>
                      <a:pt x="55" y="231"/>
                    </a:lnTo>
                    <a:lnTo>
                      <a:pt x="76" y="242"/>
                    </a:lnTo>
                    <a:lnTo>
                      <a:pt x="99" y="250"/>
                    </a:lnTo>
                    <a:lnTo>
                      <a:pt x="126" y="253"/>
                    </a:lnTo>
                    <a:lnTo>
                      <a:pt x="131" y="251"/>
                    </a:lnTo>
                    <a:lnTo>
                      <a:pt x="137" y="251"/>
                    </a:lnTo>
                    <a:lnTo>
                      <a:pt x="150" y="250"/>
                    </a:lnTo>
                    <a:lnTo>
                      <a:pt x="155" y="247"/>
                    </a:lnTo>
                    <a:lnTo>
                      <a:pt x="157" y="246"/>
                    </a:lnTo>
                    <a:lnTo>
                      <a:pt x="161" y="246"/>
                    </a:lnTo>
                    <a:lnTo>
                      <a:pt x="174" y="242"/>
                    </a:lnTo>
                    <a:lnTo>
                      <a:pt x="184" y="236"/>
                    </a:lnTo>
                    <a:lnTo>
                      <a:pt x="195" y="231"/>
                    </a:lnTo>
                    <a:lnTo>
                      <a:pt x="215" y="21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D58137B-DB71-8EDB-6611-FE76EAA0B6DA}"/>
                </a:ext>
              </a:extLst>
            </p:cNvPr>
            <p:cNvSpPr txBox="1"/>
            <p:nvPr/>
          </p:nvSpPr>
          <p:spPr>
            <a:xfrm>
              <a:off x="5216913" y="5582750"/>
              <a:ext cx="614654" cy="50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0 </a:t>
              </a:r>
              <a:r>
                <a:rPr lang="fr-FR" sz="1000" dirty="0" err="1">
                  <a:solidFill>
                    <a:srgbClr val="000000"/>
                  </a:solidFill>
                </a:rPr>
                <a:t>month</a:t>
              </a:r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1 (</a:t>
              </a:r>
              <a:r>
                <a:rPr lang="fr-FR" sz="1000" dirty="0" err="1">
                  <a:solidFill>
                    <a:srgbClr val="000000"/>
                  </a:solidFill>
                </a:rPr>
                <a:t>ref</a:t>
              </a:r>
              <a:r>
                <a:rPr lang="fr-FR" sz="10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C9CBA0A-3AF6-4712-25DB-320A1BB7A33A}"/>
                </a:ext>
              </a:extLst>
            </p:cNvPr>
            <p:cNvSpPr txBox="1"/>
            <p:nvPr/>
          </p:nvSpPr>
          <p:spPr>
            <a:xfrm>
              <a:off x="5971873" y="5582750"/>
              <a:ext cx="996453" cy="50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&gt;0 to 6 </a:t>
              </a:r>
              <a:r>
                <a:rPr lang="fr-FR" sz="1000" dirty="0" err="1">
                  <a:solidFill>
                    <a:srgbClr val="000000"/>
                  </a:solidFill>
                </a:rPr>
                <a:t>months</a:t>
              </a:r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1.85 (1.44-2.39)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75F552E-91E0-D378-AF88-A9B70993166B}"/>
                </a:ext>
              </a:extLst>
            </p:cNvPr>
            <p:cNvSpPr txBox="1"/>
            <p:nvPr/>
          </p:nvSpPr>
          <p:spPr>
            <a:xfrm>
              <a:off x="6905952" y="5582750"/>
              <a:ext cx="1020022" cy="50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&gt;6 to 12 </a:t>
              </a:r>
              <a:r>
                <a:rPr lang="fr-FR" sz="1000" dirty="0" err="1">
                  <a:solidFill>
                    <a:srgbClr val="000000"/>
                  </a:solidFill>
                </a:rPr>
                <a:t>months</a:t>
              </a:r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1.19 (0.84-1.68)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40C1CE7-02F6-1DEF-36EB-0C940DB14051}"/>
                </a:ext>
              </a:extLst>
            </p:cNvPr>
            <p:cNvSpPr txBox="1"/>
            <p:nvPr/>
          </p:nvSpPr>
          <p:spPr>
            <a:xfrm>
              <a:off x="7819603" y="5582750"/>
              <a:ext cx="1084441" cy="50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&gt;12 to 24 </a:t>
              </a:r>
              <a:r>
                <a:rPr lang="fr-FR" sz="1000" dirty="0" err="1">
                  <a:solidFill>
                    <a:srgbClr val="000000"/>
                  </a:solidFill>
                </a:rPr>
                <a:t>months</a:t>
              </a:r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1.46 (1.13-1.88)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06C4952-748C-4D52-74CC-367765D2626E}"/>
                </a:ext>
              </a:extLst>
            </p:cNvPr>
            <p:cNvSpPr txBox="1"/>
            <p:nvPr/>
          </p:nvSpPr>
          <p:spPr>
            <a:xfrm>
              <a:off x="8765464" y="5582750"/>
              <a:ext cx="1084441" cy="50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&gt;24 to 36 </a:t>
              </a:r>
              <a:r>
                <a:rPr lang="fr-FR" sz="1000" dirty="0" err="1">
                  <a:solidFill>
                    <a:srgbClr val="000000"/>
                  </a:solidFill>
                </a:rPr>
                <a:t>months</a:t>
              </a:r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0.89 (0.62-1.29)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9B50505-7BAD-DE2E-F878-D3D6EB035BAB}"/>
                </a:ext>
              </a:extLst>
            </p:cNvPr>
            <p:cNvSpPr txBox="1"/>
            <p:nvPr/>
          </p:nvSpPr>
          <p:spPr>
            <a:xfrm>
              <a:off x="9755317" y="5582750"/>
              <a:ext cx="996453" cy="50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u="sng" dirty="0">
                  <a:solidFill>
                    <a:srgbClr val="000000"/>
                  </a:solidFill>
                </a:rPr>
                <a:t>&gt;</a:t>
              </a:r>
              <a:r>
                <a:rPr lang="fr-FR" sz="1000" dirty="0">
                  <a:solidFill>
                    <a:srgbClr val="000000"/>
                  </a:solidFill>
                </a:rPr>
                <a:t>36 </a:t>
              </a:r>
              <a:r>
                <a:rPr lang="fr-FR" sz="1000" dirty="0" err="1">
                  <a:solidFill>
                    <a:srgbClr val="000000"/>
                  </a:solidFill>
                </a:rPr>
                <a:t>months</a:t>
              </a:r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endParaRPr lang="fr-FR" sz="1000" dirty="0">
                <a:solidFill>
                  <a:srgbClr val="000000"/>
                </a:solidFill>
              </a:endParaRPr>
            </a:p>
            <a:p>
              <a:pPr algn="ctr"/>
              <a:r>
                <a:rPr lang="fr-FR" sz="1000" dirty="0">
                  <a:solidFill>
                    <a:srgbClr val="000000"/>
                  </a:solidFill>
                </a:rPr>
                <a:t>0.96 (0.69-1.33)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530A461-A9B3-3F61-B8E9-504A861A1056}"/>
                </a:ext>
              </a:extLst>
            </p:cNvPr>
            <p:cNvSpPr txBox="1"/>
            <p:nvPr/>
          </p:nvSpPr>
          <p:spPr>
            <a:xfrm>
              <a:off x="4009402" y="5798747"/>
              <a:ext cx="1150494" cy="366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 err="1">
                  <a:solidFill>
                    <a:srgbClr val="000000"/>
                  </a:solidFill>
                </a:rPr>
                <a:t>Adjusted</a:t>
              </a:r>
              <a:r>
                <a:rPr lang="fr-FR" sz="1000" dirty="0">
                  <a:solidFill>
                    <a:srgbClr val="000000"/>
                  </a:solidFill>
                </a:rPr>
                <a:t> incidence</a:t>
              </a:r>
              <a:br>
                <a:rPr lang="fr-FR" sz="1000" dirty="0">
                  <a:solidFill>
                    <a:srgbClr val="000000"/>
                  </a:solidFill>
                </a:rPr>
              </a:br>
              <a:r>
                <a:rPr lang="fr-FR" sz="1000" dirty="0">
                  <a:solidFill>
                    <a:srgbClr val="000000"/>
                  </a:solidFill>
                </a:rPr>
                <a:t>rate ratio (95% CI)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7DC1FB3-650B-06AD-AA51-D6C5E18E0054}"/>
                </a:ext>
              </a:extLst>
            </p:cNvPr>
            <p:cNvSpPr txBox="1"/>
            <p:nvPr/>
          </p:nvSpPr>
          <p:spPr>
            <a:xfrm>
              <a:off x="4605352" y="5467203"/>
              <a:ext cx="405684" cy="225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>
                  <a:solidFill>
                    <a:srgbClr val="000000"/>
                  </a:solidFill>
                </a:rPr>
                <a:t>0.25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FEB34CD-C313-6540-D26D-8BE0AB3F8F72}"/>
                </a:ext>
              </a:extLst>
            </p:cNvPr>
            <p:cNvSpPr txBox="1"/>
            <p:nvPr/>
          </p:nvSpPr>
          <p:spPr>
            <a:xfrm>
              <a:off x="6847219" y="3564648"/>
              <a:ext cx="2317455" cy="281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Adjusted</a:t>
              </a:r>
              <a:r>
                <a:rPr lang="fr-FR" sz="1400" b="1" dirty="0">
                  <a:solidFill>
                    <a:srgbClr val="00B0F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incidence ratio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7281E4A-E5AF-391B-FFF5-B3A321E12FE2}"/>
                </a:ext>
              </a:extLst>
            </p:cNvPr>
            <p:cNvSpPr txBox="1"/>
            <p:nvPr/>
          </p:nvSpPr>
          <p:spPr>
            <a:xfrm>
              <a:off x="4605352" y="5015985"/>
              <a:ext cx="405684" cy="225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>
                  <a:solidFill>
                    <a:srgbClr val="000000"/>
                  </a:solidFill>
                </a:rPr>
                <a:t>0.50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C2C01BD-66C5-2485-8393-0DCE9AB9F100}"/>
                </a:ext>
              </a:extLst>
            </p:cNvPr>
            <p:cNvSpPr txBox="1"/>
            <p:nvPr/>
          </p:nvSpPr>
          <p:spPr>
            <a:xfrm>
              <a:off x="4605352" y="4564765"/>
              <a:ext cx="405684" cy="225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>
                  <a:solidFill>
                    <a:srgbClr val="000000"/>
                  </a:solidFill>
                </a:rPr>
                <a:t>1.00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1E83EE8-80A4-2278-4ED3-14DD8DAF76DC}"/>
                </a:ext>
              </a:extLst>
            </p:cNvPr>
            <p:cNvSpPr txBox="1"/>
            <p:nvPr/>
          </p:nvSpPr>
          <p:spPr>
            <a:xfrm>
              <a:off x="4605352" y="4113546"/>
              <a:ext cx="405684" cy="225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>
                  <a:solidFill>
                    <a:srgbClr val="000000"/>
                  </a:solidFill>
                </a:rPr>
                <a:t>2.00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30658B6-98BA-1B6E-1A2A-9C56C9BB5212}"/>
                </a:ext>
              </a:extLst>
            </p:cNvPr>
            <p:cNvSpPr txBox="1"/>
            <p:nvPr/>
          </p:nvSpPr>
          <p:spPr>
            <a:xfrm>
              <a:off x="4605352" y="3662327"/>
              <a:ext cx="405684" cy="225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>
                  <a:solidFill>
                    <a:srgbClr val="000000"/>
                  </a:solidFill>
                </a:rPr>
                <a:t>4.00</a:t>
              </a: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2DB9CACE-B25D-DE27-D4A5-6A5A41FDDF8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98370" y="5167807"/>
              <a:ext cx="94444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3DC7EB8F-B9F2-DC63-D600-290E6E85550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098372" y="4107008"/>
              <a:ext cx="94444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BB6345F-FE6E-DAFC-2052-75E66850AB8A}"/>
                </a:ext>
              </a:extLst>
            </p:cNvPr>
            <p:cNvSpPr txBox="1"/>
            <p:nvPr/>
          </p:nvSpPr>
          <p:spPr>
            <a:xfrm rot="16200000">
              <a:off x="3739610" y="4994116"/>
              <a:ext cx="1016549" cy="392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000000"/>
                  </a:solidFill>
                </a:rPr>
                <a:t>Decreased rate of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CD events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B7A181F4-0DD8-9BA7-1381-38E0449614E5}"/>
                </a:ext>
              </a:extLst>
            </p:cNvPr>
            <p:cNvSpPr txBox="1"/>
            <p:nvPr/>
          </p:nvSpPr>
          <p:spPr>
            <a:xfrm rot="16200000">
              <a:off x="3741081" y="3914336"/>
              <a:ext cx="1013611" cy="392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>
                  <a:solidFill>
                    <a:srgbClr val="000000"/>
                  </a:solidFill>
                </a:rPr>
                <a:t>Increased</a:t>
              </a:r>
              <a:r>
                <a:rPr lang="fr-FR" sz="1000" dirty="0">
                  <a:solidFill>
                    <a:srgbClr val="000000"/>
                  </a:solidFill>
                </a:rPr>
                <a:t> rate of</a:t>
              </a:r>
              <a:br>
                <a:rPr lang="fr-FR" sz="1000" dirty="0">
                  <a:solidFill>
                    <a:srgbClr val="000000"/>
                  </a:solidFill>
                </a:rPr>
              </a:br>
              <a:r>
                <a:rPr lang="fr-FR" sz="1000" dirty="0">
                  <a:solidFill>
                    <a:srgbClr val="000000"/>
                  </a:solidFill>
                </a:rPr>
                <a:t>CD </a:t>
              </a:r>
              <a:r>
                <a:rPr lang="fr-FR" sz="1000" dirty="0" err="1">
                  <a:solidFill>
                    <a:srgbClr val="000000"/>
                  </a:solidFill>
                </a:rPr>
                <a:t>events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6A7A765-B67E-A204-0442-79C46390D443}"/>
              </a:ext>
            </a:extLst>
          </p:cNvPr>
          <p:cNvSpPr/>
          <p:nvPr/>
        </p:nvSpPr>
        <p:spPr>
          <a:xfrm>
            <a:off x="1930567" y="2307650"/>
            <a:ext cx="1719709" cy="26891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691AEB9-7268-8E94-BB10-7CE032653EB9}"/>
              </a:ext>
            </a:extLst>
          </p:cNvPr>
          <p:cNvSpPr txBox="1"/>
          <p:nvPr/>
        </p:nvSpPr>
        <p:spPr>
          <a:xfrm>
            <a:off x="1438802" y="1779106"/>
            <a:ext cx="4430598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No possible </a:t>
            </a:r>
            <a:r>
              <a:rPr lang="fr-FR" b="1" dirty="0" err="1">
                <a:solidFill>
                  <a:srgbClr val="FF0000"/>
                </a:solidFill>
              </a:rPr>
              <a:t>interpretation</a:t>
            </a:r>
            <a:r>
              <a:rPr lang="fr-FR" b="1" dirty="0">
                <a:solidFill>
                  <a:srgbClr val="FF0000"/>
                </a:solidFill>
              </a:rPr>
              <a:t> : </a:t>
            </a:r>
            <a:r>
              <a:rPr lang="fr-FR" b="1" dirty="0" err="1">
                <a:solidFill>
                  <a:srgbClr val="FF0000"/>
                </a:solidFill>
              </a:rPr>
              <a:t>selection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bias</a:t>
            </a:r>
            <a:r>
              <a:rPr lang="fr-FR" b="1" dirty="0">
                <a:solidFill>
                  <a:srgbClr val="FF0000"/>
                </a:solidFill>
              </a:rPr>
              <a:t>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8BC5B1-2A8F-D60E-EFA1-14CA9EE0E5E7}"/>
              </a:ext>
            </a:extLst>
          </p:cNvPr>
          <p:cNvSpPr/>
          <p:nvPr/>
        </p:nvSpPr>
        <p:spPr>
          <a:xfrm>
            <a:off x="2797833" y="2762054"/>
            <a:ext cx="5220218" cy="1793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EA61629-AC8E-C5D6-6861-0CFCE4C6E625}"/>
              </a:ext>
            </a:extLst>
          </p:cNvPr>
          <p:cNvSpPr txBox="1"/>
          <p:nvPr/>
        </p:nvSpPr>
        <p:spPr>
          <a:xfrm>
            <a:off x="7111289" y="2235888"/>
            <a:ext cx="4430598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No possible </a:t>
            </a:r>
            <a:r>
              <a:rPr lang="fr-FR" b="1" dirty="0" err="1">
                <a:solidFill>
                  <a:srgbClr val="00B050"/>
                </a:solidFill>
              </a:rPr>
              <a:t>interpretation</a:t>
            </a:r>
            <a:r>
              <a:rPr lang="fr-FR" b="1" dirty="0">
                <a:solidFill>
                  <a:srgbClr val="00B050"/>
                </a:solidFill>
              </a:rPr>
              <a:t> : </a:t>
            </a:r>
            <a:r>
              <a:rPr lang="fr-FR" b="1" dirty="0" err="1">
                <a:solidFill>
                  <a:srgbClr val="00B050"/>
                </a:solidFill>
              </a:rPr>
              <a:t>measure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bias</a:t>
            </a:r>
            <a:r>
              <a:rPr lang="fr-FR" b="1" dirty="0">
                <a:solidFill>
                  <a:srgbClr val="00B050"/>
                </a:solidFill>
              </a:rPr>
              <a:t> 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FC9F7E-3346-EE8C-31F2-BE2BC10291FD}"/>
              </a:ext>
            </a:extLst>
          </p:cNvPr>
          <p:cNvSpPr txBox="1"/>
          <p:nvPr/>
        </p:nvSpPr>
        <p:spPr>
          <a:xfrm>
            <a:off x="9743728" y="6505872"/>
            <a:ext cx="2448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Lancet HIV. 2022 Jul;9(7):e474-e485</a:t>
            </a:r>
          </a:p>
        </p:txBody>
      </p:sp>
    </p:spTree>
    <p:extLst>
      <p:ext uri="{BB962C8B-B14F-4D97-AF65-F5344CB8AC3E}">
        <p14:creationId xmlns:p14="http://schemas.microsoft.com/office/powerpoint/2010/main" val="87297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EC9696A-EB77-DA37-1B2B-18B64459D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3" t="32280" r="22372" b="41813"/>
          <a:stretch/>
        </p:blipFill>
        <p:spPr>
          <a:xfrm>
            <a:off x="1631504" y="116632"/>
            <a:ext cx="6768445" cy="167797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A6660E4-7BF5-7F14-CAAB-0F95EDA216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5372" y="1900597"/>
            <a:ext cx="5716299" cy="326935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</a:rPr>
              <a:t>Retrospective cohort study.</a:t>
            </a:r>
          </a:p>
          <a:p>
            <a:r>
              <a:rPr lang="en-US" sz="1800" dirty="0" err="1">
                <a:effectLst/>
              </a:rPr>
              <a:t>MeIBMMarketScan</a:t>
            </a:r>
            <a:r>
              <a:rPr lang="en-US" sz="1800" dirty="0">
                <a:effectLst/>
              </a:rPr>
              <a:t> databases for U.S. commercially</a:t>
            </a:r>
            <a:r>
              <a:rPr lang="en-US" sz="1800" dirty="0"/>
              <a:t> </a:t>
            </a:r>
            <a:r>
              <a:rPr lang="en-US" sz="1800" dirty="0">
                <a:effectLst/>
              </a:rPr>
              <a:t>insured and Medicaid covered adults : PLWH newly initiated on ART between January 1, 2008 and December 30, 2015. </a:t>
            </a:r>
          </a:p>
          <a:p>
            <a:r>
              <a:rPr lang="en-US" sz="1800" dirty="0">
                <a:effectLst/>
              </a:rPr>
              <a:t>Major adverse cardiac event was the primary outcome.</a:t>
            </a:r>
          </a:p>
          <a:p>
            <a:r>
              <a:rPr lang="en-US" sz="1800" dirty="0"/>
              <a:t>C</a:t>
            </a:r>
            <a:r>
              <a:rPr lang="en-US" sz="1800" dirty="0">
                <a:effectLst/>
              </a:rPr>
              <a:t>alendar</a:t>
            </a:r>
            <a:r>
              <a:rPr lang="en-US" sz="1800" dirty="0"/>
              <a:t> </a:t>
            </a:r>
            <a:r>
              <a:rPr lang="en-US" sz="1800" dirty="0">
                <a:effectLst/>
              </a:rPr>
              <a:t>time-specific probability-weighted Cox proportional hazards models to estimate hazard ratios and 95% CI for the association between INSTI use and MACE. </a:t>
            </a:r>
            <a:r>
              <a:rPr lang="en-US" sz="1800" dirty="0"/>
              <a:t>P</a:t>
            </a:r>
            <a:r>
              <a:rPr lang="en-US" sz="1800" dirty="0">
                <a:effectLst/>
              </a:rPr>
              <a:t>ropensity score weighting</a:t>
            </a:r>
            <a:r>
              <a:rPr lang="en-US" sz="1800" dirty="0"/>
              <a:t> </a:t>
            </a:r>
            <a:r>
              <a:rPr lang="en-US" sz="1800" dirty="0">
                <a:effectLst/>
              </a:rPr>
              <a:t>methods were used to account for potential confounding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E20CB8B-E58A-2CE9-6A04-7CEBE34A442D}"/>
              </a:ext>
            </a:extLst>
          </p:cNvPr>
          <p:cNvGrpSpPr/>
          <p:nvPr/>
        </p:nvGrpSpPr>
        <p:grpSpPr>
          <a:xfrm>
            <a:off x="9641543" y="1943039"/>
            <a:ext cx="2015634" cy="2300494"/>
            <a:chOff x="10082213" y="1100138"/>
            <a:chExt cx="2516187" cy="2871787"/>
          </a:xfrm>
        </p:grpSpPr>
        <p:sp>
          <p:nvSpPr>
            <p:cNvPr id="37" name="Line 6">
              <a:extLst>
                <a:ext uri="{FF2B5EF4-FFF2-40B4-BE49-F238E27FC236}">
                  <a16:creationId xmlns:a16="http://schemas.microsoft.com/office/drawing/2014/main" id="{564C4F03-52B0-0B85-15B5-8FC56A109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37963" y="3844925"/>
              <a:ext cx="9604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020DA9F6-37BE-628D-EE61-912CEBE98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37963" y="1100138"/>
              <a:ext cx="0" cy="2744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EFEA9E18-6A80-C380-6BBE-0E7D1CFE4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2213" y="3844925"/>
              <a:ext cx="1555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FBE5339B-A584-4FC0-5B9A-19AD64559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94913" y="3844925"/>
              <a:ext cx="0" cy="12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D7C32DB6-7EB6-BFEB-0A8B-D7A9295D7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47600" y="3844925"/>
              <a:ext cx="0" cy="12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40654728-D7F1-057D-FEDD-F06A602DC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37963" y="3844925"/>
              <a:ext cx="0" cy="12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B881CEC1-9020-644F-C2A9-5FC419E1B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99725" y="3402013"/>
              <a:ext cx="896937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F3B62E64-F655-496D-11D1-734F333A8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56950" y="1555750"/>
              <a:ext cx="141605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id="{2AFD2BA0-E516-7335-85C5-5889A5A17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3238" y="2479675"/>
              <a:ext cx="88582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1FFAAF23-4ACF-A445-6E00-BA6EAE48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6075" y="1466850"/>
              <a:ext cx="177800" cy="177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9C693AC5-B2D9-92FA-FA2B-73F2DD19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0" y="2390775"/>
              <a:ext cx="177800" cy="1762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8" name="Rectangle 17">
              <a:extLst>
                <a:ext uri="{FF2B5EF4-FFF2-40B4-BE49-F238E27FC236}">
                  <a16:creationId xmlns:a16="http://schemas.microsoft.com/office/drawing/2014/main" id="{2F67DF96-9D1D-3DCD-6478-0AC077ACE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8188" y="3313113"/>
              <a:ext cx="176212" cy="177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F3241CFC-4206-5931-531F-93D7A64F8DA6}"/>
              </a:ext>
            </a:extLst>
          </p:cNvPr>
          <p:cNvSpPr txBox="1"/>
          <p:nvPr/>
        </p:nvSpPr>
        <p:spPr>
          <a:xfrm>
            <a:off x="9445836" y="4245597"/>
            <a:ext cx="41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0,5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D59DCF9-FAE6-C8C8-2016-1891A18E97F8}"/>
              </a:ext>
            </a:extLst>
          </p:cNvPr>
          <p:cNvSpPr txBox="1"/>
          <p:nvPr/>
        </p:nvSpPr>
        <p:spPr>
          <a:xfrm>
            <a:off x="10692538" y="4245597"/>
            <a:ext cx="41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1,0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1D38E48-D1AF-206D-09B9-F0EE99E2879A}"/>
              </a:ext>
            </a:extLst>
          </p:cNvPr>
          <p:cNvSpPr txBox="1"/>
          <p:nvPr/>
        </p:nvSpPr>
        <p:spPr>
          <a:xfrm>
            <a:off x="11424650" y="4245597"/>
            <a:ext cx="41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073A812-7549-9310-E422-92F96020A546}"/>
              </a:ext>
            </a:extLst>
          </p:cNvPr>
          <p:cNvSpPr txBox="1"/>
          <p:nvPr/>
        </p:nvSpPr>
        <p:spPr>
          <a:xfrm>
            <a:off x="8481225" y="2157483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1,10 (0,80-1,52)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B843565-A2F6-C059-92A8-2CF34E1C6A53}"/>
              </a:ext>
            </a:extLst>
          </p:cNvPr>
          <p:cNvSpPr txBox="1"/>
          <p:nvPr/>
        </p:nvSpPr>
        <p:spPr>
          <a:xfrm>
            <a:off x="10270061" y="4492290"/>
            <a:ext cx="10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Hazard ratio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CF56531-A935-2185-3CE7-5E1286F4874A}"/>
              </a:ext>
            </a:extLst>
          </p:cNvPr>
          <p:cNvSpPr txBox="1"/>
          <p:nvPr/>
        </p:nvSpPr>
        <p:spPr>
          <a:xfrm>
            <a:off x="8481225" y="2909641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0,79 (0,64-0,96)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F822D72-803B-4033-A97D-6EEC366C36DC}"/>
              </a:ext>
            </a:extLst>
          </p:cNvPr>
          <p:cNvSpPr txBox="1"/>
          <p:nvPr/>
        </p:nvSpPr>
        <p:spPr>
          <a:xfrm>
            <a:off x="8481225" y="3636463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0,74 (0,60-0,90)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7A41F4B-9051-919D-52AE-D7EBA0FF681C}"/>
              </a:ext>
            </a:extLst>
          </p:cNvPr>
          <p:cNvSpPr txBox="1"/>
          <p:nvPr/>
        </p:nvSpPr>
        <p:spPr>
          <a:xfrm>
            <a:off x="6528048" y="2157483"/>
            <a:ext cx="171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A. Unadjusted model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751017F-6D2E-9E9A-0DAC-A191D57F34D9}"/>
              </a:ext>
            </a:extLst>
          </p:cNvPr>
          <p:cNvSpPr txBox="1"/>
          <p:nvPr/>
        </p:nvSpPr>
        <p:spPr>
          <a:xfrm>
            <a:off x="6528048" y="2909641"/>
            <a:ext cx="1256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B. IPTW model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52183BE-983D-ADF1-ABB2-8EF9C70EB19F}"/>
              </a:ext>
            </a:extLst>
          </p:cNvPr>
          <p:cNvSpPr txBox="1"/>
          <p:nvPr/>
        </p:nvSpPr>
        <p:spPr>
          <a:xfrm>
            <a:off x="6528048" y="3636463"/>
            <a:ext cx="1934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C. IPTW model plus ABC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268555C-6586-9779-043D-993801ED58FB}"/>
              </a:ext>
            </a:extLst>
          </p:cNvPr>
          <p:cNvSpPr txBox="1"/>
          <p:nvPr/>
        </p:nvSpPr>
        <p:spPr>
          <a:xfrm>
            <a:off x="8629505" y="1816496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HR (95% CI)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BD9C6A5-A8A6-3DF8-F4BA-6A1C2F44887F}"/>
              </a:ext>
            </a:extLst>
          </p:cNvPr>
          <p:cNvSpPr txBox="1"/>
          <p:nvPr/>
        </p:nvSpPr>
        <p:spPr>
          <a:xfrm>
            <a:off x="531233" y="5634289"/>
            <a:ext cx="51845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sensitivity analysis, ABC was associated with a 2.6 fold increased risk of MACE (95% CI : 2.0 to 3.5)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FD5848-62A6-C864-BA69-EBC48CE8F72F}"/>
              </a:ext>
            </a:extLst>
          </p:cNvPr>
          <p:cNvSpPr txBox="1"/>
          <p:nvPr/>
        </p:nvSpPr>
        <p:spPr>
          <a:xfrm>
            <a:off x="6178540" y="4828943"/>
            <a:ext cx="5894123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Hazard ratio estimates of overall MACE events associated with INSTI-based regimens versus non—INSTI-based regimens using calendar time inverse probability of treatment-weighted models. IPTW, inverse probability of treatment weighted; PS, propensity score. A, Unadjusted model (B) IPTW model using calendar time-specific PS (primary analysis). C, IPTW model using calendar time-specific PS including </a:t>
            </a:r>
            <a:r>
              <a:rPr lang="en-US" sz="1400" dirty="0" err="1"/>
              <a:t>addi-tional</a:t>
            </a:r>
            <a:r>
              <a:rPr lang="en-US" sz="1400" dirty="0"/>
              <a:t> variable (abacavir) (sensitivity analysis)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F01B1A-D99B-EDBC-1D44-846B70994B69}"/>
              </a:ext>
            </a:extLst>
          </p:cNvPr>
          <p:cNvSpPr txBox="1"/>
          <p:nvPr/>
        </p:nvSpPr>
        <p:spPr>
          <a:xfrm>
            <a:off x="8792608" y="6469894"/>
            <a:ext cx="3392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</a:rPr>
              <a:t>J. </a:t>
            </a:r>
            <a:r>
              <a:rPr lang="en-US" sz="1200" i="1" dirty="0" err="1">
                <a:solidFill>
                  <a:srgbClr val="0070C0"/>
                </a:solidFill>
              </a:rPr>
              <a:t>Acquir</a:t>
            </a:r>
            <a:r>
              <a:rPr lang="en-US" sz="1200" i="1" dirty="0">
                <a:solidFill>
                  <a:srgbClr val="0070C0"/>
                </a:solidFill>
              </a:rPr>
              <a:t> Immune </a:t>
            </a:r>
            <a:r>
              <a:rPr lang="en-US" sz="1200" i="1" dirty="0" err="1">
                <a:solidFill>
                  <a:srgbClr val="0070C0"/>
                </a:solidFill>
              </a:rPr>
              <a:t>Defic</a:t>
            </a:r>
            <a:r>
              <a:rPr lang="en-US" sz="1200" i="1" dirty="0">
                <a:solidFill>
                  <a:srgbClr val="0070C0"/>
                </a:solidFill>
              </a:rPr>
              <a:t> </a:t>
            </a:r>
            <a:r>
              <a:rPr lang="en-US" sz="1200" i="1" dirty="0" err="1">
                <a:solidFill>
                  <a:srgbClr val="0070C0"/>
                </a:solidFill>
              </a:rPr>
              <a:t>Syndr</a:t>
            </a:r>
            <a:r>
              <a:rPr lang="en-US" sz="1200" i="1" dirty="0">
                <a:solidFill>
                  <a:srgbClr val="0070C0"/>
                </a:solidFill>
              </a:rPr>
              <a:t> 2020;84:396-399</a:t>
            </a:r>
            <a:endParaRPr lang="en-US" sz="1200" i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825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FC6A3DA-3F62-645F-7B4B-0B592DD5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8640"/>
            <a:ext cx="7772400" cy="1505568"/>
          </a:xfrm>
          <a:prstGeom prst="rect">
            <a:avLst/>
          </a:prstGeom>
        </p:spPr>
      </p:pic>
      <p:sp>
        <p:nvSpPr>
          <p:cNvPr id="2216" name="ZoneTexte 2215">
            <a:extLst>
              <a:ext uri="{FF2B5EF4-FFF2-40B4-BE49-F238E27FC236}">
                <a16:creationId xmlns:a16="http://schemas.microsoft.com/office/drawing/2014/main" id="{04C4853F-9571-0D13-7BE1-897098F185C3}"/>
              </a:ext>
            </a:extLst>
          </p:cNvPr>
          <p:cNvSpPr txBox="1"/>
          <p:nvPr/>
        </p:nvSpPr>
        <p:spPr>
          <a:xfrm>
            <a:off x="5568201" y="5632220"/>
            <a:ext cx="1526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 since ART start</a:t>
            </a:r>
          </a:p>
        </p:txBody>
      </p:sp>
      <p:sp>
        <p:nvSpPr>
          <p:cNvPr id="2218" name="ZoneTexte 2217">
            <a:extLst>
              <a:ext uri="{FF2B5EF4-FFF2-40B4-BE49-F238E27FC236}">
                <a16:creationId xmlns:a16="http://schemas.microsoft.com/office/drawing/2014/main" id="{45E1141A-854D-B2D1-77CF-9F0476093B24}"/>
              </a:ext>
            </a:extLst>
          </p:cNvPr>
          <p:cNvSpPr txBox="1"/>
          <p:nvPr/>
        </p:nvSpPr>
        <p:spPr>
          <a:xfrm>
            <a:off x="6548936" y="2134543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Cumulative CVD incidence (%)</a:t>
            </a:r>
          </a:p>
        </p:txBody>
      </p:sp>
      <p:sp>
        <p:nvSpPr>
          <p:cNvPr id="2234" name="ZoneTexte 2233">
            <a:extLst>
              <a:ext uri="{FF2B5EF4-FFF2-40B4-BE49-F238E27FC236}">
                <a16:creationId xmlns:a16="http://schemas.microsoft.com/office/drawing/2014/main" id="{C582A88E-5E4A-51CE-7A2B-93CDDAB64EBF}"/>
              </a:ext>
            </a:extLst>
          </p:cNvPr>
          <p:cNvSpPr txBox="1"/>
          <p:nvPr/>
        </p:nvSpPr>
        <p:spPr>
          <a:xfrm>
            <a:off x="5520554" y="2651465"/>
            <a:ext cx="1223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Unadjusted</a:t>
            </a:r>
          </a:p>
        </p:txBody>
      </p:sp>
      <p:sp>
        <p:nvSpPr>
          <p:cNvPr id="2236" name="ZoneTexte 2235">
            <a:extLst>
              <a:ext uri="{FF2B5EF4-FFF2-40B4-BE49-F238E27FC236}">
                <a16:creationId xmlns:a16="http://schemas.microsoft.com/office/drawing/2014/main" id="{93CABE16-50E4-AF1F-2E8A-FE405FCE96CA}"/>
              </a:ext>
            </a:extLst>
          </p:cNvPr>
          <p:cNvSpPr txBox="1"/>
          <p:nvPr/>
        </p:nvSpPr>
        <p:spPr>
          <a:xfrm>
            <a:off x="9269793" y="5721684"/>
            <a:ext cx="1526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 since ART start</a:t>
            </a:r>
          </a:p>
        </p:txBody>
      </p:sp>
      <p:sp>
        <p:nvSpPr>
          <p:cNvPr id="2254" name="ZoneTexte 2253">
            <a:extLst>
              <a:ext uri="{FF2B5EF4-FFF2-40B4-BE49-F238E27FC236}">
                <a16:creationId xmlns:a16="http://schemas.microsoft.com/office/drawing/2014/main" id="{E7855AA6-533F-3346-46A1-6C6318A56E30}"/>
              </a:ext>
            </a:extLst>
          </p:cNvPr>
          <p:cNvSpPr txBox="1"/>
          <p:nvPr/>
        </p:nvSpPr>
        <p:spPr>
          <a:xfrm>
            <a:off x="9407244" y="265146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Adjusted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00194BA-C955-267D-6B3F-F9E34FEC8B1A}"/>
              </a:ext>
            </a:extLst>
          </p:cNvPr>
          <p:cNvGrpSpPr/>
          <p:nvPr/>
        </p:nvGrpSpPr>
        <p:grpSpPr>
          <a:xfrm>
            <a:off x="4186678" y="3155333"/>
            <a:ext cx="3620611" cy="2463080"/>
            <a:chOff x="843232" y="2886187"/>
            <a:chExt cx="4798743" cy="2951900"/>
          </a:xfrm>
        </p:grpSpPr>
        <p:grpSp>
          <p:nvGrpSpPr>
            <p:cNvPr id="2213" name="Groupe 2212">
              <a:extLst>
                <a:ext uri="{FF2B5EF4-FFF2-40B4-BE49-F238E27FC236}">
                  <a16:creationId xmlns:a16="http://schemas.microsoft.com/office/drawing/2014/main" id="{FF07DED7-40F8-BB16-9588-660E33847D11}"/>
                </a:ext>
              </a:extLst>
            </p:cNvPr>
            <p:cNvGrpSpPr/>
            <p:nvPr/>
          </p:nvGrpSpPr>
          <p:grpSpPr>
            <a:xfrm>
              <a:off x="1398588" y="2914651"/>
              <a:ext cx="4243387" cy="2641600"/>
              <a:chOff x="1398588" y="2914651"/>
              <a:chExt cx="4243387" cy="2641600"/>
            </a:xfrm>
          </p:grpSpPr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719B14B8-FB29-0A42-8535-F83C1E4A5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138" y="2914651"/>
                <a:ext cx="4154487" cy="2565400"/>
              </a:xfrm>
              <a:custGeom>
                <a:avLst/>
                <a:gdLst>
                  <a:gd name="T0" fmla="*/ 10469 w 10469"/>
                  <a:gd name="T1" fmla="*/ 6462 h 6462"/>
                  <a:gd name="T2" fmla="*/ 0 w 10469"/>
                  <a:gd name="T3" fmla="*/ 6462 h 6462"/>
                  <a:gd name="T4" fmla="*/ 0 w 10469"/>
                  <a:gd name="T5" fmla="*/ 0 h 6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69" h="6462">
                    <a:moveTo>
                      <a:pt x="10469" y="6462"/>
                    </a:moveTo>
                    <a:lnTo>
                      <a:pt x="0" y="646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CAFEC807-C62C-6412-4A74-FAED24626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1575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30BF2608-579E-0BE7-D0EA-8A4EA98CF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6913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30A5027F-A2B9-E1D2-E18D-282649410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56238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AB5C8FB8-79BB-30FD-B889-5B7C3154B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5288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E646D930-143E-4420-278F-4376D7B5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3025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F5E14C28-85F2-7987-776A-E6EF36D43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8363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8F390DC5-C3C2-353C-5619-63BB3641A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6100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5C9D1E8A-ACA6-0EF8-B2A5-3F802D940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3838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Line 26">
                <a:extLst>
                  <a:ext uri="{FF2B5EF4-FFF2-40B4-BE49-F238E27FC236}">
                    <a16:creationId xmlns:a16="http://schemas.microsoft.com/office/drawing/2014/main" id="{24EC8730-2474-4077-D61A-A263705F8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0763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33">
                <a:extLst>
                  <a:ext uri="{FF2B5EF4-FFF2-40B4-BE49-F238E27FC236}">
                    <a16:creationId xmlns:a16="http://schemas.microsoft.com/office/drawing/2014/main" id="{431E6ACA-D12B-B10B-63E5-0D5771B2A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8588" y="30273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Line 34">
                <a:extLst>
                  <a:ext uri="{FF2B5EF4-FFF2-40B4-BE49-F238E27FC236}">
                    <a16:creationId xmlns:a16="http://schemas.microsoft.com/office/drawing/2014/main" id="{A8F0D996-D3BA-331C-A581-1F1174E09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8588" y="349408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35">
                <a:extLst>
                  <a:ext uri="{FF2B5EF4-FFF2-40B4-BE49-F238E27FC236}">
                    <a16:creationId xmlns:a16="http://schemas.microsoft.com/office/drawing/2014/main" id="{CA3A7901-473A-2998-729B-B26254394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8588" y="396081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Line 36">
                <a:extLst>
                  <a:ext uri="{FF2B5EF4-FFF2-40B4-BE49-F238E27FC236}">
                    <a16:creationId xmlns:a16="http://schemas.microsoft.com/office/drawing/2014/main" id="{941FEBE8-EA99-5407-F55C-2A7B63763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8588" y="442753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37">
                <a:extLst>
                  <a:ext uri="{FF2B5EF4-FFF2-40B4-BE49-F238E27FC236}">
                    <a16:creationId xmlns:a16="http://schemas.microsoft.com/office/drawing/2014/main" id="{0C97E3E8-3A42-68E0-3DA9-F2B2C2680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8588" y="48942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Line 38">
                <a:extLst>
                  <a:ext uri="{FF2B5EF4-FFF2-40B4-BE49-F238E27FC236}">
                    <a16:creationId xmlns:a16="http://schemas.microsoft.com/office/drawing/2014/main" id="{E590976E-C3CD-B630-A680-DFAD1FB7C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8588" y="5362576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41">
                <a:extLst>
                  <a:ext uri="{FF2B5EF4-FFF2-40B4-BE49-F238E27FC236}">
                    <a16:creationId xmlns:a16="http://schemas.microsoft.com/office/drawing/2014/main" id="{4156910A-C726-C643-1DBE-0183E5AE3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225" y="3100388"/>
                <a:ext cx="3967162" cy="2259013"/>
              </a:xfrm>
              <a:custGeom>
                <a:avLst/>
                <a:gdLst>
                  <a:gd name="T0" fmla="*/ 9215 w 9996"/>
                  <a:gd name="T1" fmla="*/ 609 h 5694"/>
                  <a:gd name="T2" fmla="*/ 8485 w 9996"/>
                  <a:gd name="T3" fmla="*/ 1524 h 5694"/>
                  <a:gd name="T4" fmla="*/ 7856 w 9996"/>
                  <a:gd name="T5" fmla="*/ 1813 h 5694"/>
                  <a:gd name="T6" fmla="*/ 7575 w 9996"/>
                  <a:gd name="T7" fmla="*/ 2205 h 5694"/>
                  <a:gd name="T8" fmla="*/ 7439 w 9996"/>
                  <a:gd name="T9" fmla="*/ 2570 h 5694"/>
                  <a:gd name="T10" fmla="*/ 7331 w 9996"/>
                  <a:gd name="T11" fmla="*/ 2910 h 5694"/>
                  <a:gd name="T12" fmla="*/ 7103 w 9996"/>
                  <a:gd name="T13" fmla="*/ 3095 h 5694"/>
                  <a:gd name="T14" fmla="*/ 6910 w 9996"/>
                  <a:gd name="T15" fmla="*/ 3368 h 5694"/>
                  <a:gd name="T16" fmla="*/ 6646 w 9996"/>
                  <a:gd name="T17" fmla="*/ 3512 h 5694"/>
                  <a:gd name="T18" fmla="*/ 6317 w 9996"/>
                  <a:gd name="T19" fmla="*/ 3760 h 5694"/>
                  <a:gd name="T20" fmla="*/ 5304 w 9996"/>
                  <a:gd name="T21" fmla="*/ 3864 h 5694"/>
                  <a:gd name="T22" fmla="*/ 5263 w 9996"/>
                  <a:gd name="T23" fmla="*/ 4125 h 5694"/>
                  <a:gd name="T24" fmla="*/ 4730 w 9996"/>
                  <a:gd name="T25" fmla="*/ 4214 h 5694"/>
                  <a:gd name="T26" fmla="*/ 4389 w 9996"/>
                  <a:gd name="T27" fmla="*/ 4366 h 5694"/>
                  <a:gd name="T28" fmla="*/ 3988 w 9996"/>
                  <a:gd name="T29" fmla="*/ 4439 h 5694"/>
                  <a:gd name="T30" fmla="*/ 3893 w 9996"/>
                  <a:gd name="T31" fmla="*/ 4595 h 5694"/>
                  <a:gd name="T32" fmla="*/ 3391 w 9996"/>
                  <a:gd name="T33" fmla="*/ 4643 h 5694"/>
                  <a:gd name="T34" fmla="*/ 3090 w 9996"/>
                  <a:gd name="T35" fmla="*/ 4775 h 5694"/>
                  <a:gd name="T36" fmla="*/ 2477 w 9996"/>
                  <a:gd name="T37" fmla="*/ 4828 h 5694"/>
                  <a:gd name="T38" fmla="*/ 2377 w 9996"/>
                  <a:gd name="T39" fmla="*/ 5064 h 5694"/>
                  <a:gd name="T40" fmla="*/ 2012 w 9996"/>
                  <a:gd name="T41" fmla="*/ 5120 h 5694"/>
                  <a:gd name="T42" fmla="*/ 1776 w 9996"/>
                  <a:gd name="T43" fmla="*/ 5224 h 5694"/>
                  <a:gd name="T44" fmla="*/ 1315 w 9996"/>
                  <a:gd name="T45" fmla="*/ 5285 h 5694"/>
                  <a:gd name="T46" fmla="*/ 1255 w 9996"/>
                  <a:gd name="T47" fmla="*/ 5388 h 5694"/>
                  <a:gd name="T48" fmla="*/ 362 w 9996"/>
                  <a:gd name="T49" fmla="*/ 5433 h 5694"/>
                  <a:gd name="T50" fmla="*/ 157 w 9996"/>
                  <a:gd name="T51" fmla="*/ 5541 h 5694"/>
                  <a:gd name="T52" fmla="*/ 0 w 9996"/>
                  <a:gd name="T53" fmla="*/ 5597 h 5694"/>
                  <a:gd name="T54" fmla="*/ 1226 w 9996"/>
                  <a:gd name="T55" fmla="*/ 5633 h 5694"/>
                  <a:gd name="T56" fmla="*/ 2176 w 9996"/>
                  <a:gd name="T57" fmla="*/ 5577 h 5694"/>
                  <a:gd name="T58" fmla="*/ 2425 w 9996"/>
                  <a:gd name="T59" fmla="*/ 5456 h 5694"/>
                  <a:gd name="T60" fmla="*/ 2938 w 9996"/>
                  <a:gd name="T61" fmla="*/ 5416 h 5694"/>
                  <a:gd name="T62" fmla="*/ 3070 w 9996"/>
                  <a:gd name="T63" fmla="*/ 5324 h 5694"/>
                  <a:gd name="T64" fmla="*/ 3900 w 9996"/>
                  <a:gd name="T65" fmla="*/ 5280 h 5694"/>
                  <a:gd name="T66" fmla="*/ 4181 w 9996"/>
                  <a:gd name="T67" fmla="*/ 5159 h 5694"/>
                  <a:gd name="T68" fmla="*/ 4722 w 9996"/>
                  <a:gd name="T69" fmla="*/ 5119 h 5694"/>
                  <a:gd name="T70" fmla="*/ 5207 w 9996"/>
                  <a:gd name="T71" fmla="*/ 4998 h 5694"/>
                  <a:gd name="T72" fmla="*/ 5784 w 9996"/>
                  <a:gd name="T73" fmla="*/ 4862 h 5694"/>
                  <a:gd name="T74" fmla="*/ 6429 w 9996"/>
                  <a:gd name="T75" fmla="*/ 4682 h 5694"/>
                  <a:gd name="T76" fmla="*/ 6903 w 9996"/>
                  <a:gd name="T77" fmla="*/ 4614 h 5694"/>
                  <a:gd name="T78" fmla="*/ 7098 w 9996"/>
                  <a:gd name="T79" fmla="*/ 4478 h 5694"/>
                  <a:gd name="T80" fmla="*/ 7431 w 9996"/>
                  <a:gd name="T81" fmla="*/ 4309 h 5694"/>
                  <a:gd name="T82" fmla="*/ 7511 w 9996"/>
                  <a:gd name="T83" fmla="*/ 4013 h 5694"/>
                  <a:gd name="T84" fmla="*/ 7832 w 9996"/>
                  <a:gd name="T85" fmla="*/ 3908 h 5694"/>
                  <a:gd name="T86" fmla="*/ 8241 w 9996"/>
                  <a:gd name="T87" fmla="*/ 3681 h 5694"/>
                  <a:gd name="T88" fmla="*/ 9210 w 9996"/>
                  <a:gd name="T89" fmla="*/ 3545 h 5694"/>
                  <a:gd name="T90" fmla="*/ 9298 w 9996"/>
                  <a:gd name="T91" fmla="*/ 3180 h 5694"/>
                  <a:gd name="T92" fmla="*/ 9310 w 9996"/>
                  <a:gd name="T93" fmla="*/ 0 h 5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96" h="5694">
                    <a:moveTo>
                      <a:pt x="9310" y="0"/>
                    </a:moveTo>
                    <a:lnTo>
                      <a:pt x="9310" y="609"/>
                    </a:lnTo>
                    <a:lnTo>
                      <a:pt x="9215" y="609"/>
                    </a:lnTo>
                    <a:lnTo>
                      <a:pt x="9215" y="1215"/>
                    </a:lnTo>
                    <a:lnTo>
                      <a:pt x="8485" y="1215"/>
                    </a:lnTo>
                    <a:lnTo>
                      <a:pt x="8485" y="1524"/>
                    </a:lnTo>
                    <a:lnTo>
                      <a:pt x="8232" y="1524"/>
                    </a:lnTo>
                    <a:lnTo>
                      <a:pt x="8232" y="1813"/>
                    </a:lnTo>
                    <a:lnTo>
                      <a:pt x="7856" y="1813"/>
                    </a:lnTo>
                    <a:lnTo>
                      <a:pt x="7856" y="2017"/>
                    </a:lnTo>
                    <a:lnTo>
                      <a:pt x="7575" y="2017"/>
                    </a:lnTo>
                    <a:lnTo>
                      <a:pt x="7575" y="2205"/>
                    </a:lnTo>
                    <a:lnTo>
                      <a:pt x="7519" y="2205"/>
                    </a:lnTo>
                    <a:lnTo>
                      <a:pt x="7519" y="2570"/>
                    </a:lnTo>
                    <a:lnTo>
                      <a:pt x="7439" y="2570"/>
                    </a:lnTo>
                    <a:lnTo>
                      <a:pt x="7439" y="2747"/>
                    </a:lnTo>
                    <a:lnTo>
                      <a:pt x="7331" y="2747"/>
                    </a:lnTo>
                    <a:lnTo>
                      <a:pt x="7331" y="2910"/>
                    </a:lnTo>
                    <a:lnTo>
                      <a:pt x="7295" y="2910"/>
                    </a:lnTo>
                    <a:lnTo>
                      <a:pt x="7295" y="3095"/>
                    </a:lnTo>
                    <a:lnTo>
                      <a:pt x="7103" y="3095"/>
                    </a:lnTo>
                    <a:lnTo>
                      <a:pt x="7103" y="3227"/>
                    </a:lnTo>
                    <a:lnTo>
                      <a:pt x="6910" y="3227"/>
                    </a:lnTo>
                    <a:lnTo>
                      <a:pt x="6910" y="3368"/>
                    </a:lnTo>
                    <a:lnTo>
                      <a:pt x="6862" y="3368"/>
                    </a:lnTo>
                    <a:lnTo>
                      <a:pt x="6862" y="3512"/>
                    </a:lnTo>
                    <a:lnTo>
                      <a:pt x="6646" y="3512"/>
                    </a:lnTo>
                    <a:lnTo>
                      <a:pt x="6646" y="3636"/>
                    </a:lnTo>
                    <a:lnTo>
                      <a:pt x="6317" y="3636"/>
                    </a:lnTo>
                    <a:lnTo>
                      <a:pt x="6317" y="3760"/>
                    </a:lnTo>
                    <a:lnTo>
                      <a:pt x="5808" y="3760"/>
                    </a:lnTo>
                    <a:lnTo>
                      <a:pt x="5808" y="3864"/>
                    </a:lnTo>
                    <a:lnTo>
                      <a:pt x="5304" y="3864"/>
                    </a:lnTo>
                    <a:lnTo>
                      <a:pt x="5304" y="3949"/>
                    </a:lnTo>
                    <a:lnTo>
                      <a:pt x="5263" y="3949"/>
                    </a:lnTo>
                    <a:lnTo>
                      <a:pt x="5263" y="4125"/>
                    </a:lnTo>
                    <a:lnTo>
                      <a:pt x="5211" y="4125"/>
                    </a:lnTo>
                    <a:lnTo>
                      <a:pt x="5211" y="4214"/>
                    </a:lnTo>
                    <a:lnTo>
                      <a:pt x="4730" y="4214"/>
                    </a:lnTo>
                    <a:lnTo>
                      <a:pt x="4730" y="4282"/>
                    </a:lnTo>
                    <a:lnTo>
                      <a:pt x="4389" y="4282"/>
                    </a:lnTo>
                    <a:lnTo>
                      <a:pt x="4389" y="4366"/>
                    </a:lnTo>
                    <a:lnTo>
                      <a:pt x="4201" y="4366"/>
                    </a:lnTo>
                    <a:lnTo>
                      <a:pt x="4201" y="4439"/>
                    </a:lnTo>
                    <a:lnTo>
                      <a:pt x="3988" y="4439"/>
                    </a:lnTo>
                    <a:lnTo>
                      <a:pt x="3988" y="4523"/>
                    </a:lnTo>
                    <a:lnTo>
                      <a:pt x="3893" y="4523"/>
                    </a:lnTo>
                    <a:lnTo>
                      <a:pt x="3893" y="4595"/>
                    </a:lnTo>
                    <a:lnTo>
                      <a:pt x="3496" y="4595"/>
                    </a:lnTo>
                    <a:lnTo>
                      <a:pt x="3496" y="4643"/>
                    </a:lnTo>
                    <a:lnTo>
                      <a:pt x="3391" y="4643"/>
                    </a:lnTo>
                    <a:lnTo>
                      <a:pt x="3391" y="4716"/>
                    </a:lnTo>
                    <a:lnTo>
                      <a:pt x="3090" y="4716"/>
                    </a:lnTo>
                    <a:lnTo>
                      <a:pt x="3090" y="4775"/>
                    </a:lnTo>
                    <a:lnTo>
                      <a:pt x="2942" y="4775"/>
                    </a:lnTo>
                    <a:lnTo>
                      <a:pt x="2942" y="4828"/>
                    </a:lnTo>
                    <a:lnTo>
                      <a:pt x="2477" y="4828"/>
                    </a:lnTo>
                    <a:lnTo>
                      <a:pt x="2477" y="4952"/>
                    </a:lnTo>
                    <a:lnTo>
                      <a:pt x="2377" y="4952"/>
                    </a:lnTo>
                    <a:lnTo>
                      <a:pt x="2377" y="5064"/>
                    </a:lnTo>
                    <a:lnTo>
                      <a:pt x="2173" y="5064"/>
                    </a:lnTo>
                    <a:lnTo>
                      <a:pt x="2173" y="5120"/>
                    </a:lnTo>
                    <a:lnTo>
                      <a:pt x="2012" y="5120"/>
                    </a:lnTo>
                    <a:lnTo>
                      <a:pt x="2012" y="5185"/>
                    </a:lnTo>
                    <a:lnTo>
                      <a:pt x="1776" y="5185"/>
                    </a:lnTo>
                    <a:lnTo>
                      <a:pt x="1776" y="5224"/>
                    </a:lnTo>
                    <a:lnTo>
                      <a:pt x="1724" y="5224"/>
                    </a:lnTo>
                    <a:lnTo>
                      <a:pt x="1724" y="5285"/>
                    </a:lnTo>
                    <a:lnTo>
                      <a:pt x="1315" y="5285"/>
                    </a:lnTo>
                    <a:lnTo>
                      <a:pt x="1315" y="5329"/>
                    </a:lnTo>
                    <a:lnTo>
                      <a:pt x="1255" y="5329"/>
                    </a:lnTo>
                    <a:lnTo>
                      <a:pt x="1255" y="5388"/>
                    </a:lnTo>
                    <a:lnTo>
                      <a:pt x="545" y="5388"/>
                    </a:lnTo>
                    <a:lnTo>
                      <a:pt x="545" y="5433"/>
                    </a:lnTo>
                    <a:lnTo>
                      <a:pt x="362" y="5433"/>
                    </a:lnTo>
                    <a:lnTo>
                      <a:pt x="362" y="5497"/>
                    </a:lnTo>
                    <a:lnTo>
                      <a:pt x="157" y="5497"/>
                    </a:lnTo>
                    <a:lnTo>
                      <a:pt x="157" y="5541"/>
                    </a:lnTo>
                    <a:lnTo>
                      <a:pt x="92" y="5541"/>
                    </a:lnTo>
                    <a:lnTo>
                      <a:pt x="92" y="5597"/>
                    </a:lnTo>
                    <a:lnTo>
                      <a:pt x="0" y="5597"/>
                    </a:lnTo>
                    <a:lnTo>
                      <a:pt x="0" y="5694"/>
                    </a:lnTo>
                    <a:lnTo>
                      <a:pt x="1226" y="5689"/>
                    </a:lnTo>
                    <a:lnTo>
                      <a:pt x="1226" y="5633"/>
                    </a:lnTo>
                    <a:lnTo>
                      <a:pt x="1683" y="5633"/>
                    </a:lnTo>
                    <a:lnTo>
                      <a:pt x="1739" y="5577"/>
                    </a:lnTo>
                    <a:lnTo>
                      <a:pt x="2176" y="5577"/>
                    </a:lnTo>
                    <a:lnTo>
                      <a:pt x="2176" y="5533"/>
                    </a:lnTo>
                    <a:lnTo>
                      <a:pt x="2425" y="5533"/>
                    </a:lnTo>
                    <a:lnTo>
                      <a:pt x="2425" y="5456"/>
                    </a:lnTo>
                    <a:lnTo>
                      <a:pt x="2521" y="5456"/>
                    </a:lnTo>
                    <a:lnTo>
                      <a:pt x="2521" y="5416"/>
                    </a:lnTo>
                    <a:lnTo>
                      <a:pt x="2938" y="5416"/>
                    </a:lnTo>
                    <a:lnTo>
                      <a:pt x="2938" y="5377"/>
                    </a:lnTo>
                    <a:lnTo>
                      <a:pt x="3070" y="5377"/>
                    </a:lnTo>
                    <a:lnTo>
                      <a:pt x="3070" y="5324"/>
                    </a:lnTo>
                    <a:lnTo>
                      <a:pt x="3491" y="5324"/>
                    </a:lnTo>
                    <a:lnTo>
                      <a:pt x="3491" y="5280"/>
                    </a:lnTo>
                    <a:lnTo>
                      <a:pt x="3900" y="5280"/>
                    </a:lnTo>
                    <a:lnTo>
                      <a:pt x="3900" y="5207"/>
                    </a:lnTo>
                    <a:lnTo>
                      <a:pt x="4181" y="5207"/>
                    </a:lnTo>
                    <a:lnTo>
                      <a:pt x="4181" y="5159"/>
                    </a:lnTo>
                    <a:lnTo>
                      <a:pt x="4365" y="5159"/>
                    </a:lnTo>
                    <a:lnTo>
                      <a:pt x="4365" y="5119"/>
                    </a:lnTo>
                    <a:lnTo>
                      <a:pt x="4722" y="5119"/>
                    </a:lnTo>
                    <a:lnTo>
                      <a:pt x="4722" y="5059"/>
                    </a:lnTo>
                    <a:lnTo>
                      <a:pt x="5207" y="5059"/>
                    </a:lnTo>
                    <a:lnTo>
                      <a:pt x="5207" y="4998"/>
                    </a:lnTo>
                    <a:lnTo>
                      <a:pt x="5255" y="4951"/>
                    </a:lnTo>
                    <a:lnTo>
                      <a:pt x="5263" y="4862"/>
                    </a:lnTo>
                    <a:lnTo>
                      <a:pt x="5784" y="4862"/>
                    </a:lnTo>
                    <a:lnTo>
                      <a:pt x="5784" y="4786"/>
                    </a:lnTo>
                    <a:lnTo>
                      <a:pt x="6429" y="4786"/>
                    </a:lnTo>
                    <a:lnTo>
                      <a:pt x="6429" y="4682"/>
                    </a:lnTo>
                    <a:lnTo>
                      <a:pt x="6786" y="4682"/>
                    </a:lnTo>
                    <a:lnTo>
                      <a:pt x="6786" y="4614"/>
                    </a:lnTo>
                    <a:lnTo>
                      <a:pt x="6903" y="4614"/>
                    </a:lnTo>
                    <a:lnTo>
                      <a:pt x="6903" y="4546"/>
                    </a:lnTo>
                    <a:lnTo>
                      <a:pt x="7098" y="4546"/>
                    </a:lnTo>
                    <a:lnTo>
                      <a:pt x="7098" y="4478"/>
                    </a:lnTo>
                    <a:lnTo>
                      <a:pt x="7307" y="4478"/>
                    </a:lnTo>
                    <a:lnTo>
                      <a:pt x="7307" y="4309"/>
                    </a:lnTo>
                    <a:lnTo>
                      <a:pt x="7431" y="4309"/>
                    </a:lnTo>
                    <a:lnTo>
                      <a:pt x="7431" y="4209"/>
                    </a:lnTo>
                    <a:lnTo>
                      <a:pt x="7511" y="4209"/>
                    </a:lnTo>
                    <a:lnTo>
                      <a:pt x="7511" y="4013"/>
                    </a:lnTo>
                    <a:lnTo>
                      <a:pt x="7560" y="4013"/>
                    </a:lnTo>
                    <a:lnTo>
                      <a:pt x="7560" y="3908"/>
                    </a:lnTo>
                    <a:lnTo>
                      <a:pt x="7832" y="3908"/>
                    </a:lnTo>
                    <a:lnTo>
                      <a:pt x="7832" y="3805"/>
                    </a:lnTo>
                    <a:lnTo>
                      <a:pt x="8241" y="3805"/>
                    </a:lnTo>
                    <a:lnTo>
                      <a:pt x="8241" y="3681"/>
                    </a:lnTo>
                    <a:lnTo>
                      <a:pt x="8482" y="3681"/>
                    </a:lnTo>
                    <a:lnTo>
                      <a:pt x="8482" y="3545"/>
                    </a:lnTo>
                    <a:lnTo>
                      <a:pt x="9210" y="3545"/>
                    </a:lnTo>
                    <a:lnTo>
                      <a:pt x="9210" y="3380"/>
                    </a:lnTo>
                    <a:lnTo>
                      <a:pt x="9298" y="3380"/>
                    </a:lnTo>
                    <a:lnTo>
                      <a:pt x="9298" y="3180"/>
                    </a:lnTo>
                    <a:lnTo>
                      <a:pt x="9996" y="3180"/>
                    </a:lnTo>
                    <a:lnTo>
                      <a:pt x="9996" y="0"/>
                    </a:lnTo>
                    <a:lnTo>
                      <a:pt x="9310" y="0"/>
                    </a:lnTo>
                    <a:close/>
                  </a:path>
                </a:pathLst>
              </a:custGeom>
              <a:solidFill>
                <a:srgbClr val="CAEAF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9" name="Freeform 43">
                <a:extLst>
                  <a:ext uri="{FF2B5EF4-FFF2-40B4-BE49-F238E27FC236}">
                    <a16:creationId xmlns:a16="http://schemas.microsoft.com/office/drawing/2014/main" id="{56129934-BFD5-4CA7-FCDF-41CE9840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050" y="4552951"/>
                <a:ext cx="3971925" cy="823913"/>
              </a:xfrm>
              <a:custGeom>
                <a:avLst/>
                <a:gdLst>
                  <a:gd name="T0" fmla="*/ 9952 w 10006"/>
                  <a:gd name="T1" fmla="*/ 70 h 2073"/>
                  <a:gd name="T2" fmla="*/ 8694 w 10006"/>
                  <a:gd name="T3" fmla="*/ 141 h 2073"/>
                  <a:gd name="T4" fmla="*/ 8479 w 10006"/>
                  <a:gd name="T5" fmla="*/ 263 h 2073"/>
                  <a:gd name="T6" fmla="*/ 7856 w 10006"/>
                  <a:gd name="T7" fmla="*/ 326 h 2073"/>
                  <a:gd name="T8" fmla="*/ 7734 w 10006"/>
                  <a:gd name="T9" fmla="*/ 433 h 2073"/>
                  <a:gd name="T10" fmla="*/ 7546 w 10006"/>
                  <a:gd name="T11" fmla="*/ 478 h 2073"/>
                  <a:gd name="T12" fmla="*/ 7364 w 10006"/>
                  <a:gd name="T13" fmla="*/ 573 h 2073"/>
                  <a:gd name="T14" fmla="*/ 7087 w 10006"/>
                  <a:gd name="T15" fmla="*/ 630 h 2073"/>
                  <a:gd name="T16" fmla="*/ 6878 w 10006"/>
                  <a:gd name="T17" fmla="*/ 746 h 2073"/>
                  <a:gd name="T18" fmla="*/ 6452 w 10006"/>
                  <a:gd name="T19" fmla="*/ 779 h 2073"/>
                  <a:gd name="T20" fmla="*/ 5972 w 10006"/>
                  <a:gd name="T21" fmla="*/ 869 h 2073"/>
                  <a:gd name="T22" fmla="*/ 5254 w 10006"/>
                  <a:gd name="T23" fmla="*/ 910 h 2073"/>
                  <a:gd name="T24" fmla="*/ 4803 w 10006"/>
                  <a:gd name="T25" fmla="*/ 1032 h 2073"/>
                  <a:gd name="T26" fmla="*/ 4000 w 10006"/>
                  <a:gd name="T27" fmla="*/ 1074 h 2073"/>
                  <a:gd name="T28" fmla="*/ 3861 w 10006"/>
                  <a:gd name="T29" fmla="*/ 1227 h 2073"/>
                  <a:gd name="T30" fmla="*/ 3529 w 10006"/>
                  <a:gd name="T31" fmla="*/ 1292 h 2073"/>
                  <a:gd name="T32" fmla="*/ 3416 w 10006"/>
                  <a:gd name="T33" fmla="*/ 1366 h 2073"/>
                  <a:gd name="T34" fmla="*/ 2951 w 10006"/>
                  <a:gd name="T35" fmla="*/ 1408 h 2073"/>
                  <a:gd name="T36" fmla="*/ 2557 w 10006"/>
                  <a:gd name="T37" fmla="*/ 1503 h 2073"/>
                  <a:gd name="T38" fmla="*/ 2173 w 10006"/>
                  <a:gd name="T39" fmla="*/ 1566 h 2073"/>
                  <a:gd name="T40" fmla="*/ 1935 w 10006"/>
                  <a:gd name="T41" fmla="*/ 1638 h 2073"/>
                  <a:gd name="T42" fmla="*/ 1583 w 10006"/>
                  <a:gd name="T43" fmla="*/ 1674 h 2073"/>
                  <a:gd name="T44" fmla="*/ 1115 w 10006"/>
                  <a:gd name="T45" fmla="*/ 1757 h 2073"/>
                  <a:gd name="T46" fmla="*/ 906 w 10006"/>
                  <a:gd name="T47" fmla="*/ 1805 h 2073"/>
                  <a:gd name="T48" fmla="*/ 725 w 10006"/>
                  <a:gd name="T49" fmla="*/ 1921 h 2073"/>
                  <a:gd name="T50" fmla="*/ 0 w 10006"/>
                  <a:gd name="T51" fmla="*/ 1986 h 2073"/>
                  <a:gd name="T52" fmla="*/ 281 w 10006"/>
                  <a:gd name="T53" fmla="*/ 2014 h 2073"/>
                  <a:gd name="T54" fmla="*/ 967 w 10006"/>
                  <a:gd name="T55" fmla="*/ 1984 h 2073"/>
                  <a:gd name="T56" fmla="*/ 1593 w 10006"/>
                  <a:gd name="T57" fmla="*/ 1900 h 2073"/>
                  <a:gd name="T58" fmla="*/ 2422 w 10006"/>
                  <a:gd name="T59" fmla="*/ 1877 h 2073"/>
                  <a:gd name="T60" fmla="*/ 2577 w 10006"/>
                  <a:gd name="T61" fmla="*/ 1789 h 2073"/>
                  <a:gd name="T62" fmla="*/ 3122 w 10006"/>
                  <a:gd name="T63" fmla="*/ 1751 h 2073"/>
                  <a:gd name="T64" fmla="*/ 3554 w 10006"/>
                  <a:gd name="T65" fmla="*/ 1646 h 2073"/>
                  <a:gd name="T66" fmla="*/ 4308 w 10006"/>
                  <a:gd name="T67" fmla="*/ 1575 h 2073"/>
                  <a:gd name="T68" fmla="*/ 4431 w 10006"/>
                  <a:gd name="T69" fmla="*/ 1521 h 2073"/>
                  <a:gd name="T70" fmla="*/ 4952 w 10006"/>
                  <a:gd name="T71" fmla="*/ 1497 h 2073"/>
                  <a:gd name="T72" fmla="*/ 5284 w 10006"/>
                  <a:gd name="T73" fmla="*/ 1429 h 2073"/>
                  <a:gd name="T74" fmla="*/ 6458 w 10006"/>
                  <a:gd name="T75" fmla="*/ 1394 h 2073"/>
                  <a:gd name="T76" fmla="*/ 6870 w 10006"/>
                  <a:gd name="T77" fmla="*/ 1304 h 2073"/>
                  <a:gd name="T78" fmla="*/ 7138 w 10006"/>
                  <a:gd name="T79" fmla="*/ 1268 h 2073"/>
                  <a:gd name="T80" fmla="*/ 7359 w 10006"/>
                  <a:gd name="T81" fmla="*/ 1205 h 2073"/>
                  <a:gd name="T82" fmla="*/ 7680 w 10006"/>
                  <a:gd name="T83" fmla="*/ 1163 h 2073"/>
                  <a:gd name="T84" fmla="*/ 7740 w 10006"/>
                  <a:gd name="T85" fmla="*/ 1083 h 2073"/>
                  <a:gd name="T86" fmla="*/ 8488 w 10006"/>
                  <a:gd name="T87" fmla="*/ 1020 h 2073"/>
                  <a:gd name="T88" fmla="*/ 8691 w 10006"/>
                  <a:gd name="T89" fmla="*/ 952 h 2073"/>
                  <a:gd name="T90" fmla="*/ 9946 w 10006"/>
                  <a:gd name="T91" fmla="*/ 919 h 2073"/>
                  <a:gd name="T92" fmla="*/ 10006 w 10006"/>
                  <a:gd name="T93" fmla="*/ 0 h 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06" h="2073">
                    <a:moveTo>
                      <a:pt x="10006" y="0"/>
                    </a:moveTo>
                    <a:lnTo>
                      <a:pt x="9952" y="0"/>
                    </a:lnTo>
                    <a:lnTo>
                      <a:pt x="9952" y="70"/>
                    </a:lnTo>
                    <a:lnTo>
                      <a:pt x="9036" y="70"/>
                    </a:lnTo>
                    <a:lnTo>
                      <a:pt x="9036" y="141"/>
                    </a:lnTo>
                    <a:lnTo>
                      <a:pt x="8694" y="141"/>
                    </a:lnTo>
                    <a:lnTo>
                      <a:pt x="8694" y="213"/>
                    </a:lnTo>
                    <a:lnTo>
                      <a:pt x="8479" y="213"/>
                    </a:lnTo>
                    <a:lnTo>
                      <a:pt x="8479" y="263"/>
                    </a:lnTo>
                    <a:lnTo>
                      <a:pt x="8416" y="263"/>
                    </a:lnTo>
                    <a:lnTo>
                      <a:pt x="8416" y="326"/>
                    </a:lnTo>
                    <a:lnTo>
                      <a:pt x="7856" y="326"/>
                    </a:lnTo>
                    <a:lnTo>
                      <a:pt x="7856" y="386"/>
                    </a:lnTo>
                    <a:lnTo>
                      <a:pt x="7734" y="386"/>
                    </a:lnTo>
                    <a:lnTo>
                      <a:pt x="7734" y="433"/>
                    </a:lnTo>
                    <a:lnTo>
                      <a:pt x="7671" y="433"/>
                    </a:lnTo>
                    <a:lnTo>
                      <a:pt x="7671" y="478"/>
                    </a:lnTo>
                    <a:lnTo>
                      <a:pt x="7546" y="478"/>
                    </a:lnTo>
                    <a:lnTo>
                      <a:pt x="7546" y="523"/>
                    </a:lnTo>
                    <a:lnTo>
                      <a:pt x="7364" y="523"/>
                    </a:lnTo>
                    <a:lnTo>
                      <a:pt x="7364" y="573"/>
                    </a:lnTo>
                    <a:lnTo>
                      <a:pt x="7134" y="573"/>
                    </a:lnTo>
                    <a:lnTo>
                      <a:pt x="7134" y="630"/>
                    </a:lnTo>
                    <a:lnTo>
                      <a:pt x="7087" y="630"/>
                    </a:lnTo>
                    <a:lnTo>
                      <a:pt x="7087" y="708"/>
                    </a:lnTo>
                    <a:lnTo>
                      <a:pt x="6878" y="708"/>
                    </a:lnTo>
                    <a:lnTo>
                      <a:pt x="6878" y="746"/>
                    </a:lnTo>
                    <a:lnTo>
                      <a:pt x="6828" y="746"/>
                    </a:lnTo>
                    <a:lnTo>
                      <a:pt x="6828" y="779"/>
                    </a:lnTo>
                    <a:lnTo>
                      <a:pt x="6452" y="779"/>
                    </a:lnTo>
                    <a:lnTo>
                      <a:pt x="6452" y="823"/>
                    </a:lnTo>
                    <a:lnTo>
                      <a:pt x="5972" y="823"/>
                    </a:lnTo>
                    <a:lnTo>
                      <a:pt x="5972" y="869"/>
                    </a:lnTo>
                    <a:lnTo>
                      <a:pt x="5477" y="869"/>
                    </a:lnTo>
                    <a:lnTo>
                      <a:pt x="5477" y="910"/>
                    </a:lnTo>
                    <a:lnTo>
                      <a:pt x="5254" y="910"/>
                    </a:lnTo>
                    <a:lnTo>
                      <a:pt x="5254" y="958"/>
                    </a:lnTo>
                    <a:lnTo>
                      <a:pt x="4803" y="958"/>
                    </a:lnTo>
                    <a:lnTo>
                      <a:pt x="4803" y="1032"/>
                    </a:lnTo>
                    <a:lnTo>
                      <a:pt x="4413" y="1032"/>
                    </a:lnTo>
                    <a:lnTo>
                      <a:pt x="4413" y="1074"/>
                    </a:lnTo>
                    <a:lnTo>
                      <a:pt x="4000" y="1074"/>
                    </a:lnTo>
                    <a:lnTo>
                      <a:pt x="4000" y="1113"/>
                    </a:lnTo>
                    <a:lnTo>
                      <a:pt x="3861" y="1113"/>
                    </a:lnTo>
                    <a:lnTo>
                      <a:pt x="3861" y="1227"/>
                    </a:lnTo>
                    <a:lnTo>
                      <a:pt x="3664" y="1227"/>
                    </a:lnTo>
                    <a:lnTo>
                      <a:pt x="3664" y="1292"/>
                    </a:lnTo>
                    <a:lnTo>
                      <a:pt x="3529" y="1292"/>
                    </a:lnTo>
                    <a:lnTo>
                      <a:pt x="3529" y="1328"/>
                    </a:lnTo>
                    <a:lnTo>
                      <a:pt x="3416" y="1328"/>
                    </a:lnTo>
                    <a:lnTo>
                      <a:pt x="3416" y="1366"/>
                    </a:lnTo>
                    <a:lnTo>
                      <a:pt x="3104" y="1366"/>
                    </a:lnTo>
                    <a:lnTo>
                      <a:pt x="3104" y="1408"/>
                    </a:lnTo>
                    <a:lnTo>
                      <a:pt x="2951" y="1408"/>
                    </a:lnTo>
                    <a:lnTo>
                      <a:pt x="2951" y="1467"/>
                    </a:lnTo>
                    <a:lnTo>
                      <a:pt x="2557" y="1467"/>
                    </a:lnTo>
                    <a:lnTo>
                      <a:pt x="2557" y="1503"/>
                    </a:lnTo>
                    <a:lnTo>
                      <a:pt x="2400" y="1503"/>
                    </a:lnTo>
                    <a:lnTo>
                      <a:pt x="2400" y="1566"/>
                    </a:lnTo>
                    <a:lnTo>
                      <a:pt x="2173" y="1566"/>
                    </a:lnTo>
                    <a:lnTo>
                      <a:pt x="2173" y="1605"/>
                    </a:lnTo>
                    <a:lnTo>
                      <a:pt x="1935" y="1605"/>
                    </a:lnTo>
                    <a:lnTo>
                      <a:pt x="1935" y="1638"/>
                    </a:lnTo>
                    <a:lnTo>
                      <a:pt x="1717" y="1638"/>
                    </a:lnTo>
                    <a:lnTo>
                      <a:pt x="1717" y="1674"/>
                    </a:lnTo>
                    <a:lnTo>
                      <a:pt x="1583" y="1674"/>
                    </a:lnTo>
                    <a:lnTo>
                      <a:pt x="1583" y="1724"/>
                    </a:lnTo>
                    <a:lnTo>
                      <a:pt x="1115" y="1724"/>
                    </a:lnTo>
                    <a:lnTo>
                      <a:pt x="1115" y="1757"/>
                    </a:lnTo>
                    <a:lnTo>
                      <a:pt x="1049" y="1757"/>
                    </a:lnTo>
                    <a:lnTo>
                      <a:pt x="1049" y="1805"/>
                    </a:lnTo>
                    <a:lnTo>
                      <a:pt x="906" y="1805"/>
                    </a:lnTo>
                    <a:lnTo>
                      <a:pt x="906" y="1879"/>
                    </a:lnTo>
                    <a:lnTo>
                      <a:pt x="725" y="1879"/>
                    </a:lnTo>
                    <a:lnTo>
                      <a:pt x="725" y="1921"/>
                    </a:lnTo>
                    <a:lnTo>
                      <a:pt x="405" y="1921"/>
                    </a:lnTo>
                    <a:lnTo>
                      <a:pt x="405" y="1986"/>
                    </a:lnTo>
                    <a:lnTo>
                      <a:pt x="0" y="1986"/>
                    </a:lnTo>
                    <a:lnTo>
                      <a:pt x="0" y="2073"/>
                    </a:lnTo>
                    <a:lnTo>
                      <a:pt x="221" y="2073"/>
                    </a:lnTo>
                    <a:lnTo>
                      <a:pt x="281" y="2014"/>
                    </a:lnTo>
                    <a:lnTo>
                      <a:pt x="835" y="2014"/>
                    </a:lnTo>
                    <a:lnTo>
                      <a:pt x="835" y="1984"/>
                    </a:lnTo>
                    <a:lnTo>
                      <a:pt x="967" y="1984"/>
                    </a:lnTo>
                    <a:lnTo>
                      <a:pt x="996" y="1954"/>
                    </a:lnTo>
                    <a:lnTo>
                      <a:pt x="1593" y="1954"/>
                    </a:lnTo>
                    <a:lnTo>
                      <a:pt x="1593" y="1900"/>
                    </a:lnTo>
                    <a:lnTo>
                      <a:pt x="2105" y="1900"/>
                    </a:lnTo>
                    <a:lnTo>
                      <a:pt x="2105" y="1877"/>
                    </a:lnTo>
                    <a:lnTo>
                      <a:pt x="2422" y="1877"/>
                    </a:lnTo>
                    <a:lnTo>
                      <a:pt x="2422" y="1835"/>
                    </a:lnTo>
                    <a:lnTo>
                      <a:pt x="2531" y="1835"/>
                    </a:lnTo>
                    <a:lnTo>
                      <a:pt x="2577" y="1789"/>
                    </a:lnTo>
                    <a:lnTo>
                      <a:pt x="2931" y="1789"/>
                    </a:lnTo>
                    <a:lnTo>
                      <a:pt x="2931" y="1751"/>
                    </a:lnTo>
                    <a:lnTo>
                      <a:pt x="3122" y="1751"/>
                    </a:lnTo>
                    <a:lnTo>
                      <a:pt x="3122" y="1718"/>
                    </a:lnTo>
                    <a:lnTo>
                      <a:pt x="3554" y="1718"/>
                    </a:lnTo>
                    <a:lnTo>
                      <a:pt x="3554" y="1646"/>
                    </a:lnTo>
                    <a:lnTo>
                      <a:pt x="3876" y="1646"/>
                    </a:lnTo>
                    <a:lnTo>
                      <a:pt x="3876" y="1575"/>
                    </a:lnTo>
                    <a:lnTo>
                      <a:pt x="4308" y="1575"/>
                    </a:lnTo>
                    <a:lnTo>
                      <a:pt x="4308" y="1551"/>
                    </a:lnTo>
                    <a:lnTo>
                      <a:pt x="4431" y="1551"/>
                    </a:lnTo>
                    <a:lnTo>
                      <a:pt x="4431" y="1521"/>
                    </a:lnTo>
                    <a:lnTo>
                      <a:pt x="4812" y="1521"/>
                    </a:lnTo>
                    <a:lnTo>
                      <a:pt x="4812" y="1497"/>
                    </a:lnTo>
                    <a:lnTo>
                      <a:pt x="4952" y="1497"/>
                    </a:lnTo>
                    <a:lnTo>
                      <a:pt x="4952" y="1465"/>
                    </a:lnTo>
                    <a:lnTo>
                      <a:pt x="5284" y="1465"/>
                    </a:lnTo>
                    <a:lnTo>
                      <a:pt x="5284" y="1429"/>
                    </a:lnTo>
                    <a:lnTo>
                      <a:pt x="5972" y="1429"/>
                    </a:lnTo>
                    <a:lnTo>
                      <a:pt x="5972" y="1394"/>
                    </a:lnTo>
                    <a:lnTo>
                      <a:pt x="6458" y="1394"/>
                    </a:lnTo>
                    <a:lnTo>
                      <a:pt x="6458" y="1360"/>
                    </a:lnTo>
                    <a:lnTo>
                      <a:pt x="6870" y="1360"/>
                    </a:lnTo>
                    <a:lnTo>
                      <a:pt x="6870" y="1304"/>
                    </a:lnTo>
                    <a:lnTo>
                      <a:pt x="7090" y="1304"/>
                    </a:lnTo>
                    <a:lnTo>
                      <a:pt x="7090" y="1268"/>
                    </a:lnTo>
                    <a:lnTo>
                      <a:pt x="7138" y="1268"/>
                    </a:lnTo>
                    <a:lnTo>
                      <a:pt x="7138" y="1232"/>
                    </a:lnTo>
                    <a:lnTo>
                      <a:pt x="7359" y="1232"/>
                    </a:lnTo>
                    <a:lnTo>
                      <a:pt x="7359" y="1205"/>
                    </a:lnTo>
                    <a:lnTo>
                      <a:pt x="7528" y="1205"/>
                    </a:lnTo>
                    <a:lnTo>
                      <a:pt x="7528" y="1163"/>
                    </a:lnTo>
                    <a:lnTo>
                      <a:pt x="7680" y="1163"/>
                    </a:lnTo>
                    <a:lnTo>
                      <a:pt x="7680" y="1137"/>
                    </a:lnTo>
                    <a:lnTo>
                      <a:pt x="7740" y="1137"/>
                    </a:lnTo>
                    <a:lnTo>
                      <a:pt x="7740" y="1083"/>
                    </a:lnTo>
                    <a:lnTo>
                      <a:pt x="8432" y="1083"/>
                    </a:lnTo>
                    <a:lnTo>
                      <a:pt x="8432" y="1020"/>
                    </a:lnTo>
                    <a:lnTo>
                      <a:pt x="8488" y="1020"/>
                    </a:lnTo>
                    <a:lnTo>
                      <a:pt x="8488" y="988"/>
                    </a:lnTo>
                    <a:lnTo>
                      <a:pt x="8691" y="988"/>
                    </a:lnTo>
                    <a:lnTo>
                      <a:pt x="8691" y="952"/>
                    </a:lnTo>
                    <a:lnTo>
                      <a:pt x="9001" y="952"/>
                    </a:lnTo>
                    <a:lnTo>
                      <a:pt x="9001" y="919"/>
                    </a:lnTo>
                    <a:lnTo>
                      <a:pt x="9946" y="919"/>
                    </a:lnTo>
                    <a:lnTo>
                      <a:pt x="9946" y="865"/>
                    </a:lnTo>
                    <a:lnTo>
                      <a:pt x="10006" y="865"/>
                    </a:lnTo>
                    <a:lnTo>
                      <a:pt x="10006" y="0"/>
                    </a:lnTo>
                    <a:close/>
                  </a:path>
                </a:pathLst>
              </a:custGeom>
              <a:solidFill>
                <a:srgbClr val="FFCACA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1" name="Freeform 45">
                <a:extLst>
                  <a:ext uri="{FF2B5EF4-FFF2-40B4-BE49-F238E27FC236}">
                    <a16:creationId xmlns:a16="http://schemas.microsoft.com/office/drawing/2014/main" id="{F0BB2E32-17AB-8444-8935-086AFF514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813" y="4713288"/>
                <a:ext cx="3949700" cy="657225"/>
              </a:xfrm>
              <a:custGeom>
                <a:avLst/>
                <a:gdLst>
                  <a:gd name="T0" fmla="*/ 9953 w 9953"/>
                  <a:gd name="T1" fmla="*/ 0 h 1653"/>
                  <a:gd name="T2" fmla="*/ 9953 w 9953"/>
                  <a:gd name="T3" fmla="*/ 69 h 1653"/>
                  <a:gd name="T4" fmla="*/ 9005 w 9953"/>
                  <a:gd name="T5" fmla="*/ 69 h 1653"/>
                  <a:gd name="T6" fmla="*/ 9005 w 9953"/>
                  <a:gd name="T7" fmla="*/ 132 h 1653"/>
                  <a:gd name="T8" fmla="*/ 8697 w 9953"/>
                  <a:gd name="T9" fmla="*/ 132 h 1653"/>
                  <a:gd name="T10" fmla="*/ 8697 w 9953"/>
                  <a:gd name="T11" fmla="*/ 175 h 1653"/>
                  <a:gd name="T12" fmla="*/ 8481 w 9953"/>
                  <a:gd name="T13" fmla="*/ 175 h 1653"/>
                  <a:gd name="T14" fmla="*/ 8481 w 9953"/>
                  <a:gd name="T15" fmla="*/ 218 h 1653"/>
                  <a:gd name="T16" fmla="*/ 8422 w 9953"/>
                  <a:gd name="T17" fmla="*/ 218 h 1653"/>
                  <a:gd name="T18" fmla="*/ 8422 w 9953"/>
                  <a:gd name="T19" fmla="*/ 307 h 1653"/>
                  <a:gd name="T20" fmla="*/ 7759 w 9953"/>
                  <a:gd name="T21" fmla="*/ 307 h 1653"/>
                  <a:gd name="T22" fmla="*/ 7759 w 9953"/>
                  <a:gd name="T23" fmla="*/ 344 h 1653"/>
                  <a:gd name="T24" fmla="*/ 7697 w 9953"/>
                  <a:gd name="T25" fmla="*/ 344 h 1653"/>
                  <a:gd name="T26" fmla="*/ 7697 w 9953"/>
                  <a:gd name="T27" fmla="*/ 393 h 1653"/>
                  <a:gd name="T28" fmla="*/ 7540 w 9953"/>
                  <a:gd name="T29" fmla="*/ 393 h 1653"/>
                  <a:gd name="T30" fmla="*/ 7540 w 9953"/>
                  <a:gd name="T31" fmla="*/ 447 h 1653"/>
                  <a:gd name="T32" fmla="*/ 7358 w 9953"/>
                  <a:gd name="T33" fmla="*/ 447 h 1653"/>
                  <a:gd name="T34" fmla="*/ 7358 w 9953"/>
                  <a:gd name="T35" fmla="*/ 500 h 1653"/>
                  <a:gd name="T36" fmla="*/ 7143 w 9953"/>
                  <a:gd name="T37" fmla="*/ 500 h 1653"/>
                  <a:gd name="T38" fmla="*/ 7143 w 9953"/>
                  <a:gd name="T39" fmla="*/ 559 h 1653"/>
                  <a:gd name="T40" fmla="*/ 7090 w 9953"/>
                  <a:gd name="T41" fmla="*/ 559 h 1653"/>
                  <a:gd name="T42" fmla="*/ 7090 w 9953"/>
                  <a:gd name="T43" fmla="*/ 616 h 1653"/>
                  <a:gd name="T44" fmla="*/ 6825 w 9953"/>
                  <a:gd name="T45" fmla="*/ 616 h 1653"/>
                  <a:gd name="T46" fmla="*/ 6825 w 9953"/>
                  <a:gd name="T47" fmla="*/ 682 h 1653"/>
                  <a:gd name="T48" fmla="*/ 5950 w 9953"/>
                  <a:gd name="T49" fmla="*/ 682 h 1653"/>
                  <a:gd name="T50" fmla="*/ 5950 w 9953"/>
                  <a:gd name="T51" fmla="*/ 732 h 1653"/>
                  <a:gd name="T52" fmla="*/ 5508 w 9953"/>
                  <a:gd name="T53" fmla="*/ 732 h 1653"/>
                  <a:gd name="T54" fmla="*/ 5508 w 9953"/>
                  <a:gd name="T55" fmla="*/ 779 h 1653"/>
                  <a:gd name="T56" fmla="*/ 4979 w 9953"/>
                  <a:gd name="T57" fmla="*/ 779 h 1653"/>
                  <a:gd name="T58" fmla="*/ 4979 w 9953"/>
                  <a:gd name="T59" fmla="*/ 818 h 1653"/>
                  <a:gd name="T60" fmla="*/ 4839 w 9953"/>
                  <a:gd name="T61" fmla="*/ 818 h 1653"/>
                  <a:gd name="T62" fmla="*/ 4839 w 9953"/>
                  <a:gd name="T63" fmla="*/ 874 h 1653"/>
                  <a:gd name="T64" fmla="*/ 4293 w 9953"/>
                  <a:gd name="T65" fmla="*/ 874 h 1653"/>
                  <a:gd name="T66" fmla="*/ 4293 w 9953"/>
                  <a:gd name="T67" fmla="*/ 931 h 1653"/>
                  <a:gd name="T68" fmla="*/ 3862 w 9953"/>
                  <a:gd name="T69" fmla="*/ 931 h 1653"/>
                  <a:gd name="T70" fmla="*/ 3862 w 9953"/>
                  <a:gd name="T71" fmla="*/ 1014 h 1653"/>
                  <a:gd name="T72" fmla="*/ 3683 w 9953"/>
                  <a:gd name="T73" fmla="*/ 1014 h 1653"/>
                  <a:gd name="T74" fmla="*/ 3683 w 9953"/>
                  <a:gd name="T75" fmla="*/ 1070 h 1653"/>
                  <a:gd name="T76" fmla="*/ 3577 w 9953"/>
                  <a:gd name="T77" fmla="*/ 1070 h 1653"/>
                  <a:gd name="T78" fmla="*/ 3577 w 9953"/>
                  <a:gd name="T79" fmla="*/ 1120 h 1653"/>
                  <a:gd name="T80" fmla="*/ 3116 w 9953"/>
                  <a:gd name="T81" fmla="*/ 1120 h 1653"/>
                  <a:gd name="T82" fmla="*/ 3116 w 9953"/>
                  <a:gd name="T83" fmla="*/ 1176 h 1653"/>
                  <a:gd name="T84" fmla="*/ 2666 w 9953"/>
                  <a:gd name="T85" fmla="*/ 1176 h 1653"/>
                  <a:gd name="T86" fmla="*/ 2666 w 9953"/>
                  <a:gd name="T87" fmla="*/ 1229 h 1653"/>
                  <a:gd name="T88" fmla="*/ 2496 w 9953"/>
                  <a:gd name="T89" fmla="*/ 1229 h 1653"/>
                  <a:gd name="T90" fmla="*/ 2496 w 9953"/>
                  <a:gd name="T91" fmla="*/ 1306 h 1653"/>
                  <a:gd name="T92" fmla="*/ 2202 w 9953"/>
                  <a:gd name="T93" fmla="*/ 1306 h 1653"/>
                  <a:gd name="T94" fmla="*/ 2202 w 9953"/>
                  <a:gd name="T95" fmla="*/ 1355 h 1653"/>
                  <a:gd name="T96" fmla="*/ 1604 w 9953"/>
                  <a:gd name="T97" fmla="*/ 1355 h 1653"/>
                  <a:gd name="T98" fmla="*/ 1604 w 9953"/>
                  <a:gd name="T99" fmla="*/ 1414 h 1653"/>
                  <a:gd name="T100" fmla="*/ 1068 w 9953"/>
                  <a:gd name="T101" fmla="*/ 1414 h 1653"/>
                  <a:gd name="T102" fmla="*/ 1068 w 9953"/>
                  <a:gd name="T103" fmla="*/ 1474 h 1653"/>
                  <a:gd name="T104" fmla="*/ 889 w 9953"/>
                  <a:gd name="T105" fmla="*/ 1474 h 1653"/>
                  <a:gd name="T106" fmla="*/ 889 w 9953"/>
                  <a:gd name="T107" fmla="*/ 1554 h 1653"/>
                  <a:gd name="T108" fmla="*/ 428 w 9953"/>
                  <a:gd name="T109" fmla="*/ 1554 h 1653"/>
                  <a:gd name="T110" fmla="*/ 428 w 9953"/>
                  <a:gd name="T111" fmla="*/ 1608 h 1653"/>
                  <a:gd name="T112" fmla="*/ 0 w 9953"/>
                  <a:gd name="T113" fmla="*/ 1608 h 1653"/>
                  <a:gd name="T114" fmla="*/ 0 w 9953"/>
                  <a:gd name="T115" fmla="*/ 1653 h 1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953" h="1653">
                    <a:moveTo>
                      <a:pt x="9953" y="0"/>
                    </a:moveTo>
                    <a:lnTo>
                      <a:pt x="9953" y="69"/>
                    </a:lnTo>
                    <a:lnTo>
                      <a:pt x="9005" y="69"/>
                    </a:lnTo>
                    <a:lnTo>
                      <a:pt x="9005" y="132"/>
                    </a:lnTo>
                    <a:lnTo>
                      <a:pt x="8697" y="132"/>
                    </a:lnTo>
                    <a:lnTo>
                      <a:pt x="8697" y="175"/>
                    </a:lnTo>
                    <a:lnTo>
                      <a:pt x="8481" y="175"/>
                    </a:lnTo>
                    <a:lnTo>
                      <a:pt x="8481" y="218"/>
                    </a:lnTo>
                    <a:lnTo>
                      <a:pt x="8422" y="218"/>
                    </a:lnTo>
                    <a:lnTo>
                      <a:pt x="8422" y="307"/>
                    </a:lnTo>
                    <a:lnTo>
                      <a:pt x="7759" y="307"/>
                    </a:lnTo>
                    <a:lnTo>
                      <a:pt x="7759" y="344"/>
                    </a:lnTo>
                    <a:lnTo>
                      <a:pt x="7697" y="344"/>
                    </a:lnTo>
                    <a:lnTo>
                      <a:pt x="7697" y="393"/>
                    </a:lnTo>
                    <a:lnTo>
                      <a:pt x="7540" y="393"/>
                    </a:lnTo>
                    <a:lnTo>
                      <a:pt x="7540" y="447"/>
                    </a:lnTo>
                    <a:lnTo>
                      <a:pt x="7358" y="447"/>
                    </a:lnTo>
                    <a:lnTo>
                      <a:pt x="7358" y="500"/>
                    </a:lnTo>
                    <a:lnTo>
                      <a:pt x="7143" y="500"/>
                    </a:lnTo>
                    <a:lnTo>
                      <a:pt x="7143" y="559"/>
                    </a:lnTo>
                    <a:lnTo>
                      <a:pt x="7090" y="559"/>
                    </a:lnTo>
                    <a:lnTo>
                      <a:pt x="7090" y="616"/>
                    </a:lnTo>
                    <a:lnTo>
                      <a:pt x="6825" y="616"/>
                    </a:lnTo>
                    <a:lnTo>
                      <a:pt x="6825" y="682"/>
                    </a:lnTo>
                    <a:lnTo>
                      <a:pt x="5950" y="682"/>
                    </a:lnTo>
                    <a:lnTo>
                      <a:pt x="5950" y="732"/>
                    </a:lnTo>
                    <a:lnTo>
                      <a:pt x="5508" y="732"/>
                    </a:lnTo>
                    <a:lnTo>
                      <a:pt x="5508" y="779"/>
                    </a:lnTo>
                    <a:lnTo>
                      <a:pt x="4979" y="779"/>
                    </a:lnTo>
                    <a:lnTo>
                      <a:pt x="4979" y="818"/>
                    </a:lnTo>
                    <a:lnTo>
                      <a:pt x="4839" y="818"/>
                    </a:lnTo>
                    <a:lnTo>
                      <a:pt x="4839" y="874"/>
                    </a:lnTo>
                    <a:lnTo>
                      <a:pt x="4293" y="874"/>
                    </a:lnTo>
                    <a:lnTo>
                      <a:pt x="4293" y="931"/>
                    </a:lnTo>
                    <a:lnTo>
                      <a:pt x="3862" y="931"/>
                    </a:lnTo>
                    <a:lnTo>
                      <a:pt x="3862" y="1014"/>
                    </a:lnTo>
                    <a:lnTo>
                      <a:pt x="3683" y="1014"/>
                    </a:lnTo>
                    <a:lnTo>
                      <a:pt x="3683" y="1070"/>
                    </a:lnTo>
                    <a:lnTo>
                      <a:pt x="3577" y="1070"/>
                    </a:lnTo>
                    <a:lnTo>
                      <a:pt x="3577" y="1120"/>
                    </a:lnTo>
                    <a:lnTo>
                      <a:pt x="3116" y="1120"/>
                    </a:lnTo>
                    <a:lnTo>
                      <a:pt x="3116" y="1176"/>
                    </a:lnTo>
                    <a:lnTo>
                      <a:pt x="2666" y="1176"/>
                    </a:lnTo>
                    <a:lnTo>
                      <a:pt x="2666" y="1229"/>
                    </a:lnTo>
                    <a:lnTo>
                      <a:pt x="2496" y="1229"/>
                    </a:lnTo>
                    <a:lnTo>
                      <a:pt x="2496" y="1306"/>
                    </a:lnTo>
                    <a:lnTo>
                      <a:pt x="2202" y="1306"/>
                    </a:lnTo>
                    <a:lnTo>
                      <a:pt x="2202" y="1355"/>
                    </a:lnTo>
                    <a:lnTo>
                      <a:pt x="1604" y="1355"/>
                    </a:lnTo>
                    <a:lnTo>
                      <a:pt x="1604" y="1414"/>
                    </a:lnTo>
                    <a:lnTo>
                      <a:pt x="1068" y="1414"/>
                    </a:lnTo>
                    <a:lnTo>
                      <a:pt x="1068" y="1474"/>
                    </a:lnTo>
                    <a:lnTo>
                      <a:pt x="889" y="1474"/>
                    </a:lnTo>
                    <a:lnTo>
                      <a:pt x="889" y="1554"/>
                    </a:lnTo>
                    <a:lnTo>
                      <a:pt x="428" y="1554"/>
                    </a:lnTo>
                    <a:lnTo>
                      <a:pt x="428" y="1608"/>
                    </a:lnTo>
                    <a:lnTo>
                      <a:pt x="0" y="1608"/>
                    </a:lnTo>
                    <a:lnTo>
                      <a:pt x="0" y="1653"/>
                    </a:lnTo>
                  </a:path>
                </a:pathLst>
              </a:custGeom>
              <a:noFill/>
              <a:ln w="28575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23">
                <a:extLst>
                  <a:ext uri="{FF2B5EF4-FFF2-40B4-BE49-F238E27FC236}">
                    <a16:creationId xmlns:a16="http://schemas.microsoft.com/office/drawing/2014/main" id="{4C6AE440-7A48-0C2A-A846-27B958701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400" y="3732213"/>
                <a:ext cx="3956050" cy="1635125"/>
              </a:xfrm>
              <a:custGeom>
                <a:avLst/>
                <a:gdLst>
                  <a:gd name="T0" fmla="*/ 9290 w 9970"/>
                  <a:gd name="T1" fmla="*/ 0 h 4121"/>
                  <a:gd name="T2" fmla="*/ 9201 w 9970"/>
                  <a:gd name="T3" fmla="*/ 394 h 4121"/>
                  <a:gd name="T4" fmla="*/ 8492 w 9970"/>
                  <a:gd name="T5" fmla="*/ 786 h 4121"/>
                  <a:gd name="T6" fmla="*/ 8220 w 9970"/>
                  <a:gd name="T7" fmla="*/ 998 h 4121"/>
                  <a:gd name="T8" fmla="*/ 7845 w 9970"/>
                  <a:gd name="T9" fmla="*/ 1227 h 4121"/>
                  <a:gd name="T10" fmla="*/ 7567 w 9970"/>
                  <a:gd name="T11" fmla="*/ 1373 h 4121"/>
                  <a:gd name="T12" fmla="*/ 7511 w 9970"/>
                  <a:gd name="T13" fmla="*/ 1522 h 4121"/>
                  <a:gd name="T14" fmla="*/ 7424 w 9970"/>
                  <a:gd name="T15" fmla="*/ 1793 h 4121"/>
                  <a:gd name="T16" fmla="*/ 7305 w 9970"/>
                  <a:gd name="T17" fmla="*/ 1926 h 4121"/>
                  <a:gd name="T18" fmla="*/ 7100 w 9970"/>
                  <a:gd name="T19" fmla="*/ 2184 h 4121"/>
                  <a:gd name="T20" fmla="*/ 6908 w 9970"/>
                  <a:gd name="T21" fmla="*/ 2301 h 4121"/>
                  <a:gd name="T22" fmla="*/ 6835 w 9970"/>
                  <a:gd name="T23" fmla="*/ 2393 h 4121"/>
                  <a:gd name="T24" fmla="*/ 6640 w 9970"/>
                  <a:gd name="T25" fmla="*/ 2510 h 4121"/>
                  <a:gd name="T26" fmla="*/ 6310 w 9970"/>
                  <a:gd name="T27" fmla="*/ 2605 h 4121"/>
                  <a:gd name="T28" fmla="*/ 5781 w 9970"/>
                  <a:gd name="T29" fmla="*/ 2681 h 4121"/>
                  <a:gd name="T30" fmla="*/ 5271 w 9970"/>
                  <a:gd name="T31" fmla="*/ 2761 h 4121"/>
                  <a:gd name="T32" fmla="*/ 5220 w 9970"/>
                  <a:gd name="T33" fmla="*/ 2917 h 4121"/>
                  <a:gd name="T34" fmla="*/ 4727 w 9970"/>
                  <a:gd name="T35" fmla="*/ 3050 h 4121"/>
                  <a:gd name="T36" fmla="*/ 4368 w 9970"/>
                  <a:gd name="T37" fmla="*/ 3107 h 4121"/>
                  <a:gd name="T38" fmla="*/ 4176 w 9970"/>
                  <a:gd name="T39" fmla="*/ 3167 h 4121"/>
                  <a:gd name="T40" fmla="*/ 3980 w 9970"/>
                  <a:gd name="T41" fmla="*/ 3236 h 4121"/>
                  <a:gd name="T42" fmla="*/ 3911 w 9970"/>
                  <a:gd name="T43" fmla="*/ 3282 h 4121"/>
                  <a:gd name="T44" fmla="*/ 3507 w 9970"/>
                  <a:gd name="T45" fmla="*/ 3329 h 4121"/>
                  <a:gd name="T46" fmla="*/ 3384 w 9970"/>
                  <a:gd name="T47" fmla="*/ 3379 h 4121"/>
                  <a:gd name="T48" fmla="*/ 3082 w 9970"/>
                  <a:gd name="T49" fmla="*/ 3428 h 4121"/>
                  <a:gd name="T50" fmla="*/ 2930 w 9970"/>
                  <a:gd name="T51" fmla="*/ 3491 h 4121"/>
                  <a:gd name="T52" fmla="*/ 2469 w 9970"/>
                  <a:gd name="T53" fmla="*/ 3538 h 4121"/>
                  <a:gd name="T54" fmla="*/ 2356 w 9970"/>
                  <a:gd name="T55" fmla="*/ 3618 h 4121"/>
                  <a:gd name="T56" fmla="*/ 2168 w 9970"/>
                  <a:gd name="T57" fmla="*/ 3696 h 4121"/>
                  <a:gd name="T58" fmla="*/ 2011 w 9970"/>
                  <a:gd name="T59" fmla="*/ 3740 h 4121"/>
                  <a:gd name="T60" fmla="*/ 1743 w 9970"/>
                  <a:gd name="T61" fmla="*/ 3783 h 4121"/>
                  <a:gd name="T62" fmla="*/ 1249 w 9970"/>
                  <a:gd name="T63" fmla="*/ 3836 h 4121"/>
                  <a:gd name="T64" fmla="*/ 523 w 9970"/>
                  <a:gd name="T65" fmla="*/ 3895 h 4121"/>
                  <a:gd name="T66" fmla="*/ 361 w 9970"/>
                  <a:gd name="T67" fmla="*/ 3952 h 4121"/>
                  <a:gd name="T68" fmla="*/ 145 w 9970"/>
                  <a:gd name="T69" fmla="*/ 3996 h 4121"/>
                  <a:gd name="T70" fmla="*/ 0 w 9970"/>
                  <a:gd name="T71" fmla="*/ 4052 h 4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970" h="4121">
                    <a:moveTo>
                      <a:pt x="9970" y="0"/>
                    </a:moveTo>
                    <a:lnTo>
                      <a:pt x="9290" y="0"/>
                    </a:lnTo>
                    <a:lnTo>
                      <a:pt x="9290" y="394"/>
                    </a:lnTo>
                    <a:lnTo>
                      <a:pt x="9201" y="394"/>
                    </a:lnTo>
                    <a:lnTo>
                      <a:pt x="9201" y="786"/>
                    </a:lnTo>
                    <a:lnTo>
                      <a:pt x="8492" y="786"/>
                    </a:lnTo>
                    <a:lnTo>
                      <a:pt x="8492" y="998"/>
                    </a:lnTo>
                    <a:lnTo>
                      <a:pt x="8220" y="998"/>
                    </a:lnTo>
                    <a:lnTo>
                      <a:pt x="8220" y="1227"/>
                    </a:lnTo>
                    <a:lnTo>
                      <a:pt x="7845" y="1227"/>
                    </a:lnTo>
                    <a:lnTo>
                      <a:pt x="7845" y="1373"/>
                    </a:lnTo>
                    <a:lnTo>
                      <a:pt x="7567" y="1373"/>
                    </a:lnTo>
                    <a:lnTo>
                      <a:pt x="7567" y="1522"/>
                    </a:lnTo>
                    <a:lnTo>
                      <a:pt x="7511" y="1522"/>
                    </a:lnTo>
                    <a:lnTo>
                      <a:pt x="7511" y="1793"/>
                    </a:lnTo>
                    <a:lnTo>
                      <a:pt x="7424" y="1793"/>
                    </a:lnTo>
                    <a:lnTo>
                      <a:pt x="7424" y="1926"/>
                    </a:lnTo>
                    <a:lnTo>
                      <a:pt x="7305" y="1926"/>
                    </a:lnTo>
                    <a:lnTo>
                      <a:pt x="7305" y="2184"/>
                    </a:lnTo>
                    <a:lnTo>
                      <a:pt x="7100" y="2184"/>
                    </a:lnTo>
                    <a:lnTo>
                      <a:pt x="7100" y="2301"/>
                    </a:lnTo>
                    <a:lnTo>
                      <a:pt x="6908" y="2301"/>
                    </a:lnTo>
                    <a:lnTo>
                      <a:pt x="6908" y="2393"/>
                    </a:lnTo>
                    <a:lnTo>
                      <a:pt x="6835" y="2393"/>
                    </a:lnTo>
                    <a:lnTo>
                      <a:pt x="6835" y="2510"/>
                    </a:lnTo>
                    <a:lnTo>
                      <a:pt x="6640" y="2510"/>
                    </a:lnTo>
                    <a:lnTo>
                      <a:pt x="6640" y="2605"/>
                    </a:lnTo>
                    <a:lnTo>
                      <a:pt x="6310" y="2605"/>
                    </a:lnTo>
                    <a:lnTo>
                      <a:pt x="6310" y="2681"/>
                    </a:lnTo>
                    <a:lnTo>
                      <a:pt x="5781" y="2681"/>
                    </a:lnTo>
                    <a:lnTo>
                      <a:pt x="5781" y="2761"/>
                    </a:lnTo>
                    <a:lnTo>
                      <a:pt x="5271" y="2761"/>
                    </a:lnTo>
                    <a:lnTo>
                      <a:pt x="5271" y="2917"/>
                    </a:lnTo>
                    <a:lnTo>
                      <a:pt x="5220" y="2917"/>
                    </a:lnTo>
                    <a:lnTo>
                      <a:pt x="5220" y="3050"/>
                    </a:lnTo>
                    <a:lnTo>
                      <a:pt x="4727" y="3050"/>
                    </a:lnTo>
                    <a:lnTo>
                      <a:pt x="4727" y="3107"/>
                    </a:lnTo>
                    <a:lnTo>
                      <a:pt x="4368" y="3107"/>
                    </a:lnTo>
                    <a:lnTo>
                      <a:pt x="4368" y="3167"/>
                    </a:lnTo>
                    <a:lnTo>
                      <a:pt x="4176" y="3167"/>
                    </a:lnTo>
                    <a:lnTo>
                      <a:pt x="4176" y="3236"/>
                    </a:lnTo>
                    <a:lnTo>
                      <a:pt x="3980" y="3236"/>
                    </a:lnTo>
                    <a:lnTo>
                      <a:pt x="3980" y="3282"/>
                    </a:lnTo>
                    <a:lnTo>
                      <a:pt x="3911" y="3282"/>
                    </a:lnTo>
                    <a:lnTo>
                      <a:pt x="3911" y="3329"/>
                    </a:lnTo>
                    <a:lnTo>
                      <a:pt x="3507" y="3329"/>
                    </a:lnTo>
                    <a:lnTo>
                      <a:pt x="3507" y="3379"/>
                    </a:lnTo>
                    <a:lnTo>
                      <a:pt x="3384" y="3379"/>
                    </a:lnTo>
                    <a:lnTo>
                      <a:pt x="3384" y="3428"/>
                    </a:lnTo>
                    <a:lnTo>
                      <a:pt x="3082" y="3428"/>
                    </a:lnTo>
                    <a:lnTo>
                      <a:pt x="3082" y="3491"/>
                    </a:lnTo>
                    <a:lnTo>
                      <a:pt x="2930" y="3491"/>
                    </a:lnTo>
                    <a:lnTo>
                      <a:pt x="2930" y="3538"/>
                    </a:lnTo>
                    <a:lnTo>
                      <a:pt x="2469" y="3538"/>
                    </a:lnTo>
                    <a:lnTo>
                      <a:pt x="2469" y="3618"/>
                    </a:lnTo>
                    <a:lnTo>
                      <a:pt x="2356" y="3618"/>
                    </a:lnTo>
                    <a:lnTo>
                      <a:pt x="2356" y="3696"/>
                    </a:lnTo>
                    <a:lnTo>
                      <a:pt x="2168" y="3696"/>
                    </a:lnTo>
                    <a:lnTo>
                      <a:pt x="2168" y="3740"/>
                    </a:lnTo>
                    <a:lnTo>
                      <a:pt x="2011" y="3740"/>
                    </a:lnTo>
                    <a:lnTo>
                      <a:pt x="2011" y="3783"/>
                    </a:lnTo>
                    <a:lnTo>
                      <a:pt x="1743" y="3783"/>
                    </a:lnTo>
                    <a:lnTo>
                      <a:pt x="1743" y="3836"/>
                    </a:lnTo>
                    <a:lnTo>
                      <a:pt x="1249" y="3836"/>
                    </a:lnTo>
                    <a:lnTo>
                      <a:pt x="1249" y="3895"/>
                    </a:lnTo>
                    <a:lnTo>
                      <a:pt x="523" y="3895"/>
                    </a:lnTo>
                    <a:lnTo>
                      <a:pt x="523" y="3952"/>
                    </a:lnTo>
                    <a:lnTo>
                      <a:pt x="361" y="3952"/>
                    </a:lnTo>
                    <a:lnTo>
                      <a:pt x="361" y="3996"/>
                    </a:lnTo>
                    <a:lnTo>
                      <a:pt x="145" y="3996"/>
                    </a:lnTo>
                    <a:lnTo>
                      <a:pt x="145" y="4052"/>
                    </a:lnTo>
                    <a:lnTo>
                      <a:pt x="0" y="4052"/>
                    </a:lnTo>
                    <a:lnTo>
                      <a:pt x="0" y="4121"/>
                    </a:lnTo>
                  </a:path>
                </a:pathLst>
              </a:custGeom>
              <a:noFill/>
              <a:ln w="285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215" name="ZoneTexte 2214">
              <a:extLst>
                <a:ext uri="{FF2B5EF4-FFF2-40B4-BE49-F238E27FC236}">
                  <a16:creationId xmlns:a16="http://schemas.microsoft.com/office/drawing/2014/main" id="{0410BC29-0E94-7484-6A46-57D76224FFAB}"/>
                </a:ext>
              </a:extLst>
            </p:cNvPr>
            <p:cNvSpPr txBox="1"/>
            <p:nvPr/>
          </p:nvSpPr>
          <p:spPr>
            <a:xfrm>
              <a:off x="1491538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2217" name="ZoneTexte 2216">
              <a:extLst>
                <a:ext uri="{FF2B5EF4-FFF2-40B4-BE49-F238E27FC236}">
                  <a16:creationId xmlns:a16="http://schemas.microsoft.com/office/drawing/2014/main" id="{948B8CAC-9882-812A-ED9A-D357B9D1FCB3}"/>
                </a:ext>
              </a:extLst>
            </p:cNvPr>
            <p:cNvSpPr txBox="1"/>
            <p:nvPr/>
          </p:nvSpPr>
          <p:spPr>
            <a:xfrm>
              <a:off x="1083313" y="5255836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2219" name="ZoneTexte 2218">
              <a:extLst>
                <a:ext uri="{FF2B5EF4-FFF2-40B4-BE49-F238E27FC236}">
                  <a16:creationId xmlns:a16="http://schemas.microsoft.com/office/drawing/2014/main" id="{4E833714-DBE3-83B7-22F0-57A772385320}"/>
                </a:ext>
              </a:extLst>
            </p:cNvPr>
            <p:cNvSpPr txBox="1"/>
            <p:nvPr/>
          </p:nvSpPr>
          <p:spPr>
            <a:xfrm>
              <a:off x="1968500" y="2886187"/>
              <a:ext cx="652682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INSTI</a:t>
              </a:r>
            </a:p>
          </p:txBody>
        </p:sp>
        <p:sp>
          <p:nvSpPr>
            <p:cNvPr id="2220" name="ZoneTexte 2219">
              <a:extLst>
                <a:ext uri="{FF2B5EF4-FFF2-40B4-BE49-F238E27FC236}">
                  <a16:creationId xmlns:a16="http://schemas.microsoft.com/office/drawing/2014/main" id="{E3226672-90AF-5583-A0CE-3875D2B33915}"/>
                </a:ext>
              </a:extLst>
            </p:cNvPr>
            <p:cNvSpPr txBox="1"/>
            <p:nvPr/>
          </p:nvSpPr>
          <p:spPr>
            <a:xfrm>
              <a:off x="1968500" y="3151902"/>
              <a:ext cx="705797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</a:t>
              </a:r>
            </a:p>
          </p:txBody>
        </p:sp>
        <p:sp>
          <p:nvSpPr>
            <p:cNvPr id="2221" name="ZoneTexte 2220">
              <a:extLst>
                <a:ext uri="{FF2B5EF4-FFF2-40B4-BE49-F238E27FC236}">
                  <a16:creationId xmlns:a16="http://schemas.microsoft.com/office/drawing/2014/main" id="{CA692309-43CD-46A5-830C-6D779ADD839D}"/>
                </a:ext>
              </a:extLst>
            </p:cNvPr>
            <p:cNvSpPr txBox="1"/>
            <p:nvPr/>
          </p:nvSpPr>
          <p:spPr>
            <a:xfrm>
              <a:off x="843232" y="4790200"/>
              <a:ext cx="582570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0.02</a:t>
              </a:r>
            </a:p>
          </p:txBody>
        </p:sp>
        <p:sp>
          <p:nvSpPr>
            <p:cNvPr id="2222" name="ZoneTexte 2221">
              <a:extLst>
                <a:ext uri="{FF2B5EF4-FFF2-40B4-BE49-F238E27FC236}">
                  <a16:creationId xmlns:a16="http://schemas.microsoft.com/office/drawing/2014/main" id="{B47D1215-D158-8C4F-F07E-40B2EF56B45D}"/>
                </a:ext>
              </a:extLst>
            </p:cNvPr>
            <p:cNvSpPr txBox="1"/>
            <p:nvPr/>
          </p:nvSpPr>
          <p:spPr>
            <a:xfrm>
              <a:off x="843232" y="4324562"/>
              <a:ext cx="582570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0.04</a:t>
              </a:r>
            </a:p>
          </p:txBody>
        </p:sp>
        <p:sp>
          <p:nvSpPr>
            <p:cNvPr id="2223" name="ZoneTexte 2222">
              <a:extLst>
                <a:ext uri="{FF2B5EF4-FFF2-40B4-BE49-F238E27FC236}">
                  <a16:creationId xmlns:a16="http://schemas.microsoft.com/office/drawing/2014/main" id="{BADF80CD-4772-6F9D-83D9-F427269CA32A}"/>
                </a:ext>
              </a:extLst>
            </p:cNvPr>
            <p:cNvSpPr txBox="1"/>
            <p:nvPr/>
          </p:nvSpPr>
          <p:spPr>
            <a:xfrm>
              <a:off x="843232" y="3858925"/>
              <a:ext cx="582570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0.06</a:t>
              </a:r>
            </a:p>
          </p:txBody>
        </p:sp>
        <p:sp>
          <p:nvSpPr>
            <p:cNvPr id="2224" name="ZoneTexte 2223">
              <a:extLst>
                <a:ext uri="{FF2B5EF4-FFF2-40B4-BE49-F238E27FC236}">
                  <a16:creationId xmlns:a16="http://schemas.microsoft.com/office/drawing/2014/main" id="{B98BFDA5-385C-8350-FE99-F70D600ABAB4}"/>
                </a:ext>
              </a:extLst>
            </p:cNvPr>
            <p:cNvSpPr txBox="1"/>
            <p:nvPr/>
          </p:nvSpPr>
          <p:spPr>
            <a:xfrm>
              <a:off x="843232" y="3393286"/>
              <a:ext cx="582570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0.08</a:t>
              </a:r>
            </a:p>
          </p:txBody>
        </p:sp>
        <p:sp>
          <p:nvSpPr>
            <p:cNvPr id="2225" name="ZoneTexte 2224">
              <a:extLst>
                <a:ext uri="{FF2B5EF4-FFF2-40B4-BE49-F238E27FC236}">
                  <a16:creationId xmlns:a16="http://schemas.microsoft.com/office/drawing/2014/main" id="{A97C657B-E48D-BD7B-FF8F-8C2E72C60718}"/>
                </a:ext>
              </a:extLst>
            </p:cNvPr>
            <p:cNvSpPr txBox="1"/>
            <p:nvPr/>
          </p:nvSpPr>
          <p:spPr>
            <a:xfrm>
              <a:off x="843232" y="2927648"/>
              <a:ext cx="582570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0.10</a:t>
              </a:r>
            </a:p>
          </p:txBody>
        </p:sp>
        <p:sp>
          <p:nvSpPr>
            <p:cNvPr id="2226" name="ZoneTexte 2225">
              <a:extLst>
                <a:ext uri="{FF2B5EF4-FFF2-40B4-BE49-F238E27FC236}">
                  <a16:creationId xmlns:a16="http://schemas.microsoft.com/office/drawing/2014/main" id="{70746B62-F3BB-3BEC-828B-4613424120BE}"/>
                </a:ext>
              </a:extLst>
            </p:cNvPr>
            <p:cNvSpPr txBox="1"/>
            <p:nvPr/>
          </p:nvSpPr>
          <p:spPr>
            <a:xfrm>
              <a:off x="1965719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227" name="ZoneTexte 2226">
              <a:extLst>
                <a:ext uri="{FF2B5EF4-FFF2-40B4-BE49-F238E27FC236}">
                  <a16:creationId xmlns:a16="http://schemas.microsoft.com/office/drawing/2014/main" id="{1F417ED3-D282-A6FA-39E5-FCE40EA6B909}"/>
                </a:ext>
              </a:extLst>
            </p:cNvPr>
            <p:cNvSpPr txBox="1"/>
            <p:nvPr/>
          </p:nvSpPr>
          <p:spPr>
            <a:xfrm>
              <a:off x="2439902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228" name="ZoneTexte 2227">
              <a:extLst>
                <a:ext uri="{FF2B5EF4-FFF2-40B4-BE49-F238E27FC236}">
                  <a16:creationId xmlns:a16="http://schemas.microsoft.com/office/drawing/2014/main" id="{B18125DD-8138-F756-396F-5C84F63C0E08}"/>
                </a:ext>
              </a:extLst>
            </p:cNvPr>
            <p:cNvSpPr txBox="1"/>
            <p:nvPr/>
          </p:nvSpPr>
          <p:spPr>
            <a:xfrm>
              <a:off x="2914084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229" name="ZoneTexte 2228">
              <a:extLst>
                <a:ext uri="{FF2B5EF4-FFF2-40B4-BE49-F238E27FC236}">
                  <a16:creationId xmlns:a16="http://schemas.microsoft.com/office/drawing/2014/main" id="{4C8E08F0-295E-E5A8-FCD6-6DD4A6FC7419}"/>
                </a:ext>
              </a:extLst>
            </p:cNvPr>
            <p:cNvSpPr txBox="1"/>
            <p:nvPr/>
          </p:nvSpPr>
          <p:spPr>
            <a:xfrm>
              <a:off x="3388265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30" name="ZoneTexte 2229">
              <a:extLst>
                <a:ext uri="{FF2B5EF4-FFF2-40B4-BE49-F238E27FC236}">
                  <a16:creationId xmlns:a16="http://schemas.microsoft.com/office/drawing/2014/main" id="{F684D59F-BFD7-C347-0101-081E68C6ADB1}"/>
                </a:ext>
              </a:extLst>
            </p:cNvPr>
            <p:cNvSpPr txBox="1"/>
            <p:nvPr/>
          </p:nvSpPr>
          <p:spPr>
            <a:xfrm>
              <a:off x="3862448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2231" name="ZoneTexte 2230">
              <a:extLst>
                <a:ext uri="{FF2B5EF4-FFF2-40B4-BE49-F238E27FC236}">
                  <a16:creationId xmlns:a16="http://schemas.microsoft.com/office/drawing/2014/main" id="{403BE45B-3196-52FC-A415-C8ED00B4BD76}"/>
                </a:ext>
              </a:extLst>
            </p:cNvPr>
            <p:cNvSpPr txBox="1"/>
            <p:nvPr/>
          </p:nvSpPr>
          <p:spPr>
            <a:xfrm>
              <a:off x="4336630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  <p:sp>
          <p:nvSpPr>
            <p:cNvPr id="2232" name="ZoneTexte 2231">
              <a:extLst>
                <a:ext uri="{FF2B5EF4-FFF2-40B4-BE49-F238E27FC236}">
                  <a16:creationId xmlns:a16="http://schemas.microsoft.com/office/drawing/2014/main" id="{6EC767D7-8835-9EC4-DC91-1565971C95C9}"/>
                </a:ext>
              </a:extLst>
            </p:cNvPr>
            <p:cNvSpPr txBox="1"/>
            <p:nvPr/>
          </p:nvSpPr>
          <p:spPr>
            <a:xfrm>
              <a:off x="4810811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</a:p>
          </p:txBody>
        </p:sp>
        <p:sp>
          <p:nvSpPr>
            <p:cNvPr id="2233" name="ZoneTexte 2232">
              <a:extLst>
                <a:ext uri="{FF2B5EF4-FFF2-40B4-BE49-F238E27FC236}">
                  <a16:creationId xmlns:a16="http://schemas.microsoft.com/office/drawing/2014/main" id="{D96BA320-25FD-04C1-21FF-08EB818069E9}"/>
                </a:ext>
              </a:extLst>
            </p:cNvPr>
            <p:cNvSpPr txBox="1"/>
            <p:nvPr/>
          </p:nvSpPr>
          <p:spPr>
            <a:xfrm>
              <a:off x="5284994" y="5543001"/>
              <a:ext cx="342489" cy="295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</a:p>
          </p:txBody>
        </p:sp>
        <p:sp>
          <p:nvSpPr>
            <p:cNvPr id="2255" name="Line 39">
              <a:extLst>
                <a:ext uri="{FF2B5EF4-FFF2-40B4-BE49-F238E27FC236}">
                  <a16:creationId xmlns:a16="http://schemas.microsoft.com/office/drawing/2014/main" id="{50CA4AA4-9B0A-E17D-8FD3-6093FE21A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8775" y="3014663"/>
              <a:ext cx="339725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6" name="Line 40">
              <a:extLst>
                <a:ext uri="{FF2B5EF4-FFF2-40B4-BE49-F238E27FC236}">
                  <a16:creationId xmlns:a16="http://schemas.microsoft.com/office/drawing/2014/main" id="{43F3706F-698C-AF0A-739E-37382A81D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8775" y="3275013"/>
              <a:ext cx="339725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99BB4BE-B404-6576-76C4-1BF91C406B30}"/>
              </a:ext>
            </a:extLst>
          </p:cNvPr>
          <p:cNvGrpSpPr/>
          <p:nvPr/>
        </p:nvGrpSpPr>
        <p:grpSpPr>
          <a:xfrm>
            <a:off x="7954979" y="3119425"/>
            <a:ext cx="3719941" cy="2547187"/>
            <a:chOff x="7047556" y="2886187"/>
            <a:chExt cx="4771381" cy="2941113"/>
          </a:xfrm>
        </p:grpSpPr>
        <p:grpSp>
          <p:nvGrpSpPr>
            <p:cNvPr id="2214" name="Groupe 2213">
              <a:extLst>
                <a:ext uri="{FF2B5EF4-FFF2-40B4-BE49-F238E27FC236}">
                  <a16:creationId xmlns:a16="http://schemas.microsoft.com/office/drawing/2014/main" id="{E696F64F-1C70-3B52-8F2B-0B712350B4B7}"/>
                </a:ext>
              </a:extLst>
            </p:cNvPr>
            <p:cNvGrpSpPr/>
            <p:nvPr/>
          </p:nvGrpSpPr>
          <p:grpSpPr>
            <a:xfrm>
              <a:off x="7581900" y="2914651"/>
              <a:ext cx="4237037" cy="2641600"/>
              <a:chOff x="7581900" y="2914651"/>
              <a:chExt cx="4237037" cy="2641600"/>
            </a:xfrm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44EA6B4C-BD37-8BC1-D4BB-A12FAC9E3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4450" y="2914651"/>
                <a:ext cx="4154487" cy="2565400"/>
              </a:xfrm>
              <a:custGeom>
                <a:avLst/>
                <a:gdLst>
                  <a:gd name="T0" fmla="*/ 10469 w 10469"/>
                  <a:gd name="T1" fmla="*/ 6462 h 6462"/>
                  <a:gd name="T2" fmla="*/ 0 w 10469"/>
                  <a:gd name="T3" fmla="*/ 6462 h 6462"/>
                  <a:gd name="T4" fmla="*/ 0 w 10469"/>
                  <a:gd name="T5" fmla="*/ 0 h 6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69" h="6462">
                    <a:moveTo>
                      <a:pt x="10469" y="6462"/>
                    </a:moveTo>
                    <a:lnTo>
                      <a:pt x="0" y="646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:a16="http://schemas.microsoft.com/office/drawing/2014/main" id="{FC6011D3-F0FC-0EDC-6699-F78A177BA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91813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10">
                <a:extLst>
                  <a:ext uri="{FF2B5EF4-FFF2-40B4-BE49-F238E27FC236}">
                    <a16:creationId xmlns:a16="http://schemas.microsoft.com/office/drawing/2014/main" id="{0EE50E6B-798D-C8DC-6B4D-A1E43E40A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41138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11">
                <a:extLst>
                  <a:ext uri="{FF2B5EF4-FFF2-40B4-BE49-F238E27FC236}">
                    <a16:creationId xmlns:a16="http://schemas.microsoft.com/office/drawing/2014/main" id="{F30D1CEE-1C66-A3EA-90F9-E0EEEB8D1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4888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12">
                <a:extLst>
                  <a:ext uri="{FF2B5EF4-FFF2-40B4-BE49-F238E27FC236}">
                    <a16:creationId xmlns:a16="http://schemas.microsoft.com/office/drawing/2014/main" id="{C62CDD0C-2A92-8522-E197-F9AD96131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48600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13">
                <a:extLst>
                  <a:ext uri="{FF2B5EF4-FFF2-40B4-BE49-F238E27FC236}">
                    <a16:creationId xmlns:a16="http://schemas.microsoft.com/office/drawing/2014/main" id="{2B898163-9E5B-2893-0DC0-A0E340D2E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96338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90BF727B-F4EA-9C14-1198-B6CA73931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23263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FE03D8AE-25D0-6E11-A230-90E9E8067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71000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F628A0B5-5781-528C-13E3-ADC131C42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8738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2F8D9876-27C3-2A25-E741-884C69262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44075" y="5480051"/>
                <a:ext cx="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DBB96C84-AED3-6392-7B06-1A984AE01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900" y="30273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25DF2903-67CD-323B-A843-9B8E97354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900" y="349408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Line 29">
                <a:extLst>
                  <a:ext uri="{FF2B5EF4-FFF2-40B4-BE49-F238E27FC236}">
                    <a16:creationId xmlns:a16="http://schemas.microsoft.com/office/drawing/2014/main" id="{ACBBFFFC-1867-CD5B-2232-A8C859FB7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900" y="396081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Line 30">
                <a:extLst>
                  <a:ext uri="{FF2B5EF4-FFF2-40B4-BE49-F238E27FC236}">
                    <a16:creationId xmlns:a16="http://schemas.microsoft.com/office/drawing/2014/main" id="{A7C3DF7E-4573-C9C7-F4B9-1C3462C34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900" y="442753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Line 31">
                <a:extLst>
                  <a:ext uri="{FF2B5EF4-FFF2-40B4-BE49-F238E27FC236}">
                    <a16:creationId xmlns:a16="http://schemas.microsoft.com/office/drawing/2014/main" id="{9868E8D9-14D4-3D00-4208-DD5093370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900" y="48942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Line 32">
                <a:extLst>
                  <a:ext uri="{FF2B5EF4-FFF2-40B4-BE49-F238E27FC236}">
                    <a16:creationId xmlns:a16="http://schemas.microsoft.com/office/drawing/2014/main" id="{1449D6C1-0781-1632-5E7C-BC238B5FF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81900" y="5362576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8" name="Freeform 42">
                <a:extLst>
                  <a:ext uri="{FF2B5EF4-FFF2-40B4-BE49-F238E27FC236}">
                    <a16:creationId xmlns:a16="http://schemas.microsoft.com/office/drawing/2014/main" id="{E4777CFA-88DF-F261-3E18-F52373D56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25" y="4365626"/>
                <a:ext cx="3781425" cy="1011238"/>
              </a:xfrm>
              <a:custGeom>
                <a:avLst/>
                <a:gdLst>
                  <a:gd name="T0" fmla="*/ 8921 w 9529"/>
                  <a:gd name="T1" fmla="*/ 296 h 2549"/>
                  <a:gd name="T2" fmla="*/ 8759 w 9529"/>
                  <a:gd name="T3" fmla="*/ 364 h 2549"/>
                  <a:gd name="T4" fmla="*/ 8599 w 9529"/>
                  <a:gd name="T5" fmla="*/ 453 h 2549"/>
                  <a:gd name="T6" fmla="*/ 8451 w 9529"/>
                  <a:gd name="T7" fmla="*/ 538 h 2549"/>
                  <a:gd name="T8" fmla="*/ 8402 w 9529"/>
                  <a:gd name="T9" fmla="*/ 560 h 2549"/>
                  <a:gd name="T10" fmla="*/ 8251 w 9529"/>
                  <a:gd name="T11" fmla="*/ 627 h 2549"/>
                  <a:gd name="T12" fmla="*/ 8070 w 9529"/>
                  <a:gd name="T13" fmla="*/ 705 h 2549"/>
                  <a:gd name="T14" fmla="*/ 8030 w 9529"/>
                  <a:gd name="T15" fmla="*/ 723 h 2549"/>
                  <a:gd name="T16" fmla="*/ 7836 w 9529"/>
                  <a:gd name="T17" fmla="*/ 812 h 2549"/>
                  <a:gd name="T18" fmla="*/ 7594 w 9529"/>
                  <a:gd name="T19" fmla="*/ 911 h 2549"/>
                  <a:gd name="T20" fmla="*/ 7346 w 9529"/>
                  <a:gd name="T21" fmla="*/ 1005 h 2549"/>
                  <a:gd name="T22" fmla="*/ 7271 w 9529"/>
                  <a:gd name="T23" fmla="*/ 1030 h 2549"/>
                  <a:gd name="T24" fmla="*/ 7092 w 9529"/>
                  <a:gd name="T25" fmla="*/ 1092 h 2549"/>
                  <a:gd name="T26" fmla="*/ 6833 w 9529"/>
                  <a:gd name="T27" fmla="*/ 1175 h 2549"/>
                  <a:gd name="T28" fmla="*/ 6483 w 9529"/>
                  <a:gd name="T29" fmla="*/ 1271 h 2549"/>
                  <a:gd name="T30" fmla="*/ 6093 w 9529"/>
                  <a:gd name="T31" fmla="*/ 1370 h 2549"/>
                  <a:gd name="T32" fmla="*/ 5658 w 9529"/>
                  <a:gd name="T33" fmla="*/ 1472 h 2549"/>
                  <a:gd name="T34" fmla="*/ 5185 w 9529"/>
                  <a:gd name="T35" fmla="*/ 1575 h 2549"/>
                  <a:gd name="T36" fmla="*/ 4669 w 9529"/>
                  <a:gd name="T37" fmla="*/ 1682 h 2549"/>
                  <a:gd name="T38" fmla="*/ 4267 w 9529"/>
                  <a:gd name="T39" fmla="*/ 1766 h 2549"/>
                  <a:gd name="T40" fmla="*/ 3783 w 9529"/>
                  <a:gd name="T41" fmla="*/ 1871 h 2549"/>
                  <a:gd name="T42" fmla="*/ 3309 w 9529"/>
                  <a:gd name="T43" fmla="*/ 1963 h 2549"/>
                  <a:gd name="T44" fmla="*/ 2845 w 9529"/>
                  <a:gd name="T45" fmla="*/ 2043 h 2549"/>
                  <a:gd name="T46" fmla="*/ 2392 w 9529"/>
                  <a:gd name="T47" fmla="*/ 2111 h 2549"/>
                  <a:gd name="T48" fmla="*/ 1951 w 9529"/>
                  <a:gd name="T49" fmla="*/ 2168 h 2549"/>
                  <a:gd name="T50" fmla="*/ 1522 w 9529"/>
                  <a:gd name="T51" fmla="*/ 2196 h 2549"/>
                  <a:gd name="T52" fmla="*/ 1123 w 9529"/>
                  <a:gd name="T53" fmla="*/ 2239 h 2549"/>
                  <a:gd name="T54" fmla="*/ 754 w 9529"/>
                  <a:gd name="T55" fmla="*/ 2294 h 2549"/>
                  <a:gd name="T56" fmla="*/ 414 w 9529"/>
                  <a:gd name="T57" fmla="*/ 2361 h 2549"/>
                  <a:gd name="T58" fmla="*/ 104 w 9529"/>
                  <a:gd name="T59" fmla="*/ 2441 h 2549"/>
                  <a:gd name="T60" fmla="*/ 4453 w 9529"/>
                  <a:gd name="T61" fmla="*/ 2177 h 2549"/>
                  <a:gd name="T62" fmla="*/ 4851 w 9529"/>
                  <a:gd name="T63" fmla="*/ 2132 h 2549"/>
                  <a:gd name="T64" fmla="*/ 5631 w 9529"/>
                  <a:gd name="T65" fmla="*/ 2041 h 2549"/>
                  <a:gd name="T66" fmla="*/ 6106 w 9529"/>
                  <a:gd name="T67" fmla="*/ 1981 h 2549"/>
                  <a:gd name="T68" fmla="*/ 6757 w 9529"/>
                  <a:gd name="T69" fmla="*/ 1895 h 2549"/>
                  <a:gd name="T70" fmla="*/ 7478 w 9529"/>
                  <a:gd name="T71" fmla="*/ 1791 h 2549"/>
                  <a:gd name="T72" fmla="*/ 9506 w 9529"/>
                  <a:gd name="T73" fmla="*/ 19 h 2549"/>
                  <a:gd name="T74" fmla="*/ 9483 w 9529"/>
                  <a:gd name="T75" fmla="*/ 39 h 2549"/>
                  <a:gd name="T76" fmla="*/ 9366 w 9529"/>
                  <a:gd name="T77" fmla="*/ 125 h 2549"/>
                  <a:gd name="T78" fmla="*/ 9348 w 9529"/>
                  <a:gd name="T79" fmla="*/ 136 h 2549"/>
                  <a:gd name="T80" fmla="*/ 9333 w 9529"/>
                  <a:gd name="T81" fmla="*/ 144 h 2549"/>
                  <a:gd name="T82" fmla="*/ 9294 w 9529"/>
                  <a:gd name="T83" fmla="*/ 167 h 2549"/>
                  <a:gd name="T84" fmla="*/ 9149 w 9529"/>
                  <a:gd name="T85" fmla="*/ 228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29" h="2549">
                    <a:moveTo>
                      <a:pt x="9149" y="228"/>
                    </a:moveTo>
                    <a:lnTo>
                      <a:pt x="8977" y="280"/>
                    </a:lnTo>
                    <a:lnTo>
                      <a:pt x="8921" y="296"/>
                    </a:lnTo>
                    <a:lnTo>
                      <a:pt x="8866" y="316"/>
                    </a:lnTo>
                    <a:lnTo>
                      <a:pt x="8811" y="339"/>
                    </a:lnTo>
                    <a:lnTo>
                      <a:pt x="8759" y="364"/>
                    </a:lnTo>
                    <a:lnTo>
                      <a:pt x="8704" y="391"/>
                    </a:lnTo>
                    <a:lnTo>
                      <a:pt x="8652" y="421"/>
                    </a:lnTo>
                    <a:lnTo>
                      <a:pt x="8599" y="453"/>
                    </a:lnTo>
                    <a:lnTo>
                      <a:pt x="8548" y="489"/>
                    </a:lnTo>
                    <a:lnTo>
                      <a:pt x="8499" y="513"/>
                    </a:lnTo>
                    <a:lnTo>
                      <a:pt x="8451" y="538"/>
                    </a:lnTo>
                    <a:lnTo>
                      <a:pt x="8438" y="543"/>
                    </a:lnTo>
                    <a:lnTo>
                      <a:pt x="8426" y="549"/>
                    </a:lnTo>
                    <a:lnTo>
                      <a:pt x="8402" y="560"/>
                    </a:lnTo>
                    <a:lnTo>
                      <a:pt x="8354" y="584"/>
                    </a:lnTo>
                    <a:lnTo>
                      <a:pt x="8302" y="606"/>
                    </a:lnTo>
                    <a:lnTo>
                      <a:pt x="8251" y="627"/>
                    </a:lnTo>
                    <a:lnTo>
                      <a:pt x="8199" y="648"/>
                    </a:lnTo>
                    <a:lnTo>
                      <a:pt x="8147" y="669"/>
                    </a:lnTo>
                    <a:lnTo>
                      <a:pt x="8070" y="705"/>
                    </a:lnTo>
                    <a:lnTo>
                      <a:pt x="8059" y="708"/>
                    </a:lnTo>
                    <a:lnTo>
                      <a:pt x="8049" y="713"/>
                    </a:lnTo>
                    <a:lnTo>
                      <a:pt x="8030" y="723"/>
                    </a:lnTo>
                    <a:lnTo>
                      <a:pt x="7992" y="742"/>
                    </a:lnTo>
                    <a:lnTo>
                      <a:pt x="7914" y="776"/>
                    </a:lnTo>
                    <a:lnTo>
                      <a:pt x="7836" y="812"/>
                    </a:lnTo>
                    <a:lnTo>
                      <a:pt x="7755" y="846"/>
                    </a:lnTo>
                    <a:lnTo>
                      <a:pt x="7675" y="879"/>
                    </a:lnTo>
                    <a:lnTo>
                      <a:pt x="7594" y="911"/>
                    </a:lnTo>
                    <a:lnTo>
                      <a:pt x="7513" y="945"/>
                    </a:lnTo>
                    <a:lnTo>
                      <a:pt x="7429" y="974"/>
                    </a:lnTo>
                    <a:lnTo>
                      <a:pt x="7346" y="1005"/>
                    </a:lnTo>
                    <a:lnTo>
                      <a:pt x="7303" y="1020"/>
                    </a:lnTo>
                    <a:lnTo>
                      <a:pt x="7281" y="1027"/>
                    </a:lnTo>
                    <a:lnTo>
                      <a:pt x="7271" y="1030"/>
                    </a:lnTo>
                    <a:lnTo>
                      <a:pt x="7261" y="1035"/>
                    </a:lnTo>
                    <a:lnTo>
                      <a:pt x="7178" y="1065"/>
                    </a:lnTo>
                    <a:lnTo>
                      <a:pt x="7092" y="1092"/>
                    </a:lnTo>
                    <a:lnTo>
                      <a:pt x="7006" y="1121"/>
                    </a:lnTo>
                    <a:lnTo>
                      <a:pt x="6919" y="1147"/>
                    </a:lnTo>
                    <a:lnTo>
                      <a:pt x="6833" y="1175"/>
                    </a:lnTo>
                    <a:lnTo>
                      <a:pt x="6721" y="1206"/>
                    </a:lnTo>
                    <a:lnTo>
                      <a:pt x="6604" y="1239"/>
                    </a:lnTo>
                    <a:lnTo>
                      <a:pt x="6483" y="1271"/>
                    </a:lnTo>
                    <a:lnTo>
                      <a:pt x="6357" y="1305"/>
                    </a:lnTo>
                    <a:lnTo>
                      <a:pt x="6226" y="1337"/>
                    </a:lnTo>
                    <a:lnTo>
                      <a:pt x="6093" y="1370"/>
                    </a:lnTo>
                    <a:lnTo>
                      <a:pt x="5952" y="1404"/>
                    </a:lnTo>
                    <a:lnTo>
                      <a:pt x="5809" y="1438"/>
                    </a:lnTo>
                    <a:lnTo>
                      <a:pt x="5658" y="1472"/>
                    </a:lnTo>
                    <a:lnTo>
                      <a:pt x="5506" y="1506"/>
                    </a:lnTo>
                    <a:lnTo>
                      <a:pt x="5347" y="1540"/>
                    </a:lnTo>
                    <a:lnTo>
                      <a:pt x="5185" y="1575"/>
                    </a:lnTo>
                    <a:lnTo>
                      <a:pt x="5017" y="1610"/>
                    </a:lnTo>
                    <a:lnTo>
                      <a:pt x="4845" y="1646"/>
                    </a:lnTo>
                    <a:lnTo>
                      <a:pt x="4669" y="1682"/>
                    </a:lnTo>
                    <a:lnTo>
                      <a:pt x="4487" y="1717"/>
                    </a:lnTo>
                    <a:lnTo>
                      <a:pt x="4431" y="1731"/>
                    </a:lnTo>
                    <a:lnTo>
                      <a:pt x="4267" y="1766"/>
                    </a:lnTo>
                    <a:lnTo>
                      <a:pt x="4105" y="1802"/>
                    </a:lnTo>
                    <a:lnTo>
                      <a:pt x="3942" y="1837"/>
                    </a:lnTo>
                    <a:lnTo>
                      <a:pt x="3783" y="1871"/>
                    </a:lnTo>
                    <a:lnTo>
                      <a:pt x="3623" y="1902"/>
                    </a:lnTo>
                    <a:lnTo>
                      <a:pt x="3465" y="1933"/>
                    </a:lnTo>
                    <a:lnTo>
                      <a:pt x="3309" y="1963"/>
                    </a:lnTo>
                    <a:lnTo>
                      <a:pt x="3154" y="1992"/>
                    </a:lnTo>
                    <a:lnTo>
                      <a:pt x="2999" y="2018"/>
                    </a:lnTo>
                    <a:lnTo>
                      <a:pt x="2845" y="2043"/>
                    </a:lnTo>
                    <a:lnTo>
                      <a:pt x="2693" y="2067"/>
                    </a:lnTo>
                    <a:lnTo>
                      <a:pt x="2542" y="2091"/>
                    </a:lnTo>
                    <a:lnTo>
                      <a:pt x="2392" y="2111"/>
                    </a:lnTo>
                    <a:lnTo>
                      <a:pt x="2244" y="2131"/>
                    </a:lnTo>
                    <a:lnTo>
                      <a:pt x="2096" y="2150"/>
                    </a:lnTo>
                    <a:lnTo>
                      <a:pt x="1951" y="2168"/>
                    </a:lnTo>
                    <a:lnTo>
                      <a:pt x="1804" y="2175"/>
                    </a:lnTo>
                    <a:lnTo>
                      <a:pt x="1661" y="2185"/>
                    </a:lnTo>
                    <a:lnTo>
                      <a:pt x="1522" y="2196"/>
                    </a:lnTo>
                    <a:lnTo>
                      <a:pt x="1386" y="2209"/>
                    </a:lnTo>
                    <a:lnTo>
                      <a:pt x="1252" y="2222"/>
                    </a:lnTo>
                    <a:lnTo>
                      <a:pt x="1123" y="2239"/>
                    </a:lnTo>
                    <a:lnTo>
                      <a:pt x="997" y="2255"/>
                    </a:lnTo>
                    <a:lnTo>
                      <a:pt x="874" y="2274"/>
                    </a:lnTo>
                    <a:lnTo>
                      <a:pt x="754" y="2294"/>
                    </a:lnTo>
                    <a:lnTo>
                      <a:pt x="637" y="2315"/>
                    </a:lnTo>
                    <a:lnTo>
                      <a:pt x="524" y="2336"/>
                    </a:lnTo>
                    <a:lnTo>
                      <a:pt x="414" y="2361"/>
                    </a:lnTo>
                    <a:lnTo>
                      <a:pt x="306" y="2387"/>
                    </a:lnTo>
                    <a:lnTo>
                      <a:pt x="204" y="2414"/>
                    </a:lnTo>
                    <a:lnTo>
                      <a:pt x="104" y="2441"/>
                    </a:lnTo>
                    <a:lnTo>
                      <a:pt x="7" y="2472"/>
                    </a:lnTo>
                    <a:lnTo>
                      <a:pt x="0" y="2549"/>
                    </a:lnTo>
                    <a:lnTo>
                      <a:pt x="4453" y="2177"/>
                    </a:lnTo>
                    <a:lnTo>
                      <a:pt x="4552" y="2165"/>
                    </a:lnTo>
                    <a:lnTo>
                      <a:pt x="4652" y="2154"/>
                    </a:lnTo>
                    <a:lnTo>
                      <a:pt x="4851" y="2132"/>
                    </a:lnTo>
                    <a:lnTo>
                      <a:pt x="5245" y="2087"/>
                    </a:lnTo>
                    <a:lnTo>
                      <a:pt x="5438" y="2063"/>
                    </a:lnTo>
                    <a:lnTo>
                      <a:pt x="5631" y="2041"/>
                    </a:lnTo>
                    <a:lnTo>
                      <a:pt x="5822" y="2017"/>
                    </a:lnTo>
                    <a:lnTo>
                      <a:pt x="6013" y="1994"/>
                    </a:lnTo>
                    <a:lnTo>
                      <a:pt x="6106" y="1981"/>
                    </a:lnTo>
                    <a:lnTo>
                      <a:pt x="6200" y="1969"/>
                    </a:lnTo>
                    <a:lnTo>
                      <a:pt x="6387" y="1945"/>
                    </a:lnTo>
                    <a:lnTo>
                      <a:pt x="6757" y="1895"/>
                    </a:lnTo>
                    <a:lnTo>
                      <a:pt x="6939" y="1869"/>
                    </a:lnTo>
                    <a:lnTo>
                      <a:pt x="7121" y="1844"/>
                    </a:lnTo>
                    <a:lnTo>
                      <a:pt x="7478" y="1791"/>
                    </a:lnTo>
                    <a:lnTo>
                      <a:pt x="9529" y="1367"/>
                    </a:lnTo>
                    <a:lnTo>
                      <a:pt x="9529" y="0"/>
                    </a:lnTo>
                    <a:lnTo>
                      <a:pt x="9506" y="19"/>
                    </a:lnTo>
                    <a:lnTo>
                      <a:pt x="9494" y="29"/>
                    </a:lnTo>
                    <a:lnTo>
                      <a:pt x="9488" y="33"/>
                    </a:lnTo>
                    <a:lnTo>
                      <a:pt x="9483" y="39"/>
                    </a:lnTo>
                    <a:lnTo>
                      <a:pt x="9438" y="76"/>
                    </a:lnTo>
                    <a:lnTo>
                      <a:pt x="9390" y="110"/>
                    </a:lnTo>
                    <a:lnTo>
                      <a:pt x="9366" y="125"/>
                    </a:lnTo>
                    <a:lnTo>
                      <a:pt x="9354" y="132"/>
                    </a:lnTo>
                    <a:lnTo>
                      <a:pt x="9350" y="134"/>
                    </a:lnTo>
                    <a:lnTo>
                      <a:pt x="9348" y="136"/>
                    </a:lnTo>
                    <a:lnTo>
                      <a:pt x="9343" y="141"/>
                    </a:lnTo>
                    <a:lnTo>
                      <a:pt x="9336" y="143"/>
                    </a:lnTo>
                    <a:lnTo>
                      <a:pt x="9333" y="144"/>
                    </a:lnTo>
                    <a:lnTo>
                      <a:pt x="9330" y="147"/>
                    </a:lnTo>
                    <a:lnTo>
                      <a:pt x="9318" y="154"/>
                    </a:lnTo>
                    <a:lnTo>
                      <a:pt x="9294" y="167"/>
                    </a:lnTo>
                    <a:lnTo>
                      <a:pt x="9247" y="191"/>
                    </a:lnTo>
                    <a:lnTo>
                      <a:pt x="9197" y="210"/>
                    </a:lnTo>
                    <a:lnTo>
                      <a:pt x="9149" y="228"/>
                    </a:lnTo>
                    <a:close/>
                  </a:path>
                </a:pathLst>
              </a:custGeom>
              <a:solidFill>
                <a:srgbClr val="CAEAFF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0" name="Freeform 44">
                <a:extLst>
                  <a:ext uri="{FF2B5EF4-FFF2-40B4-BE49-F238E27FC236}">
                    <a16:creationId xmlns:a16="http://schemas.microsoft.com/office/drawing/2014/main" id="{EC4976C7-A359-ACA8-B18C-EEA8153B4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125" y="4294188"/>
                <a:ext cx="3781425" cy="1081088"/>
              </a:xfrm>
              <a:custGeom>
                <a:avLst/>
                <a:gdLst>
                  <a:gd name="T0" fmla="*/ 8400 w 9529"/>
                  <a:gd name="T1" fmla="*/ 1449 h 2725"/>
                  <a:gd name="T2" fmla="*/ 9529 w 9529"/>
                  <a:gd name="T3" fmla="*/ 1221 h 2725"/>
                  <a:gd name="T4" fmla="*/ 9529 w 9529"/>
                  <a:gd name="T5" fmla="*/ 0 h 2725"/>
                  <a:gd name="T6" fmla="*/ 9482 w 9529"/>
                  <a:gd name="T7" fmla="*/ 24 h 2725"/>
                  <a:gd name="T8" fmla="*/ 9458 w 9529"/>
                  <a:gd name="T9" fmla="*/ 36 h 2725"/>
                  <a:gd name="T10" fmla="*/ 9446 w 9529"/>
                  <a:gd name="T11" fmla="*/ 42 h 2725"/>
                  <a:gd name="T12" fmla="*/ 9435 w 9529"/>
                  <a:gd name="T13" fmla="*/ 49 h 2725"/>
                  <a:gd name="T14" fmla="*/ 9340 w 9529"/>
                  <a:gd name="T15" fmla="*/ 98 h 2725"/>
                  <a:gd name="T16" fmla="*/ 9327 w 9529"/>
                  <a:gd name="T17" fmla="*/ 102 h 2725"/>
                  <a:gd name="T18" fmla="*/ 9315 w 9529"/>
                  <a:gd name="T19" fmla="*/ 108 h 2725"/>
                  <a:gd name="T20" fmla="*/ 9291 w 9529"/>
                  <a:gd name="T21" fmla="*/ 120 h 2725"/>
                  <a:gd name="T22" fmla="*/ 9243 w 9529"/>
                  <a:gd name="T23" fmla="*/ 144 h 2725"/>
                  <a:gd name="T24" fmla="*/ 9145 w 9529"/>
                  <a:gd name="T25" fmla="*/ 188 h 2725"/>
                  <a:gd name="T26" fmla="*/ 9045 w 9529"/>
                  <a:gd name="T27" fmla="*/ 230 h 2725"/>
                  <a:gd name="T28" fmla="*/ 8994 w 9529"/>
                  <a:gd name="T29" fmla="*/ 249 h 2725"/>
                  <a:gd name="T30" fmla="*/ 8944 w 9529"/>
                  <a:gd name="T31" fmla="*/ 269 h 2725"/>
                  <a:gd name="T32" fmla="*/ 8841 w 9529"/>
                  <a:gd name="T33" fmla="*/ 306 h 2725"/>
                  <a:gd name="T34" fmla="*/ 8789 w 9529"/>
                  <a:gd name="T35" fmla="*/ 324 h 2725"/>
                  <a:gd name="T36" fmla="*/ 8738 w 9529"/>
                  <a:gd name="T37" fmla="*/ 343 h 2725"/>
                  <a:gd name="T38" fmla="*/ 7756 w 9529"/>
                  <a:gd name="T39" fmla="*/ 614 h 2725"/>
                  <a:gd name="T40" fmla="*/ 6946 w 9529"/>
                  <a:gd name="T41" fmla="*/ 915 h 2725"/>
                  <a:gd name="T42" fmla="*/ 5805 w 9529"/>
                  <a:gd name="T43" fmla="*/ 1227 h 2725"/>
                  <a:gd name="T44" fmla="*/ 4486 w 9529"/>
                  <a:gd name="T45" fmla="*/ 1535 h 2725"/>
                  <a:gd name="T46" fmla="*/ 4369 w 9529"/>
                  <a:gd name="T47" fmla="*/ 1552 h 2725"/>
                  <a:gd name="T48" fmla="*/ 4255 w 9529"/>
                  <a:gd name="T49" fmla="*/ 1572 h 2725"/>
                  <a:gd name="T50" fmla="*/ 4140 w 9529"/>
                  <a:gd name="T51" fmla="*/ 1596 h 2725"/>
                  <a:gd name="T52" fmla="*/ 4026 w 9529"/>
                  <a:gd name="T53" fmla="*/ 1623 h 2725"/>
                  <a:gd name="T54" fmla="*/ 3909 w 9529"/>
                  <a:gd name="T55" fmla="*/ 1653 h 2725"/>
                  <a:gd name="T56" fmla="*/ 3795 w 9529"/>
                  <a:gd name="T57" fmla="*/ 1686 h 2725"/>
                  <a:gd name="T58" fmla="*/ 3680 w 9529"/>
                  <a:gd name="T59" fmla="*/ 1722 h 2725"/>
                  <a:gd name="T60" fmla="*/ 3566 w 9529"/>
                  <a:gd name="T61" fmla="*/ 1761 h 2725"/>
                  <a:gd name="T62" fmla="*/ 2510 w 9529"/>
                  <a:gd name="T63" fmla="*/ 2007 h 2725"/>
                  <a:gd name="T64" fmla="*/ 0 w 9529"/>
                  <a:gd name="T65" fmla="*/ 2626 h 2725"/>
                  <a:gd name="T66" fmla="*/ 0 w 9529"/>
                  <a:gd name="T67" fmla="*/ 2725 h 2725"/>
                  <a:gd name="T68" fmla="*/ 712 w 9529"/>
                  <a:gd name="T69" fmla="*/ 2602 h 2725"/>
                  <a:gd name="T70" fmla="*/ 2860 w 9529"/>
                  <a:gd name="T71" fmla="*/ 2339 h 2725"/>
                  <a:gd name="T72" fmla="*/ 4682 w 9529"/>
                  <a:gd name="T73" fmla="*/ 2081 h 2725"/>
                  <a:gd name="T74" fmla="*/ 6369 w 9529"/>
                  <a:gd name="T75" fmla="*/ 1822 h 2725"/>
                  <a:gd name="T76" fmla="*/ 8400 w 9529"/>
                  <a:gd name="T77" fmla="*/ 144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529" h="2725">
                    <a:moveTo>
                      <a:pt x="8400" y="1449"/>
                    </a:moveTo>
                    <a:lnTo>
                      <a:pt x="9529" y="1221"/>
                    </a:lnTo>
                    <a:lnTo>
                      <a:pt x="9529" y="0"/>
                    </a:lnTo>
                    <a:lnTo>
                      <a:pt x="9482" y="24"/>
                    </a:lnTo>
                    <a:lnTo>
                      <a:pt x="9458" y="36"/>
                    </a:lnTo>
                    <a:lnTo>
                      <a:pt x="9446" y="42"/>
                    </a:lnTo>
                    <a:lnTo>
                      <a:pt x="9435" y="49"/>
                    </a:lnTo>
                    <a:lnTo>
                      <a:pt x="9340" y="98"/>
                    </a:lnTo>
                    <a:lnTo>
                      <a:pt x="9327" y="102"/>
                    </a:lnTo>
                    <a:lnTo>
                      <a:pt x="9315" y="108"/>
                    </a:lnTo>
                    <a:lnTo>
                      <a:pt x="9291" y="120"/>
                    </a:lnTo>
                    <a:lnTo>
                      <a:pt x="9243" y="144"/>
                    </a:lnTo>
                    <a:lnTo>
                      <a:pt x="9145" y="188"/>
                    </a:lnTo>
                    <a:lnTo>
                      <a:pt x="9045" y="230"/>
                    </a:lnTo>
                    <a:lnTo>
                      <a:pt x="8994" y="249"/>
                    </a:lnTo>
                    <a:lnTo>
                      <a:pt x="8944" y="269"/>
                    </a:lnTo>
                    <a:lnTo>
                      <a:pt x="8841" y="306"/>
                    </a:lnTo>
                    <a:lnTo>
                      <a:pt x="8789" y="324"/>
                    </a:lnTo>
                    <a:lnTo>
                      <a:pt x="8738" y="343"/>
                    </a:lnTo>
                    <a:lnTo>
                      <a:pt x="7756" y="614"/>
                    </a:lnTo>
                    <a:lnTo>
                      <a:pt x="6946" y="915"/>
                    </a:lnTo>
                    <a:lnTo>
                      <a:pt x="5805" y="1227"/>
                    </a:lnTo>
                    <a:lnTo>
                      <a:pt x="4486" y="1535"/>
                    </a:lnTo>
                    <a:lnTo>
                      <a:pt x="4369" y="1552"/>
                    </a:lnTo>
                    <a:lnTo>
                      <a:pt x="4255" y="1572"/>
                    </a:lnTo>
                    <a:lnTo>
                      <a:pt x="4140" y="1596"/>
                    </a:lnTo>
                    <a:lnTo>
                      <a:pt x="4026" y="1623"/>
                    </a:lnTo>
                    <a:lnTo>
                      <a:pt x="3909" y="1653"/>
                    </a:lnTo>
                    <a:lnTo>
                      <a:pt x="3795" y="1686"/>
                    </a:lnTo>
                    <a:lnTo>
                      <a:pt x="3680" y="1722"/>
                    </a:lnTo>
                    <a:lnTo>
                      <a:pt x="3566" y="1761"/>
                    </a:lnTo>
                    <a:lnTo>
                      <a:pt x="2510" y="2007"/>
                    </a:lnTo>
                    <a:lnTo>
                      <a:pt x="0" y="2626"/>
                    </a:lnTo>
                    <a:lnTo>
                      <a:pt x="0" y="2725"/>
                    </a:lnTo>
                    <a:lnTo>
                      <a:pt x="712" y="2602"/>
                    </a:lnTo>
                    <a:lnTo>
                      <a:pt x="2860" y="2339"/>
                    </a:lnTo>
                    <a:lnTo>
                      <a:pt x="4682" y="2081"/>
                    </a:lnTo>
                    <a:lnTo>
                      <a:pt x="6369" y="1822"/>
                    </a:lnTo>
                    <a:lnTo>
                      <a:pt x="8400" y="1449"/>
                    </a:lnTo>
                    <a:close/>
                  </a:path>
                </a:pathLst>
              </a:custGeom>
              <a:solidFill>
                <a:srgbClr val="FFCACA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2" name="Freeform 46">
                <a:extLst>
                  <a:ext uri="{FF2B5EF4-FFF2-40B4-BE49-F238E27FC236}">
                    <a16:creationId xmlns:a16="http://schemas.microsoft.com/office/drawing/2014/main" id="{D374ACFF-6478-AFC1-8ABB-46403C516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600" y="4570413"/>
                <a:ext cx="3783012" cy="784225"/>
              </a:xfrm>
              <a:custGeom>
                <a:avLst/>
                <a:gdLst>
                  <a:gd name="T0" fmla="*/ 9535 w 9535"/>
                  <a:gd name="T1" fmla="*/ 0 h 1976"/>
                  <a:gd name="T2" fmla="*/ 9309 w 9535"/>
                  <a:gd name="T3" fmla="*/ 69 h 1976"/>
                  <a:gd name="T4" fmla="*/ 9085 w 9535"/>
                  <a:gd name="T5" fmla="*/ 137 h 1976"/>
                  <a:gd name="T6" fmla="*/ 8858 w 9535"/>
                  <a:gd name="T7" fmla="*/ 203 h 1976"/>
                  <a:gd name="T8" fmla="*/ 8634 w 9535"/>
                  <a:gd name="T9" fmla="*/ 266 h 1976"/>
                  <a:gd name="T10" fmla="*/ 8407 w 9535"/>
                  <a:gd name="T11" fmla="*/ 327 h 1976"/>
                  <a:gd name="T12" fmla="*/ 8181 w 9535"/>
                  <a:gd name="T13" fmla="*/ 387 h 1976"/>
                  <a:gd name="T14" fmla="*/ 7954 w 9535"/>
                  <a:gd name="T15" fmla="*/ 444 h 1976"/>
                  <a:gd name="T16" fmla="*/ 7728 w 9535"/>
                  <a:gd name="T17" fmla="*/ 500 h 1976"/>
                  <a:gd name="T18" fmla="*/ 7499 w 9535"/>
                  <a:gd name="T19" fmla="*/ 551 h 1976"/>
                  <a:gd name="T20" fmla="*/ 7272 w 9535"/>
                  <a:gd name="T21" fmla="*/ 602 h 1976"/>
                  <a:gd name="T22" fmla="*/ 7043 w 9535"/>
                  <a:gd name="T23" fmla="*/ 651 h 1976"/>
                  <a:gd name="T24" fmla="*/ 6817 w 9535"/>
                  <a:gd name="T25" fmla="*/ 698 h 1976"/>
                  <a:gd name="T26" fmla="*/ 6588 w 9535"/>
                  <a:gd name="T27" fmla="*/ 742 h 1976"/>
                  <a:gd name="T28" fmla="*/ 6473 w 9535"/>
                  <a:gd name="T29" fmla="*/ 762 h 1976"/>
                  <a:gd name="T30" fmla="*/ 6360 w 9535"/>
                  <a:gd name="T31" fmla="*/ 784 h 1976"/>
                  <a:gd name="T32" fmla="*/ 6131 w 9535"/>
                  <a:gd name="T33" fmla="*/ 823 h 1976"/>
                  <a:gd name="T34" fmla="*/ 6016 w 9535"/>
                  <a:gd name="T35" fmla="*/ 842 h 1976"/>
                  <a:gd name="T36" fmla="*/ 5959 w 9535"/>
                  <a:gd name="T37" fmla="*/ 852 h 1976"/>
                  <a:gd name="T38" fmla="*/ 5931 w 9535"/>
                  <a:gd name="T39" fmla="*/ 857 h 1976"/>
                  <a:gd name="T40" fmla="*/ 5903 w 9535"/>
                  <a:gd name="T41" fmla="*/ 863 h 1976"/>
                  <a:gd name="T42" fmla="*/ 0 w 9535"/>
                  <a:gd name="T43" fmla="*/ 1976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535" h="1976">
                    <a:moveTo>
                      <a:pt x="9535" y="0"/>
                    </a:moveTo>
                    <a:lnTo>
                      <a:pt x="9309" y="69"/>
                    </a:lnTo>
                    <a:lnTo>
                      <a:pt x="9085" y="137"/>
                    </a:lnTo>
                    <a:lnTo>
                      <a:pt x="8858" y="203"/>
                    </a:lnTo>
                    <a:lnTo>
                      <a:pt x="8634" y="266"/>
                    </a:lnTo>
                    <a:lnTo>
                      <a:pt x="8407" y="327"/>
                    </a:lnTo>
                    <a:lnTo>
                      <a:pt x="8181" y="387"/>
                    </a:lnTo>
                    <a:lnTo>
                      <a:pt x="7954" y="444"/>
                    </a:lnTo>
                    <a:lnTo>
                      <a:pt x="7728" y="500"/>
                    </a:lnTo>
                    <a:lnTo>
                      <a:pt x="7499" y="551"/>
                    </a:lnTo>
                    <a:lnTo>
                      <a:pt x="7272" y="602"/>
                    </a:lnTo>
                    <a:lnTo>
                      <a:pt x="7043" y="651"/>
                    </a:lnTo>
                    <a:lnTo>
                      <a:pt x="6817" y="698"/>
                    </a:lnTo>
                    <a:lnTo>
                      <a:pt x="6588" y="742"/>
                    </a:lnTo>
                    <a:lnTo>
                      <a:pt x="6473" y="762"/>
                    </a:lnTo>
                    <a:lnTo>
                      <a:pt x="6360" y="784"/>
                    </a:lnTo>
                    <a:lnTo>
                      <a:pt x="6131" y="823"/>
                    </a:lnTo>
                    <a:lnTo>
                      <a:pt x="6016" y="842"/>
                    </a:lnTo>
                    <a:lnTo>
                      <a:pt x="5959" y="852"/>
                    </a:lnTo>
                    <a:lnTo>
                      <a:pt x="5931" y="857"/>
                    </a:lnTo>
                    <a:lnTo>
                      <a:pt x="5903" y="863"/>
                    </a:lnTo>
                    <a:lnTo>
                      <a:pt x="0" y="1976"/>
                    </a:lnTo>
                  </a:path>
                </a:pathLst>
              </a:custGeom>
              <a:noFill/>
              <a:ln w="28575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24">
                <a:extLst>
                  <a:ext uri="{FF2B5EF4-FFF2-40B4-BE49-F238E27FC236}">
                    <a16:creationId xmlns:a16="http://schemas.microsoft.com/office/drawing/2014/main" id="{12D7B8EB-92C9-5129-46AE-B396C96D3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4738688"/>
                <a:ext cx="3778250" cy="619125"/>
              </a:xfrm>
              <a:custGeom>
                <a:avLst/>
                <a:gdLst>
                  <a:gd name="T0" fmla="*/ 9521 w 9521"/>
                  <a:gd name="T1" fmla="*/ 0 h 1560"/>
                  <a:gd name="T2" fmla="*/ 9257 w 9521"/>
                  <a:gd name="T3" fmla="*/ 83 h 1560"/>
                  <a:gd name="T4" fmla="*/ 9123 w 9521"/>
                  <a:gd name="T5" fmla="*/ 124 h 1560"/>
                  <a:gd name="T6" fmla="*/ 8992 w 9521"/>
                  <a:gd name="T7" fmla="*/ 163 h 1560"/>
                  <a:gd name="T8" fmla="*/ 8727 w 9521"/>
                  <a:gd name="T9" fmla="*/ 237 h 1560"/>
                  <a:gd name="T10" fmla="*/ 8465 w 9521"/>
                  <a:gd name="T11" fmla="*/ 309 h 1560"/>
                  <a:gd name="T12" fmla="*/ 8200 w 9521"/>
                  <a:gd name="T13" fmla="*/ 373 h 1560"/>
                  <a:gd name="T14" fmla="*/ 7937 w 9521"/>
                  <a:gd name="T15" fmla="*/ 435 h 1560"/>
                  <a:gd name="T16" fmla="*/ 7672 w 9521"/>
                  <a:gd name="T17" fmla="*/ 490 h 1560"/>
                  <a:gd name="T18" fmla="*/ 7410 w 9521"/>
                  <a:gd name="T19" fmla="*/ 543 h 1560"/>
                  <a:gd name="T20" fmla="*/ 4650 w 9521"/>
                  <a:gd name="T21" fmla="*/ 1014 h 1560"/>
                  <a:gd name="T22" fmla="*/ 2346 w 9521"/>
                  <a:gd name="T23" fmla="*/ 1351 h 1560"/>
                  <a:gd name="T24" fmla="*/ 0 w 9521"/>
                  <a:gd name="T25" fmla="*/ 156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21" h="1560">
                    <a:moveTo>
                      <a:pt x="9521" y="0"/>
                    </a:moveTo>
                    <a:lnTo>
                      <a:pt x="9257" y="83"/>
                    </a:lnTo>
                    <a:lnTo>
                      <a:pt x="9123" y="124"/>
                    </a:lnTo>
                    <a:lnTo>
                      <a:pt x="8992" y="163"/>
                    </a:lnTo>
                    <a:lnTo>
                      <a:pt x="8727" y="237"/>
                    </a:lnTo>
                    <a:lnTo>
                      <a:pt x="8465" y="309"/>
                    </a:lnTo>
                    <a:lnTo>
                      <a:pt x="8200" y="373"/>
                    </a:lnTo>
                    <a:lnTo>
                      <a:pt x="7937" y="435"/>
                    </a:lnTo>
                    <a:lnTo>
                      <a:pt x="7672" y="490"/>
                    </a:lnTo>
                    <a:lnTo>
                      <a:pt x="7410" y="543"/>
                    </a:lnTo>
                    <a:lnTo>
                      <a:pt x="4650" y="1014"/>
                    </a:lnTo>
                    <a:lnTo>
                      <a:pt x="2346" y="1351"/>
                    </a:lnTo>
                    <a:lnTo>
                      <a:pt x="0" y="1560"/>
                    </a:lnTo>
                  </a:path>
                </a:pathLst>
              </a:custGeom>
              <a:noFill/>
              <a:ln w="285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235" name="ZoneTexte 2234">
              <a:extLst>
                <a:ext uri="{FF2B5EF4-FFF2-40B4-BE49-F238E27FC236}">
                  <a16:creationId xmlns:a16="http://schemas.microsoft.com/office/drawing/2014/main" id="{4B5766F7-4478-4429-89E6-C184BE7547D9}"/>
                </a:ext>
              </a:extLst>
            </p:cNvPr>
            <p:cNvSpPr txBox="1"/>
            <p:nvPr/>
          </p:nvSpPr>
          <p:spPr>
            <a:xfrm>
              <a:off x="7682595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2237" name="ZoneTexte 2236">
              <a:extLst>
                <a:ext uri="{FF2B5EF4-FFF2-40B4-BE49-F238E27FC236}">
                  <a16:creationId xmlns:a16="http://schemas.microsoft.com/office/drawing/2014/main" id="{16DA9401-38AB-ABD5-B2A3-649348ECE66E}"/>
                </a:ext>
              </a:extLst>
            </p:cNvPr>
            <p:cNvSpPr txBox="1"/>
            <p:nvPr/>
          </p:nvSpPr>
          <p:spPr>
            <a:xfrm>
              <a:off x="7279894" y="5255836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2239" name="ZoneTexte 2238">
              <a:extLst>
                <a:ext uri="{FF2B5EF4-FFF2-40B4-BE49-F238E27FC236}">
                  <a16:creationId xmlns:a16="http://schemas.microsoft.com/office/drawing/2014/main" id="{D8FD00D7-1CB6-17E1-D44C-42076B495357}"/>
                </a:ext>
              </a:extLst>
            </p:cNvPr>
            <p:cNvSpPr txBox="1"/>
            <p:nvPr/>
          </p:nvSpPr>
          <p:spPr>
            <a:xfrm>
              <a:off x="8154035" y="2886187"/>
              <a:ext cx="631632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INSTI</a:t>
              </a:r>
            </a:p>
          </p:txBody>
        </p:sp>
        <p:sp>
          <p:nvSpPr>
            <p:cNvPr id="2240" name="ZoneTexte 2239">
              <a:extLst>
                <a:ext uri="{FF2B5EF4-FFF2-40B4-BE49-F238E27FC236}">
                  <a16:creationId xmlns:a16="http://schemas.microsoft.com/office/drawing/2014/main" id="{D79D175E-9802-CFA5-D772-00A25E4E8E87}"/>
                </a:ext>
              </a:extLst>
            </p:cNvPr>
            <p:cNvSpPr txBox="1"/>
            <p:nvPr/>
          </p:nvSpPr>
          <p:spPr>
            <a:xfrm>
              <a:off x="8154035" y="3151902"/>
              <a:ext cx="683034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</a:t>
              </a:r>
            </a:p>
          </p:txBody>
        </p:sp>
        <p:sp>
          <p:nvSpPr>
            <p:cNvPr id="2241" name="ZoneTexte 2240">
              <a:extLst>
                <a:ext uri="{FF2B5EF4-FFF2-40B4-BE49-F238E27FC236}">
                  <a16:creationId xmlns:a16="http://schemas.microsoft.com/office/drawing/2014/main" id="{0B04AC23-107F-5B0C-2190-A5585CCCD8AD}"/>
                </a:ext>
              </a:extLst>
            </p:cNvPr>
            <p:cNvSpPr txBox="1"/>
            <p:nvPr/>
          </p:nvSpPr>
          <p:spPr>
            <a:xfrm>
              <a:off x="7047556" y="4790200"/>
              <a:ext cx="563781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0.02</a:t>
              </a:r>
            </a:p>
          </p:txBody>
        </p:sp>
        <p:sp>
          <p:nvSpPr>
            <p:cNvPr id="2242" name="ZoneTexte 2241">
              <a:extLst>
                <a:ext uri="{FF2B5EF4-FFF2-40B4-BE49-F238E27FC236}">
                  <a16:creationId xmlns:a16="http://schemas.microsoft.com/office/drawing/2014/main" id="{AFF37658-D374-DDD1-4A85-9F4371C9719A}"/>
                </a:ext>
              </a:extLst>
            </p:cNvPr>
            <p:cNvSpPr txBox="1"/>
            <p:nvPr/>
          </p:nvSpPr>
          <p:spPr>
            <a:xfrm>
              <a:off x="7047556" y="4324562"/>
              <a:ext cx="563781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0.04</a:t>
              </a:r>
            </a:p>
          </p:txBody>
        </p:sp>
        <p:sp>
          <p:nvSpPr>
            <p:cNvPr id="2243" name="ZoneTexte 2242">
              <a:extLst>
                <a:ext uri="{FF2B5EF4-FFF2-40B4-BE49-F238E27FC236}">
                  <a16:creationId xmlns:a16="http://schemas.microsoft.com/office/drawing/2014/main" id="{ED92EB3A-A11E-B6E3-01CF-9B28EEE93EC6}"/>
                </a:ext>
              </a:extLst>
            </p:cNvPr>
            <p:cNvSpPr txBox="1"/>
            <p:nvPr/>
          </p:nvSpPr>
          <p:spPr>
            <a:xfrm>
              <a:off x="7047556" y="3858924"/>
              <a:ext cx="563781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0.06</a:t>
              </a:r>
            </a:p>
          </p:txBody>
        </p:sp>
        <p:sp>
          <p:nvSpPr>
            <p:cNvPr id="2244" name="ZoneTexte 2243">
              <a:extLst>
                <a:ext uri="{FF2B5EF4-FFF2-40B4-BE49-F238E27FC236}">
                  <a16:creationId xmlns:a16="http://schemas.microsoft.com/office/drawing/2014/main" id="{1F684A99-CE20-5EB6-E1B5-014DBA4DD46E}"/>
                </a:ext>
              </a:extLst>
            </p:cNvPr>
            <p:cNvSpPr txBox="1"/>
            <p:nvPr/>
          </p:nvSpPr>
          <p:spPr>
            <a:xfrm>
              <a:off x="7047556" y="3393286"/>
              <a:ext cx="563781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0.08</a:t>
              </a:r>
            </a:p>
          </p:txBody>
        </p:sp>
        <p:sp>
          <p:nvSpPr>
            <p:cNvPr id="2245" name="ZoneTexte 2244">
              <a:extLst>
                <a:ext uri="{FF2B5EF4-FFF2-40B4-BE49-F238E27FC236}">
                  <a16:creationId xmlns:a16="http://schemas.microsoft.com/office/drawing/2014/main" id="{C21758BD-C36C-52F0-8469-F53D744BD769}"/>
                </a:ext>
              </a:extLst>
            </p:cNvPr>
            <p:cNvSpPr txBox="1"/>
            <p:nvPr/>
          </p:nvSpPr>
          <p:spPr>
            <a:xfrm>
              <a:off x="7047556" y="2927648"/>
              <a:ext cx="563781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0.10</a:t>
              </a:r>
            </a:p>
          </p:txBody>
        </p:sp>
        <p:sp>
          <p:nvSpPr>
            <p:cNvPr id="2246" name="ZoneTexte 2245">
              <a:extLst>
                <a:ext uri="{FF2B5EF4-FFF2-40B4-BE49-F238E27FC236}">
                  <a16:creationId xmlns:a16="http://schemas.microsoft.com/office/drawing/2014/main" id="{88DE6889-8D3D-F570-5910-E1A9BB4A451B}"/>
                </a:ext>
              </a:extLst>
            </p:cNvPr>
            <p:cNvSpPr txBox="1"/>
            <p:nvPr/>
          </p:nvSpPr>
          <p:spPr>
            <a:xfrm>
              <a:off x="8156776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247" name="ZoneTexte 2246">
              <a:extLst>
                <a:ext uri="{FF2B5EF4-FFF2-40B4-BE49-F238E27FC236}">
                  <a16:creationId xmlns:a16="http://schemas.microsoft.com/office/drawing/2014/main" id="{F87F8123-AD5E-05D3-5393-5863C7C73825}"/>
                </a:ext>
              </a:extLst>
            </p:cNvPr>
            <p:cNvSpPr txBox="1"/>
            <p:nvPr/>
          </p:nvSpPr>
          <p:spPr>
            <a:xfrm>
              <a:off x="8630959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248" name="ZoneTexte 2247">
              <a:extLst>
                <a:ext uri="{FF2B5EF4-FFF2-40B4-BE49-F238E27FC236}">
                  <a16:creationId xmlns:a16="http://schemas.microsoft.com/office/drawing/2014/main" id="{53ECF063-7825-E30B-F4E6-FBA12FF13B18}"/>
                </a:ext>
              </a:extLst>
            </p:cNvPr>
            <p:cNvSpPr txBox="1"/>
            <p:nvPr/>
          </p:nvSpPr>
          <p:spPr>
            <a:xfrm>
              <a:off x="9105140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249" name="ZoneTexte 2248">
              <a:extLst>
                <a:ext uri="{FF2B5EF4-FFF2-40B4-BE49-F238E27FC236}">
                  <a16:creationId xmlns:a16="http://schemas.microsoft.com/office/drawing/2014/main" id="{363AB488-3CE3-EB97-1622-42E4416A06F6}"/>
                </a:ext>
              </a:extLst>
            </p:cNvPr>
            <p:cNvSpPr txBox="1"/>
            <p:nvPr/>
          </p:nvSpPr>
          <p:spPr>
            <a:xfrm>
              <a:off x="9579323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250" name="ZoneTexte 2249">
              <a:extLst>
                <a:ext uri="{FF2B5EF4-FFF2-40B4-BE49-F238E27FC236}">
                  <a16:creationId xmlns:a16="http://schemas.microsoft.com/office/drawing/2014/main" id="{4196CB9F-B3E5-5DF8-C92A-3C42F5D7CF2D}"/>
                </a:ext>
              </a:extLst>
            </p:cNvPr>
            <p:cNvSpPr txBox="1"/>
            <p:nvPr/>
          </p:nvSpPr>
          <p:spPr>
            <a:xfrm>
              <a:off x="10053504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2251" name="ZoneTexte 2250">
              <a:extLst>
                <a:ext uri="{FF2B5EF4-FFF2-40B4-BE49-F238E27FC236}">
                  <a16:creationId xmlns:a16="http://schemas.microsoft.com/office/drawing/2014/main" id="{43CB19C5-28F1-95B7-CEE7-F6595F500B54}"/>
                </a:ext>
              </a:extLst>
            </p:cNvPr>
            <p:cNvSpPr txBox="1"/>
            <p:nvPr/>
          </p:nvSpPr>
          <p:spPr>
            <a:xfrm>
              <a:off x="10527686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  <p:sp>
          <p:nvSpPr>
            <p:cNvPr id="2252" name="ZoneTexte 2251">
              <a:extLst>
                <a:ext uri="{FF2B5EF4-FFF2-40B4-BE49-F238E27FC236}">
                  <a16:creationId xmlns:a16="http://schemas.microsoft.com/office/drawing/2014/main" id="{8C47CA74-51C8-5FAA-3962-13AAECB4AF2C}"/>
                </a:ext>
              </a:extLst>
            </p:cNvPr>
            <p:cNvSpPr txBox="1"/>
            <p:nvPr/>
          </p:nvSpPr>
          <p:spPr>
            <a:xfrm>
              <a:off x="11001869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</a:p>
          </p:txBody>
        </p:sp>
        <p:sp>
          <p:nvSpPr>
            <p:cNvPr id="2253" name="ZoneTexte 2252">
              <a:extLst>
                <a:ext uri="{FF2B5EF4-FFF2-40B4-BE49-F238E27FC236}">
                  <a16:creationId xmlns:a16="http://schemas.microsoft.com/office/drawing/2014/main" id="{607FA488-3E25-D06B-ADA8-56D8A60A0964}"/>
                </a:ext>
              </a:extLst>
            </p:cNvPr>
            <p:cNvSpPr txBox="1"/>
            <p:nvPr/>
          </p:nvSpPr>
          <p:spPr>
            <a:xfrm>
              <a:off x="11476051" y="5543001"/>
              <a:ext cx="331443" cy="28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</a:p>
          </p:txBody>
        </p:sp>
        <p:sp>
          <p:nvSpPr>
            <p:cNvPr id="2257" name="Line 39">
              <a:extLst>
                <a:ext uri="{FF2B5EF4-FFF2-40B4-BE49-F238E27FC236}">
                  <a16:creationId xmlns:a16="http://schemas.microsoft.com/office/drawing/2014/main" id="{139F94EA-1E44-0756-ECD2-3D46A8786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7655" y="3014663"/>
              <a:ext cx="339725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" name="Line 40">
              <a:extLst>
                <a:ext uri="{FF2B5EF4-FFF2-40B4-BE49-F238E27FC236}">
                  <a16:creationId xmlns:a16="http://schemas.microsoft.com/office/drawing/2014/main" id="{51A7F4F1-8ED8-FC4F-87D6-1FF01BD14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7655" y="3275013"/>
              <a:ext cx="339725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480F602-1755-D405-4356-F30D4D3F993C}"/>
              </a:ext>
            </a:extLst>
          </p:cNvPr>
          <p:cNvSpPr txBox="1"/>
          <p:nvPr/>
        </p:nvSpPr>
        <p:spPr>
          <a:xfrm>
            <a:off x="11536301" y="437209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3.34%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BF0F9E-910D-7551-50DE-3F0A65B69978}"/>
              </a:ext>
            </a:extLst>
          </p:cNvPr>
          <p:cNvSpPr txBox="1"/>
          <p:nvPr/>
        </p:nvSpPr>
        <p:spPr>
          <a:xfrm>
            <a:off x="11493721" y="458205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2.64%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C99070D-E2ED-ED02-42B3-083ADA0DDF76}"/>
              </a:ext>
            </a:extLst>
          </p:cNvPr>
          <p:cNvSpPr txBox="1"/>
          <p:nvPr/>
        </p:nvSpPr>
        <p:spPr>
          <a:xfrm>
            <a:off x="7323440" y="34692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6.94%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538513-8382-C2D8-0042-E2C8E2A001AF}"/>
              </a:ext>
            </a:extLst>
          </p:cNvPr>
          <p:cNvSpPr txBox="1"/>
          <p:nvPr/>
        </p:nvSpPr>
        <p:spPr>
          <a:xfrm>
            <a:off x="7313127" y="47566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2.61%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07510B-FFB9-D721-02C5-F56CA5E6CB22}"/>
              </a:ext>
            </a:extLst>
          </p:cNvPr>
          <p:cNvSpPr txBox="1"/>
          <p:nvPr/>
        </p:nvSpPr>
        <p:spPr>
          <a:xfrm>
            <a:off x="8792608" y="6469894"/>
            <a:ext cx="3392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</a:rPr>
              <a:t>Clinical Infectious Diseases 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2023;77(5):729–37 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88FC7DE-E0FC-0713-1542-9AA2306503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503874"/>
            <a:ext cx="3490204" cy="4042379"/>
          </a:xfrm>
        </p:spPr>
        <p:txBody>
          <a:bodyPr>
            <a:normAutofit/>
          </a:bodyPr>
          <a:lstStyle/>
          <a:p>
            <a:r>
              <a:rPr lang="en-US" sz="1800" dirty="0"/>
              <a:t>E</a:t>
            </a:r>
            <a:r>
              <a:rPr lang="en-US" sz="1800" dirty="0">
                <a:effectLst/>
              </a:rPr>
              <a:t>mulated trial in the Swiss HIV cohort study  participants who were ART-naïve after May 2008 (n = 5 362)</a:t>
            </a:r>
          </a:p>
          <a:p>
            <a:pPr lvl="1"/>
            <a:r>
              <a:rPr lang="en-US" sz="1600" dirty="0"/>
              <a:t>34.3% started INSTI-based ART</a:t>
            </a:r>
          </a:p>
          <a:p>
            <a:pPr lvl="1"/>
            <a:r>
              <a:rPr lang="en-US" sz="1600" dirty="0">
                <a:effectLst/>
              </a:rPr>
              <a:t>65.7% started non-INSTI based ART</a:t>
            </a:r>
          </a:p>
          <a:p>
            <a:r>
              <a:rPr lang="en-US" sz="1800" dirty="0">
                <a:effectLst/>
              </a:rPr>
              <a:t>Within 4.9 years : 116 CVD events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15316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88AB8E92-363C-C671-A81D-17A737F7DBAC}"/>
              </a:ext>
            </a:extLst>
          </p:cNvPr>
          <p:cNvGrpSpPr/>
          <p:nvPr/>
        </p:nvGrpSpPr>
        <p:grpSpPr>
          <a:xfrm>
            <a:off x="3909960" y="2131115"/>
            <a:ext cx="5230813" cy="2980244"/>
            <a:chOff x="3332163" y="1606551"/>
            <a:chExt cx="5230813" cy="410845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E24CC62-30FD-5E79-24B4-0BC9C6569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363" y="5616576"/>
              <a:ext cx="51546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2FE434D1-E3AC-85F4-65C2-FF41D41AB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363" y="1606551"/>
              <a:ext cx="0" cy="401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5396713E-3957-A49A-0E03-E34C6AA18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163" y="56165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1F1F4F83-C965-7ABF-EEB5-494FC6BC4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8938" y="5616576"/>
              <a:ext cx="0" cy="9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BCA63521-58B6-EECC-2530-3CA39A53C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4438" y="5616576"/>
              <a:ext cx="0" cy="9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ED2C46F-177F-9FCC-2224-B64CC0FE1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7938" y="5616576"/>
              <a:ext cx="0" cy="9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EDAC19B-14A5-69CB-238C-130A96066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3438" y="5616576"/>
              <a:ext cx="0" cy="98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917C0A05-930C-3048-AA9F-0CB2C592E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3438" y="1606551"/>
              <a:ext cx="0" cy="401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92AF1225-5B82-BC2B-86AC-F462B6E4B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0351" y="4713288"/>
              <a:ext cx="82550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1FC6DCB-5682-7AC4-9B40-7EF77FE7B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7663" y="4160838"/>
              <a:ext cx="78740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2342FDEC-D299-9543-9950-3030EB002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7738" y="3606801"/>
              <a:ext cx="179705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03CECCAE-AA71-C90F-9A6C-5A1B900E7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1" y="3043238"/>
              <a:ext cx="796925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637E880-CEE6-E265-B3D6-C515ACCB1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3551" y="2489201"/>
              <a:ext cx="174625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0362750-46B9-101D-B7A4-C1A448BCF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3001" y="5276851"/>
              <a:ext cx="1717675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B7B7D646-23B9-875F-A0CD-3AF35C1C5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0038" y="1936751"/>
              <a:ext cx="785813" cy="0"/>
            </a:xfrm>
            <a:prstGeom prst="line">
              <a:avLst/>
            </a:prstGeom>
            <a:noFill/>
            <a:ln w="2857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78F78224-B4A6-D8B5-F1AF-AE5A65826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826" y="1885951"/>
              <a:ext cx="101600" cy="1016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4A2CC83F-8EFE-ABD9-7048-FF8237AB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6" y="2438401"/>
              <a:ext cx="101600" cy="10318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57C0D72-BED0-E181-868E-453B1A4FD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301" y="2992438"/>
              <a:ext cx="101600" cy="1016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61B0495-EFC1-6D25-44E5-E28B7E9B9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5463" y="3556001"/>
              <a:ext cx="101600" cy="1016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75AC8C64-59AA-6FA3-37E9-EDCAA6BF7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563" y="4110038"/>
              <a:ext cx="101600" cy="1016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3DF73E63-07FA-1F7E-B500-1159CB3A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01" y="4662488"/>
              <a:ext cx="101600" cy="1016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7AF4600A-C932-C0FB-3812-3BBA26A60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038" y="5226051"/>
              <a:ext cx="101600" cy="1016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68DF0055-93D7-76D4-1BBF-805215DE4A9E}"/>
              </a:ext>
            </a:extLst>
          </p:cNvPr>
          <p:cNvSpPr txBox="1"/>
          <p:nvPr/>
        </p:nvSpPr>
        <p:spPr>
          <a:xfrm>
            <a:off x="3267805" y="2207301"/>
            <a:ext cx="717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 err="1">
                <a:solidFill>
                  <a:srgbClr val="000000"/>
                </a:solidFill>
              </a:rPr>
              <a:t>Overall</a:t>
            </a:r>
            <a:endParaRPr lang="fr-FR" sz="1400" b="1" dirty="0">
              <a:solidFill>
                <a:srgbClr val="00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37D941F-F575-5688-74F2-02D9FBA75AE1}"/>
              </a:ext>
            </a:extLst>
          </p:cNvPr>
          <p:cNvSpPr txBox="1"/>
          <p:nvPr/>
        </p:nvSpPr>
        <p:spPr>
          <a:xfrm>
            <a:off x="3226447" y="2639349"/>
            <a:ext cx="758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err="1">
                <a:solidFill>
                  <a:srgbClr val="000000"/>
                </a:solidFill>
              </a:rPr>
              <a:t>Women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CFE4901-2121-5598-E608-E0CFDA8F6FFC}"/>
              </a:ext>
            </a:extLst>
          </p:cNvPr>
          <p:cNvSpPr txBox="1"/>
          <p:nvPr/>
        </p:nvSpPr>
        <p:spPr>
          <a:xfrm>
            <a:off x="3462537" y="2999389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00"/>
                </a:solidFill>
              </a:rPr>
              <a:t>Men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9348AD7-2365-0EC8-2317-1155372E5507}"/>
              </a:ext>
            </a:extLst>
          </p:cNvPr>
          <p:cNvSpPr txBox="1"/>
          <p:nvPr/>
        </p:nvSpPr>
        <p:spPr>
          <a:xfrm>
            <a:off x="2744712" y="3431437"/>
            <a:ext cx="124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00"/>
                </a:solidFill>
              </a:rPr>
              <a:t>Age </a:t>
            </a:r>
            <a:r>
              <a:rPr lang="fr-FR" sz="1400" u="sng" dirty="0">
                <a:solidFill>
                  <a:srgbClr val="000000"/>
                </a:solidFill>
              </a:rPr>
              <a:t>&gt;</a:t>
            </a:r>
            <a:r>
              <a:rPr lang="fr-FR" sz="1400" dirty="0">
                <a:solidFill>
                  <a:srgbClr val="000000"/>
                </a:solidFill>
              </a:rPr>
              <a:t> 65 </a:t>
            </a:r>
            <a:r>
              <a:rPr lang="fr-FR" sz="1400" dirty="0" err="1">
                <a:solidFill>
                  <a:srgbClr val="000000"/>
                </a:solidFill>
              </a:rPr>
              <a:t>years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AAC111-5D31-83AD-3180-B3ABE3C7BCEB}"/>
              </a:ext>
            </a:extLst>
          </p:cNvPr>
          <p:cNvSpPr txBox="1"/>
          <p:nvPr/>
        </p:nvSpPr>
        <p:spPr>
          <a:xfrm>
            <a:off x="2744713" y="3863485"/>
            <a:ext cx="1240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00"/>
                </a:solidFill>
              </a:rPr>
              <a:t>Age &lt; 65 </a:t>
            </a:r>
            <a:r>
              <a:rPr lang="fr-FR" sz="1400" dirty="0" err="1">
                <a:solidFill>
                  <a:srgbClr val="000000"/>
                </a:solidFill>
              </a:rPr>
              <a:t>years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D323F21-3FCC-D100-1BA8-493545248E21}"/>
              </a:ext>
            </a:extLst>
          </p:cNvPr>
          <p:cNvSpPr txBox="1"/>
          <p:nvPr/>
        </p:nvSpPr>
        <p:spPr>
          <a:xfrm>
            <a:off x="3252543" y="4223525"/>
            <a:ext cx="73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00"/>
                </a:solidFill>
              </a:rPr>
              <a:t>No ABC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5A966A0-2140-0FA9-EF1B-4CB3F33EE6F5}"/>
              </a:ext>
            </a:extLst>
          </p:cNvPr>
          <p:cNvSpPr txBox="1"/>
          <p:nvPr/>
        </p:nvSpPr>
        <p:spPr>
          <a:xfrm>
            <a:off x="3105068" y="465557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err="1">
                <a:solidFill>
                  <a:srgbClr val="000000"/>
                </a:solidFill>
              </a:rPr>
              <a:t>With</a:t>
            </a:r>
            <a:r>
              <a:rPr lang="fr-FR" sz="1400" dirty="0">
                <a:solidFill>
                  <a:srgbClr val="000000"/>
                </a:solidFill>
              </a:rPr>
              <a:t> ABC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1DAA5C1-9A30-AA5B-D2B6-88AC30D120D2}"/>
              </a:ext>
            </a:extLst>
          </p:cNvPr>
          <p:cNvSpPr txBox="1"/>
          <p:nvPr/>
        </p:nvSpPr>
        <p:spPr>
          <a:xfrm>
            <a:off x="5472448" y="51137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69E041C-2500-01CA-3106-7990B9C0CBE6}"/>
              </a:ext>
            </a:extLst>
          </p:cNvPr>
          <p:cNvSpPr txBox="1"/>
          <p:nvPr/>
        </p:nvSpPr>
        <p:spPr>
          <a:xfrm>
            <a:off x="6282438" y="51137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52B796F-1AA3-28DA-127E-626AEB22F3B3}"/>
              </a:ext>
            </a:extLst>
          </p:cNvPr>
          <p:cNvSpPr txBox="1"/>
          <p:nvPr/>
        </p:nvSpPr>
        <p:spPr>
          <a:xfrm>
            <a:off x="7120553" y="51137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3.0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74D5D41-B3FB-15D8-8F90-FB7D9ED3B1EC}"/>
              </a:ext>
            </a:extLst>
          </p:cNvPr>
          <p:cNvSpPr txBox="1"/>
          <p:nvPr/>
        </p:nvSpPr>
        <p:spPr>
          <a:xfrm>
            <a:off x="7900559" y="511371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10.0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229C195-6517-8D6F-0355-9AB205F5DD79}"/>
              </a:ext>
            </a:extLst>
          </p:cNvPr>
          <p:cNvSpPr txBox="1"/>
          <p:nvPr/>
        </p:nvSpPr>
        <p:spPr>
          <a:xfrm>
            <a:off x="8208875" y="2207301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</a:rPr>
              <a:t>0.80 (0.46-1.39)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8E5F483-EFBD-2659-3934-94745DC5D4A3}"/>
              </a:ext>
            </a:extLst>
          </p:cNvPr>
          <p:cNvSpPr txBox="1"/>
          <p:nvPr/>
        </p:nvSpPr>
        <p:spPr>
          <a:xfrm>
            <a:off x="8208875" y="2639349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0.32 (0.10-1.11)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BF0DB91-8358-2503-EEAB-74584A818461}"/>
              </a:ext>
            </a:extLst>
          </p:cNvPr>
          <p:cNvSpPr txBox="1"/>
          <p:nvPr/>
        </p:nvSpPr>
        <p:spPr>
          <a:xfrm>
            <a:off x="8208875" y="2999389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0.94 (0.52-1.71)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44AECD6-75BE-95D4-7BCA-C44A371E4D86}"/>
              </a:ext>
            </a:extLst>
          </p:cNvPr>
          <p:cNvSpPr txBox="1"/>
          <p:nvPr/>
        </p:nvSpPr>
        <p:spPr>
          <a:xfrm>
            <a:off x="8208875" y="3431437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0.69 (0.19-2.46)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475DF43-74CD-B799-59AC-1ACD396098EB}"/>
              </a:ext>
            </a:extLst>
          </p:cNvPr>
          <p:cNvSpPr txBox="1"/>
          <p:nvPr/>
        </p:nvSpPr>
        <p:spPr>
          <a:xfrm>
            <a:off x="8208875" y="3863485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0.87 (0.50-1.50)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C627112-E1F0-B229-B2FC-B779486C147F}"/>
              </a:ext>
            </a:extLst>
          </p:cNvPr>
          <p:cNvSpPr txBox="1"/>
          <p:nvPr/>
        </p:nvSpPr>
        <p:spPr>
          <a:xfrm>
            <a:off x="8208875" y="4223525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0.79 (0.43-1.46)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A346AC0-86B8-DA26-8368-4C1A8D93DFA0}"/>
              </a:ext>
            </a:extLst>
          </p:cNvPr>
          <p:cNvSpPr txBox="1"/>
          <p:nvPr/>
        </p:nvSpPr>
        <p:spPr>
          <a:xfrm>
            <a:off x="8208876" y="4655573"/>
            <a:ext cx="1345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0.86 (0.26-2.85)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C24B443-4647-0E57-F116-A07462EF5367}"/>
              </a:ext>
            </a:extLst>
          </p:cNvPr>
          <p:cNvCxnSpPr/>
          <p:nvPr/>
        </p:nvCxnSpPr>
        <p:spPr>
          <a:xfrm flipH="1">
            <a:off x="4441549" y="5426204"/>
            <a:ext cx="103089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36771DE6-6E22-0BE9-7777-8E44B5AA4781}"/>
              </a:ext>
            </a:extLst>
          </p:cNvPr>
          <p:cNvCxnSpPr>
            <a:cxnSpLocks/>
          </p:cNvCxnSpPr>
          <p:nvPr/>
        </p:nvCxnSpPr>
        <p:spPr>
          <a:xfrm>
            <a:off x="7316735" y="5426204"/>
            <a:ext cx="103089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DA99540F-4750-E186-1886-AF1701FAAC36}"/>
              </a:ext>
            </a:extLst>
          </p:cNvPr>
          <p:cNvSpPr txBox="1"/>
          <p:nvPr/>
        </p:nvSpPr>
        <p:spPr>
          <a:xfrm>
            <a:off x="2632245" y="5279722"/>
            <a:ext cx="179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err="1">
                <a:solidFill>
                  <a:srgbClr val="000000"/>
                </a:solidFill>
              </a:rPr>
              <a:t>Less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events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with</a:t>
            </a:r>
            <a:r>
              <a:rPr lang="fr-FR" sz="1400" dirty="0">
                <a:solidFill>
                  <a:srgbClr val="000000"/>
                </a:solidFill>
              </a:rPr>
              <a:t> INSTI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7690A1A-C883-07D6-94B4-BA1D5A941236}"/>
              </a:ext>
            </a:extLst>
          </p:cNvPr>
          <p:cNvSpPr txBox="1"/>
          <p:nvPr/>
        </p:nvSpPr>
        <p:spPr>
          <a:xfrm>
            <a:off x="8347634" y="5279722"/>
            <a:ext cx="1885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More </a:t>
            </a:r>
            <a:r>
              <a:rPr lang="fr-FR" sz="1400" dirty="0" err="1">
                <a:solidFill>
                  <a:srgbClr val="000000"/>
                </a:solidFill>
              </a:rPr>
              <a:t>events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with</a:t>
            </a:r>
            <a:r>
              <a:rPr lang="fr-FR" sz="1400" dirty="0">
                <a:solidFill>
                  <a:srgbClr val="000000"/>
                </a:solidFill>
              </a:rPr>
              <a:t> INSTI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043A0F-40C6-D2D4-8964-20E7A92502B8}"/>
              </a:ext>
            </a:extLst>
          </p:cNvPr>
          <p:cNvSpPr txBox="1"/>
          <p:nvPr/>
        </p:nvSpPr>
        <p:spPr>
          <a:xfrm>
            <a:off x="105761" y="5370601"/>
            <a:ext cx="64918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Forces :</a:t>
            </a:r>
          </a:p>
          <a:p>
            <a:r>
              <a:rPr lang="fr-FR" sz="1600" b="1" dirty="0"/>
              <a:t>- </a:t>
            </a:r>
            <a:r>
              <a:rPr lang="fr-FR" sz="1400" dirty="0" err="1"/>
              <a:t>Emulated</a:t>
            </a:r>
            <a:r>
              <a:rPr lang="fr-FR" sz="1400" dirty="0"/>
              <a:t> trial in </a:t>
            </a:r>
            <a:r>
              <a:rPr lang="fr-FR" sz="1400" dirty="0">
                <a:effectLst/>
              </a:rPr>
              <a:t>in </a:t>
            </a:r>
            <a:r>
              <a:rPr lang="fr-FR" sz="1400" dirty="0" err="1">
                <a:effectLst/>
              </a:rPr>
              <a:t>well-defined</a:t>
            </a:r>
            <a:r>
              <a:rPr lang="fr-FR" sz="1400" dirty="0">
                <a:effectLst/>
              </a:rPr>
              <a:t>  </a:t>
            </a:r>
            <a:r>
              <a:rPr lang="fr-FR" sz="1400" dirty="0" err="1">
                <a:effectLst/>
              </a:rPr>
              <a:t>clinical</a:t>
            </a:r>
            <a:r>
              <a:rPr lang="fr-FR" sz="1400" dirty="0">
                <a:effectLst/>
              </a:rPr>
              <a:t> situation (naïve PWH )</a:t>
            </a:r>
          </a:p>
          <a:p>
            <a:r>
              <a:rPr lang="fr-FR" sz="1400" dirty="0"/>
              <a:t>- Very </a:t>
            </a:r>
            <a:r>
              <a:rPr lang="fr-FR" sz="1400" dirty="0" err="1"/>
              <a:t>limited</a:t>
            </a:r>
            <a:r>
              <a:rPr lang="fr-FR" sz="1400" dirty="0"/>
              <a:t> </a:t>
            </a:r>
            <a:r>
              <a:rPr lang="fr-FR" sz="1400" dirty="0" err="1"/>
              <a:t>selection</a:t>
            </a:r>
            <a:r>
              <a:rPr lang="fr-FR" sz="1400" dirty="0"/>
              <a:t> and </a:t>
            </a:r>
            <a:r>
              <a:rPr lang="fr-FR" sz="1400" dirty="0" err="1"/>
              <a:t>immortal</a:t>
            </a:r>
            <a:r>
              <a:rPr lang="fr-FR" sz="1400" dirty="0"/>
              <a:t> time </a:t>
            </a:r>
            <a:r>
              <a:rPr lang="fr-FR" sz="1400" dirty="0" err="1"/>
              <a:t>bias</a:t>
            </a:r>
            <a:r>
              <a:rPr lang="fr-FR" sz="1400" dirty="0"/>
              <a:t> (time </a:t>
            </a:r>
            <a:r>
              <a:rPr lang="fr-FR" sz="1400" dirty="0" err="1"/>
              <a:t>zero</a:t>
            </a:r>
            <a:r>
              <a:rPr lang="fr-FR" sz="1400" dirty="0"/>
              <a:t> = </a:t>
            </a:r>
            <a:r>
              <a:rPr lang="fr-FR" sz="1400" dirty="0" err="1"/>
              <a:t>availability</a:t>
            </a:r>
            <a:r>
              <a:rPr lang="fr-FR" sz="1400" dirty="0"/>
              <a:t> of INSTI)</a:t>
            </a:r>
            <a:endParaRPr lang="fr-FR" sz="1600" dirty="0">
              <a:effectLst/>
            </a:endParaRPr>
          </a:p>
          <a:p>
            <a:r>
              <a:rPr lang="fr-FR" sz="1600" b="1" dirty="0"/>
              <a:t>Limitation : </a:t>
            </a:r>
          </a:p>
          <a:p>
            <a:r>
              <a:rPr lang="fr-FR" sz="1400" dirty="0"/>
              <a:t>- 82% </a:t>
            </a:r>
            <a:r>
              <a:rPr lang="fr-FR" sz="1400" dirty="0" err="1"/>
              <a:t>started</a:t>
            </a:r>
            <a:r>
              <a:rPr lang="fr-FR" sz="1400" dirty="0"/>
              <a:t> </a:t>
            </a:r>
            <a:r>
              <a:rPr lang="fr-FR" sz="1400" dirty="0" err="1"/>
              <a:t>during</a:t>
            </a:r>
            <a:r>
              <a:rPr lang="fr-FR" sz="1400" dirty="0"/>
              <a:t> 2012-2019, </a:t>
            </a:r>
            <a:r>
              <a:rPr lang="fr-FR" sz="1400" dirty="0" err="1"/>
              <a:t>so</a:t>
            </a:r>
            <a:r>
              <a:rPr lang="fr-FR" sz="1400" dirty="0"/>
              <a:t> 5% of RESPOND </a:t>
            </a:r>
            <a:r>
              <a:rPr lang="fr-FR" sz="1400" dirty="0" err="1"/>
              <a:t>study</a:t>
            </a:r>
            <a:r>
              <a:rPr lang="fr-FR" sz="1400" dirty="0"/>
              <a:t> participants ???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342AAC-788D-B0E7-4C99-06E25A15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8640"/>
            <a:ext cx="6371899" cy="12342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8E4D53-7BD7-88BC-0752-36E93B79C3DD}"/>
              </a:ext>
            </a:extLst>
          </p:cNvPr>
          <p:cNvSpPr txBox="1"/>
          <p:nvPr/>
        </p:nvSpPr>
        <p:spPr>
          <a:xfrm>
            <a:off x="3262252" y="1484784"/>
            <a:ext cx="5812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H</a:t>
            </a:r>
            <a:r>
              <a:rPr lang="fr-FR" b="1" dirty="0">
                <a:solidFill>
                  <a:srgbClr val="0070C0"/>
                </a:solidFill>
                <a:effectLst/>
              </a:rPr>
              <a:t>azard ratios (95% </a:t>
            </a:r>
            <a:r>
              <a:rPr lang="fr-FR" b="1" dirty="0">
                <a:solidFill>
                  <a:srgbClr val="0070C0"/>
                </a:solidFill>
              </a:rPr>
              <a:t>CI</a:t>
            </a:r>
            <a:r>
              <a:rPr lang="fr-FR" b="1" dirty="0">
                <a:solidFill>
                  <a:srgbClr val="0070C0"/>
                </a:solidFill>
                <a:effectLst/>
              </a:rPr>
              <a:t>) of INSTI on CVD </a:t>
            </a:r>
            <a:r>
              <a:rPr lang="fr-FR" b="1" dirty="0" err="1">
                <a:solidFill>
                  <a:srgbClr val="0070C0"/>
                </a:solidFill>
                <a:effectLst/>
              </a:rPr>
              <a:t>event</a:t>
            </a:r>
            <a:r>
              <a:rPr lang="fr-FR" b="1" dirty="0">
                <a:solidFill>
                  <a:srgbClr val="0070C0"/>
                </a:solidFill>
                <a:effectLst/>
              </a:rPr>
              <a:t> </a:t>
            </a:r>
            <a:r>
              <a:rPr lang="fr-FR" b="1" dirty="0" err="1">
                <a:solidFill>
                  <a:srgbClr val="0070C0"/>
                </a:solidFill>
                <a:effectLst/>
              </a:rPr>
              <a:t>risk</a:t>
            </a:r>
            <a:r>
              <a:rPr lang="fr-FR" b="1" dirty="0">
                <a:solidFill>
                  <a:srgbClr val="0070C0"/>
                </a:solidFill>
                <a:effectLst/>
              </a:rPr>
              <a:t> </a:t>
            </a:r>
            <a:r>
              <a:rPr lang="fr-FR" b="1" dirty="0" err="1">
                <a:solidFill>
                  <a:srgbClr val="0070C0"/>
                </a:solidFill>
                <a:effectLst/>
              </a:rPr>
              <a:t>overall</a:t>
            </a:r>
            <a:r>
              <a:rPr lang="fr-FR" b="1" dirty="0">
                <a:solidFill>
                  <a:srgbClr val="0070C0"/>
                </a:solidFill>
                <a:effectLst/>
              </a:rPr>
              <a:t> </a:t>
            </a:r>
            <a:br>
              <a:rPr lang="fr-FR" b="1" dirty="0">
                <a:solidFill>
                  <a:srgbClr val="0070C0"/>
                </a:solidFill>
                <a:effectLst/>
              </a:rPr>
            </a:br>
            <a:r>
              <a:rPr lang="fr-FR" b="1" dirty="0">
                <a:solidFill>
                  <a:srgbClr val="0070C0"/>
                </a:solidFill>
                <a:effectLst/>
              </a:rPr>
              <a:t>and by </a:t>
            </a:r>
            <a:r>
              <a:rPr lang="fr-FR" b="1" dirty="0" err="1">
                <a:solidFill>
                  <a:srgbClr val="0070C0"/>
                </a:solidFill>
                <a:effectLst/>
              </a:rPr>
              <a:t>prespecified</a:t>
            </a:r>
            <a:r>
              <a:rPr lang="fr-FR" b="1" dirty="0">
                <a:solidFill>
                  <a:srgbClr val="0070C0"/>
                </a:solidFill>
                <a:effectLst/>
              </a:rPr>
              <a:t> </a:t>
            </a:r>
            <a:r>
              <a:rPr lang="fr-FR" b="1" dirty="0" err="1">
                <a:solidFill>
                  <a:srgbClr val="0070C0"/>
                </a:solidFill>
                <a:effectLst/>
              </a:rPr>
              <a:t>subgroups</a:t>
            </a:r>
            <a:r>
              <a:rPr lang="fr-FR" b="1" dirty="0">
                <a:solidFill>
                  <a:srgbClr val="0070C0"/>
                </a:solidFill>
                <a:effectLst/>
              </a:rPr>
              <a:t> *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8DA900B-2A00-9DA1-4473-539B5F81080E}"/>
              </a:ext>
            </a:extLst>
          </p:cNvPr>
          <p:cNvSpPr txBox="1"/>
          <p:nvPr/>
        </p:nvSpPr>
        <p:spPr>
          <a:xfrm>
            <a:off x="7598466" y="5605910"/>
            <a:ext cx="4007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effectLst/>
              </a:rPr>
              <a:t>* </a:t>
            </a:r>
            <a:r>
              <a:rPr lang="fr-FR" sz="1200" dirty="0" err="1">
                <a:effectLst/>
              </a:rPr>
              <a:t>adjusted</a:t>
            </a:r>
            <a:r>
              <a:rPr lang="fr-FR" sz="1200" dirty="0">
                <a:effectLst/>
              </a:rPr>
              <a:t> for </a:t>
            </a:r>
            <a:r>
              <a:rPr lang="fr-FR" sz="1200" dirty="0" err="1">
                <a:effectLst/>
              </a:rPr>
              <a:t>confounders</a:t>
            </a:r>
            <a:r>
              <a:rPr lang="fr-FR" sz="1200" dirty="0">
                <a:effectLst/>
              </a:rPr>
              <a:t> and informative </a:t>
            </a:r>
            <a:r>
              <a:rPr lang="fr-FR" sz="1200" dirty="0" err="1">
                <a:effectLst/>
              </a:rPr>
              <a:t>censoring</a:t>
            </a:r>
            <a:r>
              <a:rPr lang="fr-FR" sz="1200" dirty="0">
                <a:effectLst/>
              </a:rPr>
              <a:t> 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39326F-ABD9-60F5-A5DA-76B0FD0E055C}"/>
              </a:ext>
            </a:extLst>
          </p:cNvPr>
          <p:cNvSpPr txBox="1"/>
          <p:nvPr/>
        </p:nvSpPr>
        <p:spPr>
          <a:xfrm>
            <a:off x="8792608" y="6469894"/>
            <a:ext cx="3392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i="1" dirty="0" err="1">
                <a:solidFill>
                  <a:srgbClr val="0070C0"/>
                </a:solidFill>
              </a:rPr>
              <a:t>Clinical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  <a:r>
              <a:rPr lang="fr-FR" sz="1200" i="1" dirty="0" err="1">
                <a:solidFill>
                  <a:srgbClr val="0070C0"/>
                </a:solidFill>
              </a:rPr>
              <a:t>Infectious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  <a:r>
              <a:rPr lang="fr-FR" sz="1200" i="1" dirty="0" err="1">
                <a:solidFill>
                  <a:srgbClr val="0070C0"/>
                </a:solidFill>
              </a:rPr>
              <a:t>Diseases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  <a:r>
              <a:rPr lang="fr-FR" sz="1200" i="1" dirty="0">
                <a:solidFill>
                  <a:srgbClr val="0070C0"/>
                </a:solidFill>
                <a:effectLst/>
              </a:rPr>
              <a:t>2023;77(5):729–37 </a:t>
            </a:r>
          </a:p>
        </p:txBody>
      </p:sp>
    </p:spTree>
    <p:extLst>
      <p:ext uri="{BB962C8B-B14F-4D97-AF65-F5344CB8AC3E}">
        <p14:creationId xmlns:p14="http://schemas.microsoft.com/office/powerpoint/2010/main" val="89625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roupe 1044">
            <a:extLst>
              <a:ext uri="{FF2B5EF4-FFF2-40B4-BE49-F238E27FC236}">
                <a16:creationId xmlns:a16="http://schemas.microsoft.com/office/drawing/2014/main" id="{482AD276-4416-EF56-94DB-8109BABBF4CC}"/>
              </a:ext>
            </a:extLst>
          </p:cNvPr>
          <p:cNvGrpSpPr/>
          <p:nvPr/>
        </p:nvGrpSpPr>
        <p:grpSpPr>
          <a:xfrm>
            <a:off x="8703712" y="3162411"/>
            <a:ext cx="3108285" cy="2797348"/>
            <a:chOff x="6542088" y="2828925"/>
            <a:chExt cx="3375025" cy="3214688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087BF74-5BB0-E7C9-25AD-B0245C36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2982913"/>
              <a:ext cx="3278188" cy="2955925"/>
            </a:xfrm>
            <a:custGeom>
              <a:avLst/>
              <a:gdLst>
                <a:gd name="T0" fmla="*/ 8262 w 8262"/>
                <a:gd name="T1" fmla="*/ 7448 h 7448"/>
                <a:gd name="T2" fmla="*/ 0 w 8262"/>
                <a:gd name="T3" fmla="*/ 7448 h 7448"/>
                <a:gd name="T4" fmla="*/ 0 w 8262"/>
                <a:gd name="T5" fmla="*/ 0 h 7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62" h="7448">
                  <a:moveTo>
                    <a:pt x="8262" y="7448"/>
                  </a:moveTo>
                  <a:lnTo>
                    <a:pt x="0" y="744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E0406C6B-2848-EA1C-A6E4-739F1CD72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38925" y="2828925"/>
              <a:ext cx="0" cy="1174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4F510B0E-192C-4D87-5CFA-A4CB8C7B1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6938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977DBE75-A840-DC0D-B7A9-525FBB4F7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4865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3BBE9268-BACD-2DAC-6575-F9C172366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0363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8DC48B84-D658-CD1F-C143-73621DF6C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3788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id="{8215B6EA-5F52-987E-76C8-8238E2268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2075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703CD1C7-B1B8-FB22-42B1-DB8001470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550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26">
              <a:extLst>
                <a:ext uri="{FF2B5EF4-FFF2-40B4-BE49-F238E27FC236}">
                  <a16:creationId xmlns:a16="http://schemas.microsoft.com/office/drawing/2014/main" id="{06A14967-B6C8-F801-23C6-1C3475774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7213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A673D9F1-19BD-F40B-45CF-35F50D263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38925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32">
              <a:extLst>
                <a:ext uri="{FF2B5EF4-FFF2-40B4-BE49-F238E27FC236}">
                  <a16:creationId xmlns:a16="http://schemas.microsoft.com/office/drawing/2014/main" id="{9B64CB2B-5716-CCA1-7C0F-5467C582F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155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C9758F87-3939-B1DC-4124-91388CC92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0088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4D25341E-CD9E-D1A2-53AD-AC9CC913A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53513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3590DFBE-B2A1-1B02-6AF7-FFB5F8A63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180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C90FD928-30CF-8F9F-B511-826EDE695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5225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15ACCCEC-1CA1-8282-9DAC-C73181A13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88" y="2860675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D26337F6-F5E1-6118-F0FF-3338E8805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88" y="3076575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7B4790CE-E9BB-C964-8210-322A7A6A3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88" y="3649663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2A79ADB8-0B8A-74D6-FC17-887D8F7D0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88" y="4221163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661D612C-E2D8-5CD6-7DC7-69D6E2F6E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88" y="4792663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9698E575-5894-8342-DF77-19E0CD449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88" y="5365750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09127BF2-56AC-3E7D-810C-88F5B9CCC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2088" y="5938838"/>
              <a:ext cx="968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" name="Line 51">
              <a:extLst>
                <a:ext uri="{FF2B5EF4-FFF2-40B4-BE49-F238E27FC236}">
                  <a16:creationId xmlns:a16="http://schemas.microsoft.com/office/drawing/2014/main" id="{CB30321F-E0D9-E77B-AF4B-44B7F577F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4475" y="2903538"/>
              <a:ext cx="90488" cy="730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Line 54">
              <a:extLst>
                <a:ext uri="{FF2B5EF4-FFF2-40B4-BE49-F238E27FC236}">
                  <a16:creationId xmlns:a16="http://schemas.microsoft.com/office/drawing/2014/main" id="{262EE49B-0E93-37F2-D574-3C5A01935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92888" y="2959100"/>
              <a:ext cx="88900" cy="74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56">
              <a:extLst>
                <a:ext uri="{FF2B5EF4-FFF2-40B4-BE49-F238E27FC236}">
                  <a16:creationId xmlns:a16="http://schemas.microsoft.com/office/drawing/2014/main" id="{D3203ED1-F5B7-C7B5-B53E-DB091ED7B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3638550"/>
              <a:ext cx="3225800" cy="2279650"/>
            </a:xfrm>
            <a:custGeom>
              <a:avLst/>
              <a:gdLst>
                <a:gd name="T0" fmla="*/ 5045 w 8130"/>
                <a:gd name="T1" fmla="*/ 2042 h 5743"/>
                <a:gd name="T2" fmla="*/ 4988 w 8130"/>
                <a:gd name="T3" fmla="*/ 2066 h 5743"/>
                <a:gd name="T4" fmla="*/ 4929 w 8130"/>
                <a:gd name="T5" fmla="*/ 2096 h 5743"/>
                <a:gd name="T6" fmla="*/ 4871 w 8130"/>
                <a:gd name="T7" fmla="*/ 2134 h 5743"/>
                <a:gd name="T8" fmla="*/ 4823 w 8130"/>
                <a:gd name="T9" fmla="*/ 2169 h 5743"/>
                <a:gd name="T10" fmla="*/ 4770 w 8130"/>
                <a:gd name="T11" fmla="*/ 2211 h 5743"/>
                <a:gd name="T12" fmla="*/ 4733 w 8130"/>
                <a:gd name="T13" fmla="*/ 2236 h 5743"/>
                <a:gd name="T14" fmla="*/ 4656 w 8130"/>
                <a:gd name="T15" fmla="*/ 2286 h 5743"/>
                <a:gd name="T16" fmla="*/ 4575 w 8130"/>
                <a:gd name="T17" fmla="*/ 2333 h 5743"/>
                <a:gd name="T18" fmla="*/ 4491 w 8130"/>
                <a:gd name="T19" fmla="*/ 2375 h 5743"/>
                <a:gd name="T20" fmla="*/ 4409 w 8130"/>
                <a:gd name="T21" fmla="*/ 2419 h 5743"/>
                <a:gd name="T22" fmla="*/ 4333 w 8130"/>
                <a:gd name="T23" fmla="*/ 2467 h 5743"/>
                <a:gd name="T24" fmla="*/ 4260 w 8130"/>
                <a:gd name="T25" fmla="*/ 2517 h 5743"/>
                <a:gd name="T26" fmla="*/ 4192 w 8130"/>
                <a:gd name="T27" fmla="*/ 2570 h 5743"/>
                <a:gd name="T28" fmla="*/ 4135 w 8130"/>
                <a:gd name="T29" fmla="*/ 2610 h 5743"/>
                <a:gd name="T30" fmla="*/ 4122 w 8130"/>
                <a:gd name="T31" fmla="*/ 2617 h 5743"/>
                <a:gd name="T32" fmla="*/ 4116 w 8130"/>
                <a:gd name="T33" fmla="*/ 2623 h 5743"/>
                <a:gd name="T34" fmla="*/ 4034 w 8130"/>
                <a:gd name="T35" fmla="*/ 2673 h 5743"/>
                <a:gd name="T36" fmla="*/ 4001 w 8130"/>
                <a:gd name="T37" fmla="*/ 2691 h 5743"/>
                <a:gd name="T38" fmla="*/ 3979 w 8130"/>
                <a:gd name="T39" fmla="*/ 2703 h 5743"/>
                <a:gd name="T40" fmla="*/ 3946 w 8130"/>
                <a:gd name="T41" fmla="*/ 2721 h 5743"/>
                <a:gd name="T42" fmla="*/ 3512 w 8130"/>
                <a:gd name="T43" fmla="*/ 2942 h 5743"/>
                <a:gd name="T44" fmla="*/ 3172 w 8130"/>
                <a:gd name="T45" fmla="*/ 3143 h 5743"/>
                <a:gd name="T46" fmla="*/ 2844 w 8130"/>
                <a:gd name="T47" fmla="*/ 3347 h 5743"/>
                <a:gd name="T48" fmla="*/ 2524 w 8130"/>
                <a:gd name="T49" fmla="*/ 3554 h 5743"/>
                <a:gd name="T50" fmla="*/ 2217 w 8130"/>
                <a:gd name="T51" fmla="*/ 3763 h 5743"/>
                <a:gd name="T52" fmla="*/ 1915 w 8130"/>
                <a:gd name="T53" fmla="*/ 3981 h 5743"/>
                <a:gd name="T54" fmla="*/ 1620 w 8130"/>
                <a:gd name="T55" fmla="*/ 4203 h 5743"/>
                <a:gd name="T56" fmla="*/ 1333 w 8130"/>
                <a:gd name="T57" fmla="*/ 4431 h 5743"/>
                <a:gd name="T58" fmla="*/ 1053 w 8130"/>
                <a:gd name="T59" fmla="*/ 4664 h 5743"/>
                <a:gd name="T60" fmla="*/ 779 w 8130"/>
                <a:gd name="T61" fmla="*/ 4900 h 5743"/>
                <a:gd name="T62" fmla="*/ 512 w 8130"/>
                <a:gd name="T63" fmla="*/ 5140 h 5743"/>
                <a:gd name="T64" fmla="*/ 252 w 8130"/>
                <a:gd name="T65" fmla="*/ 5386 h 5743"/>
                <a:gd name="T66" fmla="*/ 0 w 8130"/>
                <a:gd name="T67" fmla="*/ 5637 h 5743"/>
                <a:gd name="T68" fmla="*/ 3032 w 8130"/>
                <a:gd name="T69" fmla="*/ 4363 h 5743"/>
                <a:gd name="T70" fmla="*/ 3286 w 8130"/>
                <a:gd name="T71" fmla="*/ 4252 h 5743"/>
                <a:gd name="T72" fmla="*/ 3556 w 8130"/>
                <a:gd name="T73" fmla="*/ 4147 h 5743"/>
                <a:gd name="T74" fmla="*/ 3842 w 8130"/>
                <a:gd name="T75" fmla="*/ 4046 h 5743"/>
                <a:gd name="T76" fmla="*/ 4145 w 8130"/>
                <a:gd name="T77" fmla="*/ 3951 h 5743"/>
                <a:gd name="T78" fmla="*/ 4464 w 8130"/>
                <a:gd name="T79" fmla="*/ 3859 h 5743"/>
                <a:gd name="T80" fmla="*/ 4798 w 8130"/>
                <a:gd name="T81" fmla="*/ 3772 h 5743"/>
                <a:gd name="T82" fmla="*/ 5149 w 8130"/>
                <a:gd name="T83" fmla="*/ 3690 h 5743"/>
                <a:gd name="T84" fmla="*/ 5515 w 8130"/>
                <a:gd name="T85" fmla="*/ 3612 h 5743"/>
                <a:gd name="T86" fmla="*/ 7405 w 8130"/>
                <a:gd name="T87" fmla="*/ 3360 h 5743"/>
                <a:gd name="T88" fmla="*/ 7586 w 8130"/>
                <a:gd name="T89" fmla="*/ 3327 h 5743"/>
                <a:gd name="T90" fmla="*/ 7767 w 8130"/>
                <a:gd name="T91" fmla="*/ 3306 h 5743"/>
                <a:gd name="T92" fmla="*/ 7949 w 8130"/>
                <a:gd name="T93" fmla="*/ 3295 h 5743"/>
                <a:gd name="T94" fmla="*/ 8130 w 8130"/>
                <a:gd name="T95" fmla="*/ 3295 h 5743"/>
                <a:gd name="T96" fmla="*/ 7883 w 8130"/>
                <a:gd name="T97" fmla="*/ 187 h 5743"/>
                <a:gd name="T98" fmla="*/ 7554 w 8130"/>
                <a:gd name="T99" fmla="*/ 489 h 5743"/>
                <a:gd name="T100" fmla="*/ 7496 w 8130"/>
                <a:gd name="T101" fmla="*/ 533 h 5743"/>
                <a:gd name="T102" fmla="*/ 7435 w 8130"/>
                <a:gd name="T103" fmla="*/ 579 h 5743"/>
                <a:gd name="T104" fmla="*/ 7343 w 8130"/>
                <a:gd name="T105" fmla="*/ 635 h 5743"/>
                <a:gd name="T106" fmla="*/ 7318 w 8130"/>
                <a:gd name="T107" fmla="*/ 648 h 5743"/>
                <a:gd name="T108" fmla="*/ 7244 w 8130"/>
                <a:gd name="T109" fmla="*/ 690 h 5743"/>
                <a:gd name="T110" fmla="*/ 6549 w 8130"/>
                <a:gd name="T111" fmla="*/ 1145 h 5743"/>
                <a:gd name="T112" fmla="*/ 6332 w 8130"/>
                <a:gd name="T113" fmla="*/ 1304 h 5743"/>
                <a:gd name="T114" fmla="*/ 6243 w 8130"/>
                <a:gd name="T115" fmla="*/ 1375 h 5743"/>
                <a:gd name="T116" fmla="*/ 6145 w 8130"/>
                <a:gd name="T117" fmla="*/ 1445 h 5743"/>
                <a:gd name="T118" fmla="*/ 6040 w 8130"/>
                <a:gd name="T119" fmla="*/ 1516 h 5743"/>
                <a:gd name="T120" fmla="*/ 5073 w 8130"/>
                <a:gd name="T121" fmla="*/ 2033 h 5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30" h="5743">
                  <a:moveTo>
                    <a:pt x="5073" y="2033"/>
                  </a:moveTo>
                  <a:lnTo>
                    <a:pt x="5045" y="2042"/>
                  </a:lnTo>
                  <a:lnTo>
                    <a:pt x="5017" y="2054"/>
                  </a:lnTo>
                  <a:lnTo>
                    <a:pt x="4988" y="2066"/>
                  </a:lnTo>
                  <a:lnTo>
                    <a:pt x="4959" y="2081"/>
                  </a:lnTo>
                  <a:lnTo>
                    <a:pt x="4929" y="2096"/>
                  </a:lnTo>
                  <a:lnTo>
                    <a:pt x="4901" y="2115"/>
                  </a:lnTo>
                  <a:lnTo>
                    <a:pt x="4871" y="2134"/>
                  </a:lnTo>
                  <a:lnTo>
                    <a:pt x="4841" y="2156"/>
                  </a:lnTo>
                  <a:lnTo>
                    <a:pt x="4823" y="2169"/>
                  </a:lnTo>
                  <a:lnTo>
                    <a:pt x="4806" y="2184"/>
                  </a:lnTo>
                  <a:lnTo>
                    <a:pt x="4770" y="2211"/>
                  </a:lnTo>
                  <a:lnTo>
                    <a:pt x="4751" y="2223"/>
                  </a:lnTo>
                  <a:lnTo>
                    <a:pt x="4733" y="2236"/>
                  </a:lnTo>
                  <a:lnTo>
                    <a:pt x="4695" y="2262"/>
                  </a:lnTo>
                  <a:lnTo>
                    <a:pt x="4656" y="2286"/>
                  </a:lnTo>
                  <a:lnTo>
                    <a:pt x="4617" y="2310"/>
                  </a:lnTo>
                  <a:lnTo>
                    <a:pt x="4575" y="2333"/>
                  </a:lnTo>
                  <a:lnTo>
                    <a:pt x="4534" y="2355"/>
                  </a:lnTo>
                  <a:lnTo>
                    <a:pt x="4491" y="2375"/>
                  </a:lnTo>
                  <a:lnTo>
                    <a:pt x="4450" y="2397"/>
                  </a:lnTo>
                  <a:lnTo>
                    <a:pt x="4409" y="2419"/>
                  </a:lnTo>
                  <a:lnTo>
                    <a:pt x="4371" y="2443"/>
                  </a:lnTo>
                  <a:lnTo>
                    <a:pt x="4333" y="2467"/>
                  </a:lnTo>
                  <a:lnTo>
                    <a:pt x="4296" y="2492"/>
                  </a:lnTo>
                  <a:lnTo>
                    <a:pt x="4260" y="2517"/>
                  </a:lnTo>
                  <a:lnTo>
                    <a:pt x="4227" y="2544"/>
                  </a:lnTo>
                  <a:lnTo>
                    <a:pt x="4192" y="2570"/>
                  </a:lnTo>
                  <a:lnTo>
                    <a:pt x="4155" y="2598"/>
                  </a:lnTo>
                  <a:lnTo>
                    <a:pt x="4135" y="2610"/>
                  </a:lnTo>
                  <a:lnTo>
                    <a:pt x="4125" y="2616"/>
                  </a:lnTo>
                  <a:lnTo>
                    <a:pt x="4122" y="2617"/>
                  </a:lnTo>
                  <a:lnTo>
                    <a:pt x="4120" y="2619"/>
                  </a:lnTo>
                  <a:lnTo>
                    <a:pt x="4116" y="2623"/>
                  </a:lnTo>
                  <a:lnTo>
                    <a:pt x="4077" y="2649"/>
                  </a:lnTo>
                  <a:lnTo>
                    <a:pt x="4034" y="2673"/>
                  </a:lnTo>
                  <a:lnTo>
                    <a:pt x="4012" y="2685"/>
                  </a:lnTo>
                  <a:lnTo>
                    <a:pt x="4001" y="2691"/>
                  </a:lnTo>
                  <a:lnTo>
                    <a:pt x="3991" y="2698"/>
                  </a:lnTo>
                  <a:lnTo>
                    <a:pt x="3979" y="2703"/>
                  </a:lnTo>
                  <a:lnTo>
                    <a:pt x="3968" y="2709"/>
                  </a:lnTo>
                  <a:lnTo>
                    <a:pt x="3946" y="2721"/>
                  </a:lnTo>
                  <a:lnTo>
                    <a:pt x="3899" y="2746"/>
                  </a:lnTo>
                  <a:lnTo>
                    <a:pt x="3512" y="2942"/>
                  </a:lnTo>
                  <a:lnTo>
                    <a:pt x="3340" y="3042"/>
                  </a:lnTo>
                  <a:lnTo>
                    <a:pt x="3172" y="3143"/>
                  </a:lnTo>
                  <a:lnTo>
                    <a:pt x="3006" y="3244"/>
                  </a:lnTo>
                  <a:lnTo>
                    <a:pt x="2844" y="3347"/>
                  </a:lnTo>
                  <a:lnTo>
                    <a:pt x="2682" y="3450"/>
                  </a:lnTo>
                  <a:lnTo>
                    <a:pt x="2524" y="3554"/>
                  </a:lnTo>
                  <a:lnTo>
                    <a:pt x="2369" y="3657"/>
                  </a:lnTo>
                  <a:lnTo>
                    <a:pt x="2217" y="3763"/>
                  </a:lnTo>
                  <a:lnTo>
                    <a:pt x="2065" y="3871"/>
                  </a:lnTo>
                  <a:lnTo>
                    <a:pt x="1915" y="3981"/>
                  </a:lnTo>
                  <a:lnTo>
                    <a:pt x="1767" y="4091"/>
                  </a:lnTo>
                  <a:lnTo>
                    <a:pt x="1620" y="4203"/>
                  </a:lnTo>
                  <a:lnTo>
                    <a:pt x="1475" y="4316"/>
                  </a:lnTo>
                  <a:lnTo>
                    <a:pt x="1333" y="4431"/>
                  </a:lnTo>
                  <a:lnTo>
                    <a:pt x="1191" y="4546"/>
                  </a:lnTo>
                  <a:lnTo>
                    <a:pt x="1053" y="4664"/>
                  </a:lnTo>
                  <a:lnTo>
                    <a:pt x="915" y="4781"/>
                  </a:lnTo>
                  <a:lnTo>
                    <a:pt x="779" y="4900"/>
                  </a:lnTo>
                  <a:lnTo>
                    <a:pt x="644" y="5019"/>
                  </a:lnTo>
                  <a:lnTo>
                    <a:pt x="512" y="5140"/>
                  </a:lnTo>
                  <a:lnTo>
                    <a:pt x="380" y="5262"/>
                  </a:lnTo>
                  <a:lnTo>
                    <a:pt x="252" y="5386"/>
                  </a:lnTo>
                  <a:lnTo>
                    <a:pt x="124" y="5510"/>
                  </a:lnTo>
                  <a:lnTo>
                    <a:pt x="0" y="5637"/>
                  </a:lnTo>
                  <a:lnTo>
                    <a:pt x="56" y="5743"/>
                  </a:lnTo>
                  <a:lnTo>
                    <a:pt x="3032" y="4363"/>
                  </a:lnTo>
                  <a:lnTo>
                    <a:pt x="3157" y="4306"/>
                  </a:lnTo>
                  <a:lnTo>
                    <a:pt x="3286" y="4252"/>
                  </a:lnTo>
                  <a:lnTo>
                    <a:pt x="3419" y="4198"/>
                  </a:lnTo>
                  <a:lnTo>
                    <a:pt x="3556" y="4147"/>
                  </a:lnTo>
                  <a:lnTo>
                    <a:pt x="3697" y="4096"/>
                  </a:lnTo>
                  <a:lnTo>
                    <a:pt x="3842" y="4046"/>
                  </a:lnTo>
                  <a:lnTo>
                    <a:pt x="3991" y="3997"/>
                  </a:lnTo>
                  <a:lnTo>
                    <a:pt x="4145" y="3951"/>
                  </a:lnTo>
                  <a:lnTo>
                    <a:pt x="4302" y="3903"/>
                  </a:lnTo>
                  <a:lnTo>
                    <a:pt x="4464" y="3859"/>
                  </a:lnTo>
                  <a:lnTo>
                    <a:pt x="4629" y="3815"/>
                  </a:lnTo>
                  <a:lnTo>
                    <a:pt x="4798" y="3772"/>
                  </a:lnTo>
                  <a:lnTo>
                    <a:pt x="4971" y="3730"/>
                  </a:lnTo>
                  <a:lnTo>
                    <a:pt x="5149" y="3690"/>
                  </a:lnTo>
                  <a:lnTo>
                    <a:pt x="5330" y="3649"/>
                  </a:lnTo>
                  <a:lnTo>
                    <a:pt x="5515" y="3612"/>
                  </a:lnTo>
                  <a:lnTo>
                    <a:pt x="6518" y="3466"/>
                  </a:lnTo>
                  <a:lnTo>
                    <a:pt x="7405" y="3360"/>
                  </a:lnTo>
                  <a:lnTo>
                    <a:pt x="7495" y="3342"/>
                  </a:lnTo>
                  <a:lnTo>
                    <a:pt x="7586" y="3327"/>
                  </a:lnTo>
                  <a:lnTo>
                    <a:pt x="7677" y="3315"/>
                  </a:lnTo>
                  <a:lnTo>
                    <a:pt x="7767" y="3306"/>
                  </a:lnTo>
                  <a:lnTo>
                    <a:pt x="7858" y="3299"/>
                  </a:lnTo>
                  <a:lnTo>
                    <a:pt x="7949" y="3295"/>
                  </a:lnTo>
                  <a:lnTo>
                    <a:pt x="8039" y="3293"/>
                  </a:lnTo>
                  <a:lnTo>
                    <a:pt x="8130" y="3295"/>
                  </a:lnTo>
                  <a:lnTo>
                    <a:pt x="8130" y="0"/>
                  </a:lnTo>
                  <a:lnTo>
                    <a:pt x="7883" y="187"/>
                  </a:lnTo>
                  <a:lnTo>
                    <a:pt x="7591" y="459"/>
                  </a:lnTo>
                  <a:lnTo>
                    <a:pt x="7554" y="489"/>
                  </a:lnTo>
                  <a:lnTo>
                    <a:pt x="7516" y="519"/>
                  </a:lnTo>
                  <a:lnTo>
                    <a:pt x="7496" y="533"/>
                  </a:lnTo>
                  <a:lnTo>
                    <a:pt x="7476" y="548"/>
                  </a:lnTo>
                  <a:lnTo>
                    <a:pt x="7435" y="579"/>
                  </a:lnTo>
                  <a:lnTo>
                    <a:pt x="7389" y="607"/>
                  </a:lnTo>
                  <a:lnTo>
                    <a:pt x="7343" y="635"/>
                  </a:lnTo>
                  <a:lnTo>
                    <a:pt x="7330" y="641"/>
                  </a:lnTo>
                  <a:lnTo>
                    <a:pt x="7318" y="648"/>
                  </a:lnTo>
                  <a:lnTo>
                    <a:pt x="7294" y="662"/>
                  </a:lnTo>
                  <a:lnTo>
                    <a:pt x="7244" y="690"/>
                  </a:lnTo>
                  <a:lnTo>
                    <a:pt x="6917" y="956"/>
                  </a:lnTo>
                  <a:lnTo>
                    <a:pt x="6549" y="1145"/>
                  </a:lnTo>
                  <a:lnTo>
                    <a:pt x="6373" y="1270"/>
                  </a:lnTo>
                  <a:lnTo>
                    <a:pt x="6332" y="1304"/>
                  </a:lnTo>
                  <a:lnTo>
                    <a:pt x="6288" y="1340"/>
                  </a:lnTo>
                  <a:lnTo>
                    <a:pt x="6243" y="1375"/>
                  </a:lnTo>
                  <a:lnTo>
                    <a:pt x="6196" y="1411"/>
                  </a:lnTo>
                  <a:lnTo>
                    <a:pt x="6145" y="1445"/>
                  </a:lnTo>
                  <a:lnTo>
                    <a:pt x="6094" y="1481"/>
                  </a:lnTo>
                  <a:lnTo>
                    <a:pt x="6040" y="1516"/>
                  </a:lnTo>
                  <a:lnTo>
                    <a:pt x="5985" y="1552"/>
                  </a:lnTo>
                  <a:lnTo>
                    <a:pt x="5073" y="2033"/>
                  </a:lnTo>
                  <a:close/>
                </a:path>
              </a:pathLst>
            </a:custGeom>
            <a:solidFill>
              <a:srgbClr val="FFCACA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58">
              <a:extLst>
                <a:ext uri="{FF2B5EF4-FFF2-40B4-BE49-F238E27FC236}">
                  <a16:creationId xmlns:a16="http://schemas.microsoft.com/office/drawing/2014/main" id="{5CA5F69B-EF62-3517-47DC-2C1ED91A0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3994150"/>
              <a:ext cx="3228975" cy="1919288"/>
            </a:xfrm>
            <a:custGeom>
              <a:avLst/>
              <a:gdLst>
                <a:gd name="T0" fmla="*/ 2786 w 8136"/>
                <a:gd name="T1" fmla="*/ 3571 h 4836"/>
                <a:gd name="T2" fmla="*/ 4942 w 8136"/>
                <a:gd name="T3" fmla="*/ 2604 h 4836"/>
                <a:gd name="T4" fmla="*/ 8136 w 8136"/>
                <a:gd name="T5" fmla="*/ 1249 h 4836"/>
                <a:gd name="T6" fmla="*/ 8136 w 8136"/>
                <a:gd name="T7" fmla="*/ 0 h 4836"/>
                <a:gd name="T8" fmla="*/ 7916 w 8136"/>
                <a:gd name="T9" fmla="*/ 167 h 4836"/>
                <a:gd name="T10" fmla="*/ 7697 w 8136"/>
                <a:gd name="T11" fmla="*/ 332 h 4836"/>
                <a:gd name="T12" fmla="*/ 7586 w 8136"/>
                <a:gd name="T13" fmla="*/ 413 h 4836"/>
                <a:gd name="T14" fmla="*/ 7531 w 8136"/>
                <a:gd name="T15" fmla="*/ 453 h 4836"/>
                <a:gd name="T16" fmla="*/ 7476 w 8136"/>
                <a:gd name="T17" fmla="*/ 495 h 4836"/>
                <a:gd name="T18" fmla="*/ 7256 w 8136"/>
                <a:gd name="T19" fmla="*/ 654 h 4836"/>
                <a:gd name="T20" fmla="*/ 7200 w 8136"/>
                <a:gd name="T21" fmla="*/ 692 h 4836"/>
                <a:gd name="T22" fmla="*/ 7172 w 8136"/>
                <a:gd name="T23" fmla="*/ 711 h 4836"/>
                <a:gd name="T24" fmla="*/ 7145 w 8136"/>
                <a:gd name="T25" fmla="*/ 731 h 4836"/>
                <a:gd name="T26" fmla="*/ 7034 w 8136"/>
                <a:gd name="T27" fmla="*/ 809 h 4836"/>
                <a:gd name="T28" fmla="*/ 6812 w 8136"/>
                <a:gd name="T29" fmla="*/ 962 h 4836"/>
                <a:gd name="T30" fmla="*/ 6700 w 8136"/>
                <a:gd name="T31" fmla="*/ 1037 h 4836"/>
                <a:gd name="T32" fmla="*/ 6589 w 8136"/>
                <a:gd name="T33" fmla="*/ 1112 h 4836"/>
                <a:gd name="T34" fmla="*/ 6368 w 8136"/>
                <a:gd name="T35" fmla="*/ 1259 h 4836"/>
                <a:gd name="T36" fmla="*/ 3602 w 8136"/>
                <a:gd name="T37" fmla="*/ 2851 h 4836"/>
                <a:gd name="T38" fmla="*/ 0 w 8136"/>
                <a:gd name="T39" fmla="*/ 4836 h 4836"/>
                <a:gd name="T40" fmla="*/ 2786 w 8136"/>
                <a:gd name="T41" fmla="*/ 3571 h 4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6" h="4836">
                  <a:moveTo>
                    <a:pt x="2786" y="3571"/>
                  </a:moveTo>
                  <a:lnTo>
                    <a:pt x="4942" y="2604"/>
                  </a:lnTo>
                  <a:lnTo>
                    <a:pt x="8136" y="1249"/>
                  </a:lnTo>
                  <a:lnTo>
                    <a:pt x="8136" y="0"/>
                  </a:lnTo>
                  <a:lnTo>
                    <a:pt x="7916" y="167"/>
                  </a:lnTo>
                  <a:lnTo>
                    <a:pt x="7697" y="332"/>
                  </a:lnTo>
                  <a:lnTo>
                    <a:pt x="7586" y="413"/>
                  </a:lnTo>
                  <a:lnTo>
                    <a:pt x="7531" y="453"/>
                  </a:lnTo>
                  <a:lnTo>
                    <a:pt x="7476" y="495"/>
                  </a:lnTo>
                  <a:lnTo>
                    <a:pt x="7256" y="654"/>
                  </a:lnTo>
                  <a:lnTo>
                    <a:pt x="7200" y="692"/>
                  </a:lnTo>
                  <a:lnTo>
                    <a:pt x="7172" y="711"/>
                  </a:lnTo>
                  <a:lnTo>
                    <a:pt x="7145" y="731"/>
                  </a:lnTo>
                  <a:lnTo>
                    <a:pt x="7034" y="809"/>
                  </a:lnTo>
                  <a:lnTo>
                    <a:pt x="6812" y="962"/>
                  </a:lnTo>
                  <a:lnTo>
                    <a:pt x="6700" y="1037"/>
                  </a:lnTo>
                  <a:lnTo>
                    <a:pt x="6589" y="1112"/>
                  </a:lnTo>
                  <a:lnTo>
                    <a:pt x="6368" y="1259"/>
                  </a:lnTo>
                  <a:lnTo>
                    <a:pt x="3602" y="2851"/>
                  </a:lnTo>
                  <a:lnTo>
                    <a:pt x="0" y="4836"/>
                  </a:lnTo>
                  <a:lnTo>
                    <a:pt x="2786" y="3571"/>
                  </a:lnTo>
                  <a:close/>
                </a:path>
              </a:pathLst>
            </a:custGeom>
            <a:solidFill>
              <a:srgbClr val="CAEA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Freeform 60">
              <a:extLst>
                <a:ext uri="{FF2B5EF4-FFF2-40B4-BE49-F238E27FC236}">
                  <a16:creationId xmlns:a16="http://schemas.microsoft.com/office/drawing/2014/main" id="{DBFA4619-FC90-E646-D4E6-CC6DE6237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4337050"/>
              <a:ext cx="3224213" cy="1565275"/>
            </a:xfrm>
            <a:custGeom>
              <a:avLst/>
              <a:gdLst>
                <a:gd name="T0" fmla="*/ 8125 w 8125"/>
                <a:gd name="T1" fmla="*/ 0 h 3945"/>
                <a:gd name="T2" fmla="*/ 5713 w 8125"/>
                <a:gd name="T3" fmla="*/ 857 h 3945"/>
                <a:gd name="T4" fmla="*/ 5494 w 8125"/>
                <a:gd name="T5" fmla="*/ 938 h 3945"/>
                <a:gd name="T6" fmla="*/ 5280 w 8125"/>
                <a:gd name="T7" fmla="*/ 1022 h 3945"/>
                <a:gd name="T8" fmla="*/ 5067 w 8125"/>
                <a:gd name="T9" fmla="*/ 1107 h 3945"/>
                <a:gd name="T10" fmla="*/ 4857 w 8125"/>
                <a:gd name="T11" fmla="*/ 1194 h 3945"/>
                <a:gd name="T12" fmla="*/ 4648 w 8125"/>
                <a:gd name="T13" fmla="*/ 1281 h 3945"/>
                <a:gd name="T14" fmla="*/ 4441 w 8125"/>
                <a:gd name="T15" fmla="*/ 1371 h 3945"/>
                <a:gd name="T16" fmla="*/ 4237 w 8125"/>
                <a:gd name="T17" fmla="*/ 1461 h 3945"/>
                <a:gd name="T18" fmla="*/ 4036 w 8125"/>
                <a:gd name="T19" fmla="*/ 1554 h 3945"/>
                <a:gd name="T20" fmla="*/ 3836 w 8125"/>
                <a:gd name="T21" fmla="*/ 1646 h 3945"/>
                <a:gd name="T22" fmla="*/ 3640 w 8125"/>
                <a:gd name="T23" fmla="*/ 1740 h 3945"/>
                <a:gd name="T24" fmla="*/ 3445 w 8125"/>
                <a:gd name="T25" fmla="*/ 1836 h 3945"/>
                <a:gd name="T26" fmla="*/ 3254 w 8125"/>
                <a:gd name="T27" fmla="*/ 1934 h 3945"/>
                <a:gd name="T28" fmla="*/ 3063 w 8125"/>
                <a:gd name="T29" fmla="*/ 2031 h 3945"/>
                <a:gd name="T30" fmla="*/ 2876 w 8125"/>
                <a:gd name="T31" fmla="*/ 2131 h 3945"/>
                <a:gd name="T32" fmla="*/ 2690 w 8125"/>
                <a:gd name="T33" fmla="*/ 2232 h 3945"/>
                <a:gd name="T34" fmla="*/ 2508 w 8125"/>
                <a:gd name="T35" fmla="*/ 2336 h 3945"/>
                <a:gd name="T36" fmla="*/ 2340 w 8125"/>
                <a:gd name="T37" fmla="*/ 2426 h 3945"/>
                <a:gd name="T38" fmla="*/ 2175 w 8125"/>
                <a:gd name="T39" fmla="*/ 2519 h 3945"/>
                <a:gd name="T40" fmla="*/ 2010 w 8125"/>
                <a:gd name="T41" fmla="*/ 2613 h 3945"/>
                <a:gd name="T42" fmla="*/ 1848 w 8125"/>
                <a:gd name="T43" fmla="*/ 2708 h 3945"/>
                <a:gd name="T44" fmla="*/ 1686 w 8125"/>
                <a:gd name="T45" fmla="*/ 2804 h 3945"/>
                <a:gd name="T46" fmla="*/ 1526 w 8125"/>
                <a:gd name="T47" fmla="*/ 2902 h 3945"/>
                <a:gd name="T48" fmla="*/ 1367 w 8125"/>
                <a:gd name="T49" fmla="*/ 3001 h 3945"/>
                <a:gd name="T50" fmla="*/ 1210 w 8125"/>
                <a:gd name="T51" fmla="*/ 3101 h 3945"/>
                <a:gd name="T52" fmla="*/ 1053 w 8125"/>
                <a:gd name="T53" fmla="*/ 3201 h 3945"/>
                <a:gd name="T54" fmla="*/ 899 w 8125"/>
                <a:gd name="T55" fmla="*/ 3304 h 3945"/>
                <a:gd name="T56" fmla="*/ 745 w 8125"/>
                <a:gd name="T57" fmla="*/ 3407 h 3945"/>
                <a:gd name="T58" fmla="*/ 594 w 8125"/>
                <a:gd name="T59" fmla="*/ 3512 h 3945"/>
                <a:gd name="T60" fmla="*/ 443 w 8125"/>
                <a:gd name="T61" fmla="*/ 3618 h 3945"/>
                <a:gd name="T62" fmla="*/ 294 w 8125"/>
                <a:gd name="T63" fmla="*/ 3726 h 3945"/>
                <a:gd name="T64" fmla="*/ 145 w 8125"/>
                <a:gd name="T65" fmla="*/ 3834 h 3945"/>
                <a:gd name="T66" fmla="*/ 0 w 8125"/>
                <a:gd name="T67" fmla="*/ 3945 h 3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25" h="3945">
                  <a:moveTo>
                    <a:pt x="8125" y="0"/>
                  </a:moveTo>
                  <a:lnTo>
                    <a:pt x="5713" y="857"/>
                  </a:lnTo>
                  <a:lnTo>
                    <a:pt x="5494" y="938"/>
                  </a:lnTo>
                  <a:lnTo>
                    <a:pt x="5280" y="1022"/>
                  </a:lnTo>
                  <a:lnTo>
                    <a:pt x="5067" y="1107"/>
                  </a:lnTo>
                  <a:lnTo>
                    <a:pt x="4857" y="1194"/>
                  </a:lnTo>
                  <a:lnTo>
                    <a:pt x="4648" y="1281"/>
                  </a:lnTo>
                  <a:lnTo>
                    <a:pt x="4441" y="1371"/>
                  </a:lnTo>
                  <a:lnTo>
                    <a:pt x="4237" y="1461"/>
                  </a:lnTo>
                  <a:lnTo>
                    <a:pt x="4036" y="1554"/>
                  </a:lnTo>
                  <a:lnTo>
                    <a:pt x="3836" y="1646"/>
                  </a:lnTo>
                  <a:lnTo>
                    <a:pt x="3640" y="1740"/>
                  </a:lnTo>
                  <a:lnTo>
                    <a:pt x="3445" y="1836"/>
                  </a:lnTo>
                  <a:lnTo>
                    <a:pt x="3254" y="1934"/>
                  </a:lnTo>
                  <a:lnTo>
                    <a:pt x="3063" y="2031"/>
                  </a:lnTo>
                  <a:lnTo>
                    <a:pt x="2876" y="2131"/>
                  </a:lnTo>
                  <a:lnTo>
                    <a:pt x="2690" y="2232"/>
                  </a:lnTo>
                  <a:lnTo>
                    <a:pt x="2508" y="2336"/>
                  </a:lnTo>
                  <a:lnTo>
                    <a:pt x="2340" y="2426"/>
                  </a:lnTo>
                  <a:lnTo>
                    <a:pt x="2175" y="2519"/>
                  </a:lnTo>
                  <a:lnTo>
                    <a:pt x="2010" y="2613"/>
                  </a:lnTo>
                  <a:lnTo>
                    <a:pt x="1848" y="2708"/>
                  </a:lnTo>
                  <a:lnTo>
                    <a:pt x="1686" y="2804"/>
                  </a:lnTo>
                  <a:lnTo>
                    <a:pt x="1526" y="2902"/>
                  </a:lnTo>
                  <a:lnTo>
                    <a:pt x="1367" y="3001"/>
                  </a:lnTo>
                  <a:lnTo>
                    <a:pt x="1210" y="3101"/>
                  </a:lnTo>
                  <a:lnTo>
                    <a:pt x="1053" y="3201"/>
                  </a:lnTo>
                  <a:lnTo>
                    <a:pt x="899" y="3304"/>
                  </a:lnTo>
                  <a:lnTo>
                    <a:pt x="745" y="3407"/>
                  </a:lnTo>
                  <a:lnTo>
                    <a:pt x="594" y="3512"/>
                  </a:lnTo>
                  <a:lnTo>
                    <a:pt x="443" y="3618"/>
                  </a:lnTo>
                  <a:lnTo>
                    <a:pt x="294" y="3726"/>
                  </a:lnTo>
                  <a:lnTo>
                    <a:pt x="145" y="3834"/>
                  </a:lnTo>
                  <a:lnTo>
                    <a:pt x="0" y="3945"/>
                  </a:lnTo>
                </a:path>
              </a:pathLst>
            </a:custGeom>
            <a:noFill/>
            <a:ln w="23813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Freeform 64">
              <a:extLst>
                <a:ext uri="{FF2B5EF4-FFF2-40B4-BE49-F238E27FC236}">
                  <a16:creationId xmlns:a16="http://schemas.microsoft.com/office/drawing/2014/main" id="{2C8F4140-7EC8-E9A4-43FF-DE2AA85FB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4264025"/>
              <a:ext cx="3222625" cy="1649413"/>
            </a:xfrm>
            <a:custGeom>
              <a:avLst/>
              <a:gdLst>
                <a:gd name="T0" fmla="*/ 8120 w 8120"/>
                <a:gd name="T1" fmla="*/ 0 h 4156"/>
                <a:gd name="T2" fmla="*/ 6131 w 8120"/>
                <a:gd name="T3" fmla="*/ 1083 h 4156"/>
                <a:gd name="T4" fmla="*/ 0 w 8120"/>
                <a:gd name="T5" fmla="*/ 4156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20" h="4156">
                  <a:moveTo>
                    <a:pt x="8120" y="0"/>
                  </a:moveTo>
                  <a:lnTo>
                    <a:pt x="6131" y="1083"/>
                  </a:lnTo>
                  <a:lnTo>
                    <a:pt x="0" y="4156"/>
                  </a:lnTo>
                </a:path>
              </a:pathLst>
            </a:cu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46" name="ZoneTexte 1045">
            <a:extLst>
              <a:ext uri="{FF2B5EF4-FFF2-40B4-BE49-F238E27FC236}">
                <a16:creationId xmlns:a16="http://schemas.microsoft.com/office/drawing/2014/main" id="{4AEEF4C0-8A86-DA41-A8CA-B29183881BB6}"/>
              </a:ext>
            </a:extLst>
          </p:cNvPr>
          <p:cNvSpPr txBox="1"/>
          <p:nvPr/>
        </p:nvSpPr>
        <p:spPr>
          <a:xfrm>
            <a:off x="8668890" y="5943492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047" name="ZoneTexte 1046">
            <a:extLst>
              <a:ext uri="{FF2B5EF4-FFF2-40B4-BE49-F238E27FC236}">
                <a16:creationId xmlns:a16="http://schemas.microsoft.com/office/drawing/2014/main" id="{85EC545C-5EC5-AA10-8140-EE294660A5B0}"/>
              </a:ext>
            </a:extLst>
          </p:cNvPr>
          <p:cNvSpPr txBox="1"/>
          <p:nvPr/>
        </p:nvSpPr>
        <p:spPr>
          <a:xfrm>
            <a:off x="8919847" y="5943492"/>
            <a:ext cx="258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	</a:t>
            </a:r>
          </a:p>
        </p:txBody>
      </p:sp>
      <p:sp>
        <p:nvSpPr>
          <p:cNvPr id="1048" name="ZoneTexte 1047">
            <a:extLst>
              <a:ext uri="{FF2B5EF4-FFF2-40B4-BE49-F238E27FC236}">
                <a16:creationId xmlns:a16="http://schemas.microsoft.com/office/drawing/2014/main" id="{E1AF51E0-C696-2F82-0DB2-5CBDD2F33FB7}"/>
              </a:ext>
            </a:extLst>
          </p:cNvPr>
          <p:cNvSpPr txBox="1"/>
          <p:nvPr/>
        </p:nvSpPr>
        <p:spPr>
          <a:xfrm>
            <a:off x="9169835" y="5943492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1049" name="ZoneTexte 1048">
            <a:extLst>
              <a:ext uri="{FF2B5EF4-FFF2-40B4-BE49-F238E27FC236}">
                <a16:creationId xmlns:a16="http://schemas.microsoft.com/office/drawing/2014/main" id="{0E7F1B11-BC2B-CC24-896A-33059393BE60}"/>
              </a:ext>
            </a:extLst>
          </p:cNvPr>
          <p:cNvSpPr txBox="1"/>
          <p:nvPr/>
        </p:nvSpPr>
        <p:spPr>
          <a:xfrm>
            <a:off x="9379684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1050" name="ZoneTexte 1049">
            <a:extLst>
              <a:ext uri="{FF2B5EF4-FFF2-40B4-BE49-F238E27FC236}">
                <a16:creationId xmlns:a16="http://schemas.microsoft.com/office/drawing/2014/main" id="{0C9C6158-F92C-240B-3951-4AA5951E6319}"/>
              </a:ext>
            </a:extLst>
          </p:cNvPr>
          <p:cNvSpPr txBox="1"/>
          <p:nvPr/>
        </p:nvSpPr>
        <p:spPr>
          <a:xfrm>
            <a:off x="9634435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sp>
        <p:nvSpPr>
          <p:cNvPr id="1051" name="ZoneTexte 1050">
            <a:extLst>
              <a:ext uri="{FF2B5EF4-FFF2-40B4-BE49-F238E27FC236}">
                <a16:creationId xmlns:a16="http://schemas.microsoft.com/office/drawing/2014/main" id="{A8F106B6-B433-6296-8E93-4EA197028EF1}"/>
              </a:ext>
            </a:extLst>
          </p:cNvPr>
          <p:cNvSpPr txBox="1"/>
          <p:nvPr/>
        </p:nvSpPr>
        <p:spPr>
          <a:xfrm>
            <a:off x="9885393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</a:p>
        </p:txBody>
      </p:sp>
      <p:sp>
        <p:nvSpPr>
          <p:cNvPr id="1052" name="ZoneTexte 1051">
            <a:extLst>
              <a:ext uri="{FF2B5EF4-FFF2-40B4-BE49-F238E27FC236}">
                <a16:creationId xmlns:a16="http://schemas.microsoft.com/office/drawing/2014/main" id="{B08BE968-0C64-2FFF-8D54-C99261A803DE}"/>
              </a:ext>
            </a:extLst>
          </p:cNvPr>
          <p:cNvSpPr txBox="1"/>
          <p:nvPr/>
        </p:nvSpPr>
        <p:spPr>
          <a:xfrm>
            <a:off x="10135380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</p:txBody>
      </p:sp>
      <p:sp>
        <p:nvSpPr>
          <p:cNvPr id="1053" name="ZoneTexte 1052">
            <a:extLst>
              <a:ext uri="{FF2B5EF4-FFF2-40B4-BE49-F238E27FC236}">
                <a16:creationId xmlns:a16="http://schemas.microsoft.com/office/drawing/2014/main" id="{36AA37B0-FD15-E784-87E0-CC0EB9D81F52}"/>
              </a:ext>
            </a:extLst>
          </p:cNvPr>
          <p:cNvSpPr txBox="1"/>
          <p:nvPr/>
        </p:nvSpPr>
        <p:spPr>
          <a:xfrm>
            <a:off x="10382098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</a:p>
        </p:txBody>
      </p:sp>
      <p:sp>
        <p:nvSpPr>
          <p:cNvPr id="1054" name="ZoneTexte 1053">
            <a:extLst>
              <a:ext uri="{FF2B5EF4-FFF2-40B4-BE49-F238E27FC236}">
                <a16:creationId xmlns:a16="http://schemas.microsoft.com/office/drawing/2014/main" id="{2AA2E6AE-70E5-CF73-55EC-A4B0E9D8F56D}"/>
              </a:ext>
            </a:extLst>
          </p:cNvPr>
          <p:cNvSpPr txBox="1"/>
          <p:nvPr/>
        </p:nvSpPr>
        <p:spPr>
          <a:xfrm>
            <a:off x="10624625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1055" name="ZoneTexte 1054">
            <a:extLst>
              <a:ext uri="{FF2B5EF4-FFF2-40B4-BE49-F238E27FC236}">
                <a16:creationId xmlns:a16="http://schemas.microsoft.com/office/drawing/2014/main" id="{170CE559-933E-A6B9-2834-53754EAA6974}"/>
              </a:ext>
            </a:extLst>
          </p:cNvPr>
          <p:cNvSpPr txBox="1"/>
          <p:nvPr/>
        </p:nvSpPr>
        <p:spPr>
          <a:xfrm>
            <a:off x="10875582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1056" name="ZoneTexte 1055">
            <a:extLst>
              <a:ext uri="{FF2B5EF4-FFF2-40B4-BE49-F238E27FC236}">
                <a16:creationId xmlns:a16="http://schemas.microsoft.com/office/drawing/2014/main" id="{CFBE8E98-F39F-3427-7543-7A45CE09D044}"/>
              </a:ext>
            </a:extLst>
          </p:cNvPr>
          <p:cNvSpPr txBox="1"/>
          <p:nvPr/>
        </p:nvSpPr>
        <p:spPr>
          <a:xfrm>
            <a:off x="11125570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sp>
        <p:nvSpPr>
          <p:cNvPr id="1057" name="ZoneTexte 1056">
            <a:extLst>
              <a:ext uri="{FF2B5EF4-FFF2-40B4-BE49-F238E27FC236}">
                <a16:creationId xmlns:a16="http://schemas.microsoft.com/office/drawing/2014/main" id="{A96215C7-543B-2C8C-71C7-EF2DE13DEF66}"/>
              </a:ext>
            </a:extLst>
          </p:cNvPr>
          <p:cNvSpPr txBox="1"/>
          <p:nvPr/>
        </p:nvSpPr>
        <p:spPr>
          <a:xfrm>
            <a:off x="11372288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</a:t>
            </a:r>
          </a:p>
        </p:txBody>
      </p:sp>
      <p:sp>
        <p:nvSpPr>
          <p:cNvPr id="1058" name="ZoneTexte 1057">
            <a:extLst>
              <a:ext uri="{FF2B5EF4-FFF2-40B4-BE49-F238E27FC236}">
                <a16:creationId xmlns:a16="http://schemas.microsoft.com/office/drawing/2014/main" id="{69932707-320F-A002-F1FC-EE5469B2B7E4}"/>
              </a:ext>
            </a:extLst>
          </p:cNvPr>
          <p:cNvSpPr txBox="1"/>
          <p:nvPr/>
        </p:nvSpPr>
        <p:spPr>
          <a:xfrm>
            <a:off x="11614767" y="5943492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</a:t>
            </a:r>
          </a:p>
        </p:txBody>
      </p:sp>
      <p:sp>
        <p:nvSpPr>
          <p:cNvPr id="1059" name="ZoneTexte 1058">
            <a:extLst>
              <a:ext uri="{FF2B5EF4-FFF2-40B4-BE49-F238E27FC236}">
                <a16:creationId xmlns:a16="http://schemas.microsoft.com/office/drawing/2014/main" id="{6F686497-0616-FE6B-580E-FED708890D53}"/>
              </a:ext>
            </a:extLst>
          </p:cNvPr>
          <p:cNvSpPr txBox="1"/>
          <p:nvPr/>
        </p:nvSpPr>
        <p:spPr>
          <a:xfrm>
            <a:off x="9964791" y="6174267"/>
            <a:ext cx="675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Months</a:t>
            </a:r>
          </a:p>
        </p:txBody>
      </p:sp>
      <p:sp>
        <p:nvSpPr>
          <p:cNvPr id="1067" name="ZoneTexte 1066">
            <a:extLst>
              <a:ext uri="{FF2B5EF4-FFF2-40B4-BE49-F238E27FC236}">
                <a16:creationId xmlns:a16="http://schemas.microsoft.com/office/drawing/2014/main" id="{0CC10151-CC3F-DC3D-F1C0-872DCDEB7E3B}"/>
              </a:ext>
            </a:extLst>
          </p:cNvPr>
          <p:cNvSpPr txBox="1"/>
          <p:nvPr/>
        </p:nvSpPr>
        <p:spPr>
          <a:xfrm>
            <a:off x="8466725" y="5785292"/>
            <a:ext cx="258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068" name="ZoneTexte 1067">
            <a:extLst>
              <a:ext uri="{FF2B5EF4-FFF2-40B4-BE49-F238E27FC236}">
                <a16:creationId xmlns:a16="http://schemas.microsoft.com/office/drawing/2014/main" id="{4C41EA4E-8ECD-4446-AB31-D932E06E814B}"/>
              </a:ext>
            </a:extLst>
          </p:cNvPr>
          <p:cNvSpPr txBox="1"/>
          <p:nvPr/>
        </p:nvSpPr>
        <p:spPr>
          <a:xfrm>
            <a:off x="8433062" y="5286408"/>
            <a:ext cx="292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</a:t>
            </a:r>
          </a:p>
        </p:txBody>
      </p:sp>
      <p:sp>
        <p:nvSpPr>
          <p:cNvPr id="1069" name="ZoneTexte 1068">
            <a:extLst>
              <a:ext uri="{FF2B5EF4-FFF2-40B4-BE49-F238E27FC236}">
                <a16:creationId xmlns:a16="http://schemas.microsoft.com/office/drawing/2014/main" id="{90046DD1-8A65-57CD-0FE6-CE92F1ACD5DB}"/>
              </a:ext>
            </a:extLst>
          </p:cNvPr>
          <p:cNvSpPr txBox="1"/>
          <p:nvPr/>
        </p:nvSpPr>
        <p:spPr>
          <a:xfrm>
            <a:off x="8359323" y="4787527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1.0</a:t>
            </a:r>
          </a:p>
        </p:txBody>
      </p:sp>
      <p:sp>
        <p:nvSpPr>
          <p:cNvPr id="1070" name="ZoneTexte 1069">
            <a:extLst>
              <a:ext uri="{FF2B5EF4-FFF2-40B4-BE49-F238E27FC236}">
                <a16:creationId xmlns:a16="http://schemas.microsoft.com/office/drawing/2014/main" id="{72BE4AAC-09A3-FE32-181D-00991CFB38FC}"/>
              </a:ext>
            </a:extLst>
          </p:cNvPr>
          <p:cNvSpPr txBox="1"/>
          <p:nvPr/>
        </p:nvSpPr>
        <p:spPr>
          <a:xfrm>
            <a:off x="8359323" y="4288646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1.5</a:t>
            </a:r>
          </a:p>
        </p:txBody>
      </p:sp>
      <p:sp>
        <p:nvSpPr>
          <p:cNvPr id="1071" name="ZoneTexte 1070">
            <a:extLst>
              <a:ext uri="{FF2B5EF4-FFF2-40B4-BE49-F238E27FC236}">
                <a16:creationId xmlns:a16="http://schemas.microsoft.com/office/drawing/2014/main" id="{FDB9E96F-EF87-BD14-B1C2-843A5E1C2E57}"/>
              </a:ext>
            </a:extLst>
          </p:cNvPr>
          <p:cNvSpPr txBox="1"/>
          <p:nvPr/>
        </p:nvSpPr>
        <p:spPr>
          <a:xfrm>
            <a:off x="8359323" y="3789764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2.0</a:t>
            </a:r>
          </a:p>
        </p:txBody>
      </p:sp>
      <p:sp>
        <p:nvSpPr>
          <p:cNvPr id="1072" name="ZoneTexte 1071">
            <a:extLst>
              <a:ext uri="{FF2B5EF4-FFF2-40B4-BE49-F238E27FC236}">
                <a16:creationId xmlns:a16="http://schemas.microsoft.com/office/drawing/2014/main" id="{ED134F18-697A-0D89-470C-6975E7887C82}"/>
              </a:ext>
            </a:extLst>
          </p:cNvPr>
          <p:cNvSpPr txBox="1"/>
          <p:nvPr/>
        </p:nvSpPr>
        <p:spPr>
          <a:xfrm>
            <a:off x="8359323" y="3290883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2.5</a:t>
            </a:r>
          </a:p>
        </p:txBody>
      </p:sp>
      <p:sp>
        <p:nvSpPr>
          <p:cNvPr id="1073" name="ZoneTexte 1072">
            <a:extLst>
              <a:ext uri="{FF2B5EF4-FFF2-40B4-BE49-F238E27FC236}">
                <a16:creationId xmlns:a16="http://schemas.microsoft.com/office/drawing/2014/main" id="{9396D60A-4738-AC3B-E51C-75E4AA567F57}"/>
              </a:ext>
            </a:extLst>
          </p:cNvPr>
          <p:cNvSpPr txBox="1"/>
          <p:nvPr/>
        </p:nvSpPr>
        <p:spPr>
          <a:xfrm>
            <a:off x="8319250" y="309345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1074" name="ZoneTexte 1073">
            <a:extLst>
              <a:ext uri="{FF2B5EF4-FFF2-40B4-BE49-F238E27FC236}">
                <a16:creationId xmlns:a16="http://schemas.microsoft.com/office/drawing/2014/main" id="{D22AD423-0429-9567-D9DB-CB67548B19CB}"/>
              </a:ext>
            </a:extLst>
          </p:cNvPr>
          <p:cNvSpPr txBox="1"/>
          <p:nvPr/>
        </p:nvSpPr>
        <p:spPr>
          <a:xfrm>
            <a:off x="5467552" y="1976611"/>
            <a:ext cx="556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Cumulative incidence of major cardiovascular events (%)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4F075B-87E5-76C0-D8D9-2AD5A3D341E9}"/>
              </a:ext>
            </a:extLst>
          </p:cNvPr>
          <p:cNvSpPr txBox="1"/>
          <p:nvPr/>
        </p:nvSpPr>
        <p:spPr>
          <a:xfrm>
            <a:off x="4766966" y="5992164"/>
            <a:ext cx="258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F39D14-BB41-A18F-0E24-D382C6C4AFD2}"/>
              </a:ext>
            </a:extLst>
          </p:cNvPr>
          <p:cNvSpPr txBox="1"/>
          <p:nvPr/>
        </p:nvSpPr>
        <p:spPr>
          <a:xfrm>
            <a:off x="5030550" y="5992164"/>
            <a:ext cx="258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FDF9A6-2BC7-1368-6B82-F477FE115167}"/>
              </a:ext>
            </a:extLst>
          </p:cNvPr>
          <p:cNvSpPr txBox="1"/>
          <p:nvPr/>
        </p:nvSpPr>
        <p:spPr>
          <a:xfrm>
            <a:off x="5293115" y="5992164"/>
            <a:ext cx="258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619924-EFDB-8DE8-EA4F-A6ED66932069}"/>
              </a:ext>
            </a:extLst>
          </p:cNvPr>
          <p:cNvSpPr txBox="1"/>
          <p:nvPr/>
        </p:nvSpPr>
        <p:spPr>
          <a:xfrm>
            <a:off x="5515378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C5D204-EA0B-FDE7-2396-A697B483FC3F}"/>
              </a:ext>
            </a:extLst>
          </p:cNvPr>
          <p:cNvSpPr txBox="1"/>
          <p:nvPr/>
        </p:nvSpPr>
        <p:spPr>
          <a:xfrm>
            <a:off x="5782946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C372E2-944B-CF4C-3071-B44366B9AB50}"/>
              </a:ext>
            </a:extLst>
          </p:cNvPr>
          <p:cNvSpPr txBox="1"/>
          <p:nvPr/>
        </p:nvSpPr>
        <p:spPr>
          <a:xfrm>
            <a:off x="6046530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3D81B7-68BA-661A-810C-1DE88CD2AAD2}"/>
              </a:ext>
            </a:extLst>
          </p:cNvPr>
          <p:cNvSpPr txBox="1"/>
          <p:nvPr/>
        </p:nvSpPr>
        <p:spPr>
          <a:xfrm>
            <a:off x="6309095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7819EE-FAFB-BA70-894B-06854DD2B412}"/>
              </a:ext>
            </a:extLst>
          </p:cNvPr>
          <p:cNvSpPr txBox="1"/>
          <p:nvPr/>
        </p:nvSpPr>
        <p:spPr>
          <a:xfrm>
            <a:off x="6568227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1BCEF9-9B66-0E22-62AF-100511DBC1BE}"/>
              </a:ext>
            </a:extLst>
          </p:cNvPr>
          <p:cNvSpPr txBox="1"/>
          <p:nvPr/>
        </p:nvSpPr>
        <p:spPr>
          <a:xfrm>
            <a:off x="6822955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E70ECC5-87EE-5539-E421-3EFB601A6794}"/>
              </a:ext>
            </a:extLst>
          </p:cNvPr>
          <p:cNvSpPr txBox="1"/>
          <p:nvPr/>
        </p:nvSpPr>
        <p:spPr>
          <a:xfrm>
            <a:off x="7086539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646499-7786-D5BA-80BE-D0B2C06645B5}"/>
              </a:ext>
            </a:extLst>
          </p:cNvPr>
          <p:cNvSpPr txBox="1"/>
          <p:nvPr/>
        </p:nvSpPr>
        <p:spPr>
          <a:xfrm>
            <a:off x="7349104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AA0A35E-1ADF-DFFF-AA5C-0E7C672D29D9}"/>
              </a:ext>
            </a:extLst>
          </p:cNvPr>
          <p:cNvSpPr txBox="1"/>
          <p:nvPr/>
        </p:nvSpPr>
        <p:spPr>
          <a:xfrm>
            <a:off x="7608236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BCFE1E-2E59-269D-525C-85B0A3E05B3C}"/>
              </a:ext>
            </a:extLst>
          </p:cNvPr>
          <p:cNvSpPr txBox="1"/>
          <p:nvPr/>
        </p:nvSpPr>
        <p:spPr>
          <a:xfrm>
            <a:off x="7862915" y="599216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28CC8A6-D944-2CE2-8601-B0174EFFBCC6}"/>
              </a:ext>
            </a:extLst>
          </p:cNvPr>
          <p:cNvSpPr txBox="1"/>
          <p:nvPr/>
        </p:nvSpPr>
        <p:spPr>
          <a:xfrm>
            <a:off x="6138552" y="6154097"/>
            <a:ext cx="675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Months</a:t>
            </a:r>
          </a:p>
        </p:txBody>
      </p:sp>
      <p:grpSp>
        <p:nvGrpSpPr>
          <p:cNvPr id="1044" name="Groupe 1043">
            <a:extLst>
              <a:ext uri="{FF2B5EF4-FFF2-40B4-BE49-F238E27FC236}">
                <a16:creationId xmlns:a16="http://schemas.microsoft.com/office/drawing/2014/main" id="{F42AF089-A689-C228-3155-D42B07F9419B}"/>
              </a:ext>
            </a:extLst>
          </p:cNvPr>
          <p:cNvGrpSpPr/>
          <p:nvPr/>
        </p:nvGrpSpPr>
        <p:grpSpPr>
          <a:xfrm>
            <a:off x="4802724" y="2940178"/>
            <a:ext cx="3264672" cy="3069838"/>
            <a:chOff x="2408238" y="2828925"/>
            <a:chExt cx="3375025" cy="3214688"/>
          </a:xfrm>
        </p:grpSpPr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4297AC48-7CC9-9FF6-24C4-A8C476EC8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488" y="2828925"/>
              <a:ext cx="0" cy="1238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45596465-B9CE-9C74-F9EF-B6F57FB91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488" y="2987675"/>
              <a:ext cx="3279775" cy="2951163"/>
            </a:xfrm>
            <a:custGeom>
              <a:avLst/>
              <a:gdLst>
                <a:gd name="T0" fmla="*/ 8261 w 8261"/>
                <a:gd name="T1" fmla="*/ 7437 h 7437"/>
                <a:gd name="T2" fmla="*/ 0 w 8261"/>
                <a:gd name="T3" fmla="*/ 7437 h 7437"/>
                <a:gd name="T4" fmla="*/ 0 w 8261"/>
                <a:gd name="T5" fmla="*/ 0 h 7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61" h="7437">
                  <a:moveTo>
                    <a:pt x="8261" y="7437"/>
                  </a:moveTo>
                  <a:lnTo>
                    <a:pt x="0" y="743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1C896F6E-1101-C41E-361E-0439E6D58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770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077AFE7E-3B92-6411-D121-00316A61F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6238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C5FE7E8C-BEE1-9F6D-9E9C-88BD9364B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795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60569C73-D042-21AC-C7A4-50ABA9864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9663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749BDE62-2B38-9513-88E6-71F109B14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1375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A32958B6-9171-86F7-1129-67D66B3462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150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B9B15FEF-7102-A90E-DC59-0FF7F7307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3213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C0223C79-AC1C-B3D6-7F28-C8EDCC2CD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925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F0A49405-FC37-46B2-037B-4B1516A70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638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BD7D3FF0-0D91-70D4-920A-F635A3091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350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id="{52CF61D4-8220-63B4-6B24-8B8C7926ED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0063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id="{A53FA6A4-4260-6404-9D42-20F47E985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775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31">
              <a:extLst>
                <a:ext uri="{FF2B5EF4-FFF2-40B4-BE49-F238E27FC236}">
                  <a16:creationId xmlns:a16="http://schemas.microsoft.com/office/drawing/2014/main" id="{DDF67D12-D61A-3C52-9AB5-7EE9D4A0E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488" y="5938838"/>
              <a:ext cx="0" cy="1047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8CD8631C-B050-F9AA-A97C-D45CFA101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238" y="2860675"/>
              <a:ext cx="952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70FA68E8-E5A8-7F2B-9F20-0842BC1A9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238" y="3076575"/>
              <a:ext cx="952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D13E1300-EBC7-F143-C36B-3D7AE70D5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238" y="3649663"/>
              <a:ext cx="952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Line 47">
              <a:extLst>
                <a:ext uri="{FF2B5EF4-FFF2-40B4-BE49-F238E27FC236}">
                  <a16:creationId xmlns:a16="http://schemas.microsoft.com/office/drawing/2014/main" id="{66DF9FD9-76AD-EC0D-D654-80DC7AF5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238" y="4221163"/>
              <a:ext cx="952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" name="Line 48">
              <a:extLst>
                <a:ext uri="{FF2B5EF4-FFF2-40B4-BE49-F238E27FC236}">
                  <a16:creationId xmlns:a16="http://schemas.microsoft.com/office/drawing/2014/main" id="{960E3DF7-6036-4944-6971-3E0912EEF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238" y="4792663"/>
              <a:ext cx="952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" name="Line 49">
              <a:extLst>
                <a:ext uri="{FF2B5EF4-FFF2-40B4-BE49-F238E27FC236}">
                  <a16:creationId xmlns:a16="http://schemas.microsoft.com/office/drawing/2014/main" id="{4B8D64DA-F543-D72D-D5D3-22C33AAC6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238" y="5365750"/>
              <a:ext cx="952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Line 50">
              <a:extLst>
                <a:ext uri="{FF2B5EF4-FFF2-40B4-BE49-F238E27FC236}">
                  <a16:creationId xmlns:a16="http://schemas.microsoft.com/office/drawing/2014/main" id="{762FC1D1-59AE-E33C-2BB3-821D44239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238" y="5938838"/>
              <a:ext cx="952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Line 52">
              <a:extLst>
                <a:ext uri="{FF2B5EF4-FFF2-40B4-BE49-F238E27FC236}">
                  <a16:creationId xmlns:a16="http://schemas.microsoft.com/office/drawing/2014/main" id="{03B85BAA-C3A4-0FC0-30E1-8A491E5C8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9038" y="2959100"/>
              <a:ext cx="90488" cy="74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Line 53">
              <a:extLst>
                <a:ext uri="{FF2B5EF4-FFF2-40B4-BE49-F238E27FC236}">
                  <a16:creationId xmlns:a16="http://schemas.microsoft.com/office/drawing/2014/main" id="{2D95447E-DCAB-10C3-F803-94B588818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213" y="2903538"/>
              <a:ext cx="90488" cy="730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55">
              <a:extLst>
                <a:ext uri="{FF2B5EF4-FFF2-40B4-BE49-F238E27FC236}">
                  <a16:creationId xmlns:a16="http://schemas.microsoft.com/office/drawing/2014/main" id="{22FC34A3-089A-9DF2-525A-5698F670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00" y="3473450"/>
              <a:ext cx="3175000" cy="2420938"/>
            </a:xfrm>
            <a:custGeom>
              <a:avLst/>
              <a:gdLst>
                <a:gd name="T0" fmla="*/ 6907 w 8001"/>
                <a:gd name="T1" fmla="*/ 601 h 6101"/>
                <a:gd name="T2" fmla="*/ 6840 w 8001"/>
                <a:gd name="T3" fmla="*/ 651 h 6101"/>
                <a:gd name="T4" fmla="*/ 6789 w 8001"/>
                <a:gd name="T5" fmla="*/ 686 h 6101"/>
                <a:gd name="T6" fmla="*/ 6704 w 8001"/>
                <a:gd name="T7" fmla="*/ 739 h 6101"/>
                <a:gd name="T8" fmla="*/ 6480 w 8001"/>
                <a:gd name="T9" fmla="*/ 891 h 6101"/>
                <a:gd name="T10" fmla="*/ 5983 w 8001"/>
                <a:gd name="T11" fmla="*/ 1288 h 6101"/>
                <a:gd name="T12" fmla="*/ 5165 w 8001"/>
                <a:gd name="T13" fmla="*/ 2082 h 6101"/>
                <a:gd name="T14" fmla="*/ 5050 w 8001"/>
                <a:gd name="T15" fmla="*/ 2189 h 6101"/>
                <a:gd name="T16" fmla="*/ 4973 w 8001"/>
                <a:gd name="T17" fmla="*/ 2254 h 6101"/>
                <a:gd name="T18" fmla="*/ 4828 w 8001"/>
                <a:gd name="T19" fmla="*/ 2372 h 6101"/>
                <a:gd name="T20" fmla="*/ 4639 w 8001"/>
                <a:gd name="T21" fmla="*/ 2509 h 6101"/>
                <a:gd name="T22" fmla="*/ 3889 w 8001"/>
                <a:gd name="T23" fmla="*/ 2960 h 6101"/>
                <a:gd name="T24" fmla="*/ 3667 w 8001"/>
                <a:gd name="T25" fmla="*/ 3106 h 6101"/>
                <a:gd name="T26" fmla="*/ 3437 w 8001"/>
                <a:gd name="T27" fmla="*/ 3244 h 6101"/>
                <a:gd name="T28" fmla="*/ 3318 w 8001"/>
                <a:gd name="T29" fmla="*/ 3310 h 6101"/>
                <a:gd name="T30" fmla="*/ 3121 w 8001"/>
                <a:gd name="T31" fmla="*/ 3411 h 6101"/>
                <a:gd name="T32" fmla="*/ 2952 w 8001"/>
                <a:gd name="T33" fmla="*/ 3494 h 6101"/>
                <a:gd name="T34" fmla="*/ 2343 w 8001"/>
                <a:gd name="T35" fmla="*/ 3792 h 6101"/>
                <a:gd name="T36" fmla="*/ 1950 w 8001"/>
                <a:gd name="T37" fmla="*/ 4004 h 6101"/>
                <a:gd name="T38" fmla="*/ 1380 w 8001"/>
                <a:gd name="T39" fmla="*/ 4340 h 6101"/>
                <a:gd name="T40" fmla="*/ 903 w 8001"/>
                <a:gd name="T41" fmla="*/ 4683 h 6101"/>
                <a:gd name="T42" fmla="*/ 514 w 8001"/>
                <a:gd name="T43" fmla="*/ 5052 h 6101"/>
                <a:gd name="T44" fmla="*/ 213 w 8001"/>
                <a:gd name="T45" fmla="*/ 5445 h 6101"/>
                <a:gd name="T46" fmla="*/ 0 w 8001"/>
                <a:gd name="T47" fmla="*/ 5862 h 6101"/>
                <a:gd name="T48" fmla="*/ 796 w 8001"/>
                <a:gd name="T49" fmla="*/ 5666 h 6101"/>
                <a:gd name="T50" fmla="*/ 1366 w 8001"/>
                <a:gd name="T51" fmla="*/ 5438 h 6101"/>
                <a:gd name="T52" fmla="*/ 2830 w 8001"/>
                <a:gd name="T53" fmla="*/ 5004 h 6101"/>
                <a:gd name="T54" fmla="*/ 3132 w 8001"/>
                <a:gd name="T55" fmla="*/ 4925 h 6101"/>
                <a:gd name="T56" fmla="*/ 3613 w 8001"/>
                <a:gd name="T57" fmla="*/ 4774 h 6101"/>
                <a:gd name="T58" fmla="*/ 4138 w 8001"/>
                <a:gd name="T59" fmla="*/ 4578 h 6101"/>
                <a:gd name="T60" fmla="*/ 4273 w 8001"/>
                <a:gd name="T61" fmla="*/ 4531 h 6101"/>
                <a:gd name="T62" fmla="*/ 4361 w 8001"/>
                <a:gd name="T63" fmla="*/ 4498 h 6101"/>
                <a:gd name="T64" fmla="*/ 4612 w 8001"/>
                <a:gd name="T65" fmla="*/ 4392 h 6101"/>
                <a:gd name="T66" fmla="*/ 4876 w 8001"/>
                <a:gd name="T67" fmla="*/ 4265 h 6101"/>
                <a:gd name="T68" fmla="*/ 5075 w 8001"/>
                <a:gd name="T69" fmla="*/ 4176 h 6101"/>
                <a:gd name="T70" fmla="*/ 5265 w 8001"/>
                <a:gd name="T71" fmla="*/ 4106 h 6101"/>
                <a:gd name="T72" fmla="*/ 5442 w 8001"/>
                <a:gd name="T73" fmla="*/ 4049 h 6101"/>
                <a:gd name="T74" fmla="*/ 5770 w 8001"/>
                <a:gd name="T75" fmla="*/ 3958 h 6101"/>
                <a:gd name="T76" fmla="*/ 6092 w 8001"/>
                <a:gd name="T77" fmla="*/ 3822 h 6101"/>
                <a:gd name="T78" fmla="*/ 6384 w 8001"/>
                <a:gd name="T79" fmla="*/ 3669 h 6101"/>
                <a:gd name="T80" fmla="*/ 6756 w 8001"/>
                <a:gd name="T81" fmla="*/ 3513 h 6101"/>
                <a:gd name="T82" fmla="*/ 7243 w 8001"/>
                <a:gd name="T83" fmla="*/ 3351 h 6101"/>
                <a:gd name="T84" fmla="*/ 7624 w 8001"/>
                <a:gd name="T85" fmla="*/ 3250 h 6101"/>
                <a:gd name="T86" fmla="*/ 8001 w 8001"/>
                <a:gd name="T87" fmla="*/ 3179 h 6101"/>
                <a:gd name="T88" fmla="*/ 7916 w 8001"/>
                <a:gd name="T89" fmla="*/ 18 h 6101"/>
                <a:gd name="T90" fmla="*/ 7822 w 8001"/>
                <a:gd name="T91" fmla="*/ 69 h 6101"/>
                <a:gd name="T92" fmla="*/ 7788 w 8001"/>
                <a:gd name="T93" fmla="*/ 99 h 6101"/>
                <a:gd name="T94" fmla="*/ 7755 w 8001"/>
                <a:gd name="T95" fmla="*/ 124 h 6101"/>
                <a:gd name="T96" fmla="*/ 7683 w 8001"/>
                <a:gd name="T97" fmla="*/ 164 h 6101"/>
                <a:gd name="T98" fmla="*/ 7631 w 8001"/>
                <a:gd name="T99" fmla="*/ 177 h 6101"/>
                <a:gd name="T100" fmla="*/ 7525 w 8001"/>
                <a:gd name="T101" fmla="*/ 206 h 6101"/>
                <a:gd name="T102" fmla="*/ 7457 w 8001"/>
                <a:gd name="T103" fmla="*/ 252 h 6101"/>
                <a:gd name="T104" fmla="*/ 7390 w 8001"/>
                <a:gd name="T105" fmla="*/ 306 h 6101"/>
                <a:gd name="T106" fmla="*/ 7301 w 8001"/>
                <a:gd name="T107" fmla="*/ 358 h 6101"/>
                <a:gd name="T108" fmla="*/ 7133 w 8001"/>
                <a:gd name="T109" fmla="*/ 433 h 6101"/>
                <a:gd name="T110" fmla="*/ 6979 w 8001"/>
                <a:gd name="T111" fmla="*/ 539 h 6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01" h="6101">
                  <a:moveTo>
                    <a:pt x="6979" y="539"/>
                  </a:moveTo>
                  <a:lnTo>
                    <a:pt x="6961" y="554"/>
                  </a:lnTo>
                  <a:lnTo>
                    <a:pt x="6943" y="570"/>
                  </a:lnTo>
                  <a:lnTo>
                    <a:pt x="6907" y="601"/>
                  </a:lnTo>
                  <a:lnTo>
                    <a:pt x="6888" y="615"/>
                  </a:lnTo>
                  <a:lnTo>
                    <a:pt x="6870" y="630"/>
                  </a:lnTo>
                  <a:lnTo>
                    <a:pt x="6850" y="644"/>
                  </a:lnTo>
                  <a:lnTo>
                    <a:pt x="6840" y="651"/>
                  </a:lnTo>
                  <a:lnTo>
                    <a:pt x="6831" y="659"/>
                  </a:lnTo>
                  <a:lnTo>
                    <a:pt x="6819" y="665"/>
                  </a:lnTo>
                  <a:lnTo>
                    <a:pt x="6809" y="672"/>
                  </a:lnTo>
                  <a:lnTo>
                    <a:pt x="6789" y="686"/>
                  </a:lnTo>
                  <a:lnTo>
                    <a:pt x="6747" y="714"/>
                  </a:lnTo>
                  <a:lnTo>
                    <a:pt x="6725" y="726"/>
                  </a:lnTo>
                  <a:lnTo>
                    <a:pt x="6714" y="732"/>
                  </a:lnTo>
                  <a:lnTo>
                    <a:pt x="6704" y="739"/>
                  </a:lnTo>
                  <a:lnTo>
                    <a:pt x="6680" y="751"/>
                  </a:lnTo>
                  <a:lnTo>
                    <a:pt x="6658" y="764"/>
                  </a:lnTo>
                  <a:lnTo>
                    <a:pt x="6568" y="826"/>
                  </a:lnTo>
                  <a:lnTo>
                    <a:pt x="6480" y="891"/>
                  </a:lnTo>
                  <a:lnTo>
                    <a:pt x="6309" y="1021"/>
                  </a:lnTo>
                  <a:lnTo>
                    <a:pt x="6142" y="1153"/>
                  </a:lnTo>
                  <a:lnTo>
                    <a:pt x="6062" y="1219"/>
                  </a:lnTo>
                  <a:lnTo>
                    <a:pt x="5983" y="1288"/>
                  </a:lnTo>
                  <a:lnTo>
                    <a:pt x="5219" y="2033"/>
                  </a:lnTo>
                  <a:lnTo>
                    <a:pt x="5176" y="2073"/>
                  </a:lnTo>
                  <a:lnTo>
                    <a:pt x="5170" y="2077"/>
                  </a:lnTo>
                  <a:lnTo>
                    <a:pt x="5165" y="2082"/>
                  </a:lnTo>
                  <a:lnTo>
                    <a:pt x="5155" y="2092"/>
                  </a:lnTo>
                  <a:lnTo>
                    <a:pt x="5135" y="2112"/>
                  </a:lnTo>
                  <a:lnTo>
                    <a:pt x="5093" y="2150"/>
                  </a:lnTo>
                  <a:lnTo>
                    <a:pt x="5050" y="2189"/>
                  </a:lnTo>
                  <a:lnTo>
                    <a:pt x="5006" y="2227"/>
                  </a:lnTo>
                  <a:lnTo>
                    <a:pt x="4984" y="2245"/>
                  </a:lnTo>
                  <a:lnTo>
                    <a:pt x="4978" y="2249"/>
                  </a:lnTo>
                  <a:lnTo>
                    <a:pt x="4973" y="2254"/>
                  </a:lnTo>
                  <a:lnTo>
                    <a:pt x="4963" y="2264"/>
                  </a:lnTo>
                  <a:lnTo>
                    <a:pt x="4918" y="2300"/>
                  </a:lnTo>
                  <a:lnTo>
                    <a:pt x="4874" y="2338"/>
                  </a:lnTo>
                  <a:lnTo>
                    <a:pt x="4828" y="2372"/>
                  </a:lnTo>
                  <a:lnTo>
                    <a:pt x="4781" y="2407"/>
                  </a:lnTo>
                  <a:lnTo>
                    <a:pt x="4734" y="2441"/>
                  </a:lnTo>
                  <a:lnTo>
                    <a:pt x="4688" y="2477"/>
                  </a:lnTo>
                  <a:lnTo>
                    <a:pt x="4639" y="2509"/>
                  </a:lnTo>
                  <a:lnTo>
                    <a:pt x="4591" y="2542"/>
                  </a:lnTo>
                  <a:lnTo>
                    <a:pt x="4541" y="2574"/>
                  </a:lnTo>
                  <a:lnTo>
                    <a:pt x="4493" y="2608"/>
                  </a:lnTo>
                  <a:lnTo>
                    <a:pt x="3889" y="2960"/>
                  </a:lnTo>
                  <a:lnTo>
                    <a:pt x="3833" y="2996"/>
                  </a:lnTo>
                  <a:lnTo>
                    <a:pt x="3779" y="3034"/>
                  </a:lnTo>
                  <a:lnTo>
                    <a:pt x="3722" y="3070"/>
                  </a:lnTo>
                  <a:lnTo>
                    <a:pt x="3667" y="3106"/>
                  </a:lnTo>
                  <a:lnTo>
                    <a:pt x="3610" y="3141"/>
                  </a:lnTo>
                  <a:lnTo>
                    <a:pt x="3553" y="3176"/>
                  </a:lnTo>
                  <a:lnTo>
                    <a:pt x="3495" y="3210"/>
                  </a:lnTo>
                  <a:lnTo>
                    <a:pt x="3437" y="3244"/>
                  </a:lnTo>
                  <a:lnTo>
                    <a:pt x="3378" y="3277"/>
                  </a:lnTo>
                  <a:lnTo>
                    <a:pt x="3348" y="3293"/>
                  </a:lnTo>
                  <a:lnTo>
                    <a:pt x="3332" y="3301"/>
                  </a:lnTo>
                  <a:lnTo>
                    <a:pt x="3318" y="3310"/>
                  </a:lnTo>
                  <a:lnTo>
                    <a:pt x="3258" y="3341"/>
                  </a:lnTo>
                  <a:lnTo>
                    <a:pt x="3198" y="3373"/>
                  </a:lnTo>
                  <a:lnTo>
                    <a:pt x="3137" y="3403"/>
                  </a:lnTo>
                  <a:lnTo>
                    <a:pt x="3121" y="3411"/>
                  </a:lnTo>
                  <a:lnTo>
                    <a:pt x="3106" y="3419"/>
                  </a:lnTo>
                  <a:lnTo>
                    <a:pt x="3076" y="3435"/>
                  </a:lnTo>
                  <a:lnTo>
                    <a:pt x="3013" y="3464"/>
                  </a:lnTo>
                  <a:lnTo>
                    <a:pt x="2952" y="3494"/>
                  </a:lnTo>
                  <a:lnTo>
                    <a:pt x="2848" y="3541"/>
                  </a:lnTo>
                  <a:lnTo>
                    <a:pt x="2746" y="3591"/>
                  </a:lnTo>
                  <a:lnTo>
                    <a:pt x="2544" y="3691"/>
                  </a:lnTo>
                  <a:lnTo>
                    <a:pt x="2343" y="3792"/>
                  </a:lnTo>
                  <a:lnTo>
                    <a:pt x="2243" y="3844"/>
                  </a:lnTo>
                  <a:lnTo>
                    <a:pt x="2146" y="3897"/>
                  </a:lnTo>
                  <a:lnTo>
                    <a:pt x="2047" y="3950"/>
                  </a:lnTo>
                  <a:lnTo>
                    <a:pt x="1950" y="4004"/>
                  </a:lnTo>
                  <a:lnTo>
                    <a:pt x="1758" y="4114"/>
                  </a:lnTo>
                  <a:lnTo>
                    <a:pt x="1567" y="4226"/>
                  </a:lnTo>
                  <a:lnTo>
                    <a:pt x="1473" y="4282"/>
                  </a:lnTo>
                  <a:lnTo>
                    <a:pt x="1380" y="4340"/>
                  </a:lnTo>
                  <a:lnTo>
                    <a:pt x="1252" y="4423"/>
                  </a:lnTo>
                  <a:lnTo>
                    <a:pt x="1130" y="4509"/>
                  </a:lnTo>
                  <a:lnTo>
                    <a:pt x="1013" y="4594"/>
                  </a:lnTo>
                  <a:lnTo>
                    <a:pt x="903" y="4683"/>
                  </a:lnTo>
                  <a:lnTo>
                    <a:pt x="797" y="4772"/>
                  </a:lnTo>
                  <a:lnTo>
                    <a:pt x="697" y="4863"/>
                  </a:lnTo>
                  <a:lnTo>
                    <a:pt x="602" y="4956"/>
                  </a:lnTo>
                  <a:lnTo>
                    <a:pt x="514" y="5052"/>
                  </a:lnTo>
                  <a:lnTo>
                    <a:pt x="430" y="5146"/>
                  </a:lnTo>
                  <a:lnTo>
                    <a:pt x="352" y="5244"/>
                  </a:lnTo>
                  <a:lnTo>
                    <a:pt x="280" y="5343"/>
                  </a:lnTo>
                  <a:lnTo>
                    <a:pt x="213" y="5445"/>
                  </a:lnTo>
                  <a:lnTo>
                    <a:pt x="151" y="5545"/>
                  </a:lnTo>
                  <a:lnTo>
                    <a:pt x="95" y="5649"/>
                  </a:lnTo>
                  <a:lnTo>
                    <a:pt x="44" y="5754"/>
                  </a:lnTo>
                  <a:lnTo>
                    <a:pt x="0" y="5862"/>
                  </a:lnTo>
                  <a:lnTo>
                    <a:pt x="0" y="6101"/>
                  </a:lnTo>
                  <a:lnTo>
                    <a:pt x="529" y="5793"/>
                  </a:lnTo>
                  <a:lnTo>
                    <a:pt x="661" y="5728"/>
                  </a:lnTo>
                  <a:lnTo>
                    <a:pt x="796" y="5666"/>
                  </a:lnTo>
                  <a:lnTo>
                    <a:pt x="934" y="5606"/>
                  </a:lnTo>
                  <a:lnTo>
                    <a:pt x="1076" y="5548"/>
                  </a:lnTo>
                  <a:lnTo>
                    <a:pt x="1219" y="5491"/>
                  </a:lnTo>
                  <a:lnTo>
                    <a:pt x="1366" y="5438"/>
                  </a:lnTo>
                  <a:lnTo>
                    <a:pt x="1516" y="5384"/>
                  </a:lnTo>
                  <a:lnTo>
                    <a:pt x="1669" y="5335"/>
                  </a:lnTo>
                  <a:lnTo>
                    <a:pt x="2811" y="5010"/>
                  </a:lnTo>
                  <a:lnTo>
                    <a:pt x="2830" y="5004"/>
                  </a:lnTo>
                  <a:lnTo>
                    <a:pt x="2850" y="4999"/>
                  </a:lnTo>
                  <a:lnTo>
                    <a:pt x="2890" y="4989"/>
                  </a:lnTo>
                  <a:lnTo>
                    <a:pt x="2971" y="4969"/>
                  </a:lnTo>
                  <a:lnTo>
                    <a:pt x="3132" y="4925"/>
                  </a:lnTo>
                  <a:lnTo>
                    <a:pt x="3212" y="4901"/>
                  </a:lnTo>
                  <a:lnTo>
                    <a:pt x="3292" y="4877"/>
                  </a:lnTo>
                  <a:lnTo>
                    <a:pt x="3453" y="4828"/>
                  </a:lnTo>
                  <a:lnTo>
                    <a:pt x="3613" y="4774"/>
                  </a:lnTo>
                  <a:lnTo>
                    <a:pt x="3774" y="4717"/>
                  </a:lnTo>
                  <a:lnTo>
                    <a:pt x="3933" y="4657"/>
                  </a:lnTo>
                  <a:lnTo>
                    <a:pt x="4094" y="4594"/>
                  </a:lnTo>
                  <a:lnTo>
                    <a:pt x="4138" y="4578"/>
                  </a:lnTo>
                  <a:lnTo>
                    <a:pt x="4161" y="4570"/>
                  </a:lnTo>
                  <a:lnTo>
                    <a:pt x="4172" y="4566"/>
                  </a:lnTo>
                  <a:lnTo>
                    <a:pt x="4184" y="4563"/>
                  </a:lnTo>
                  <a:lnTo>
                    <a:pt x="4273" y="4531"/>
                  </a:lnTo>
                  <a:lnTo>
                    <a:pt x="4284" y="4526"/>
                  </a:lnTo>
                  <a:lnTo>
                    <a:pt x="4295" y="4522"/>
                  </a:lnTo>
                  <a:lnTo>
                    <a:pt x="4317" y="4514"/>
                  </a:lnTo>
                  <a:lnTo>
                    <a:pt x="4361" y="4498"/>
                  </a:lnTo>
                  <a:lnTo>
                    <a:pt x="4403" y="4480"/>
                  </a:lnTo>
                  <a:lnTo>
                    <a:pt x="4447" y="4464"/>
                  </a:lnTo>
                  <a:lnTo>
                    <a:pt x="4530" y="4428"/>
                  </a:lnTo>
                  <a:lnTo>
                    <a:pt x="4612" y="4392"/>
                  </a:lnTo>
                  <a:lnTo>
                    <a:pt x="4693" y="4354"/>
                  </a:lnTo>
                  <a:lnTo>
                    <a:pt x="4772" y="4315"/>
                  </a:lnTo>
                  <a:lnTo>
                    <a:pt x="4824" y="4289"/>
                  </a:lnTo>
                  <a:lnTo>
                    <a:pt x="4876" y="4265"/>
                  </a:lnTo>
                  <a:lnTo>
                    <a:pt x="4926" y="4241"/>
                  </a:lnTo>
                  <a:lnTo>
                    <a:pt x="4978" y="4219"/>
                  </a:lnTo>
                  <a:lnTo>
                    <a:pt x="5026" y="4196"/>
                  </a:lnTo>
                  <a:lnTo>
                    <a:pt x="5075" y="4176"/>
                  </a:lnTo>
                  <a:lnTo>
                    <a:pt x="5124" y="4157"/>
                  </a:lnTo>
                  <a:lnTo>
                    <a:pt x="5172" y="4140"/>
                  </a:lnTo>
                  <a:lnTo>
                    <a:pt x="5219" y="4122"/>
                  </a:lnTo>
                  <a:lnTo>
                    <a:pt x="5265" y="4106"/>
                  </a:lnTo>
                  <a:lnTo>
                    <a:pt x="5310" y="4090"/>
                  </a:lnTo>
                  <a:lnTo>
                    <a:pt x="5356" y="4075"/>
                  </a:lnTo>
                  <a:lnTo>
                    <a:pt x="5399" y="4061"/>
                  </a:lnTo>
                  <a:lnTo>
                    <a:pt x="5442" y="4049"/>
                  </a:lnTo>
                  <a:lnTo>
                    <a:pt x="5528" y="4028"/>
                  </a:lnTo>
                  <a:lnTo>
                    <a:pt x="5608" y="4007"/>
                  </a:lnTo>
                  <a:lnTo>
                    <a:pt x="5689" y="3984"/>
                  </a:lnTo>
                  <a:lnTo>
                    <a:pt x="5770" y="3958"/>
                  </a:lnTo>
                  <a:lnTo>
                    <a:pt x="5850" y="3928"/>
                  </a:lnTo>
                  <a:lnTo>
                    <a:pt x="5931" y="3895"/>
                  </a:lnTo>
                  <a:lnTo>
                    <a:pt x="6011" y="3860"/>
                  </a:lnTo>
                  <a:lnTo>
                    <a:pt x="6092" y="3822"/>
                  </a:lnTo>
                  <a:lnTo>
                    <a:pt x="6173" y="3781"/>
                  </a:lnTo>
                  <a:lnTo>
                    <a:pt x="6239" y="3742"/>
                  </a:lnTo>
                  <a:lnTo>
                    <a:pt x="6311" y="3706"/>
                  </a:lnTo>
                  <a:lnTo>
                    <a:pt x="6384" y="3669"/>
                  </a:lnTo>
                  <a:lnTo>
                    <a:pt x="6463" y="3635"/>
                  </a:lnTo>
                  <a:lnTo>
                    <a:pt x="6561" y="3592"/>
                  </a:lnTo>
                  <a:lnTo>
                    <a:pt x="6659" y="3553"/>
                  </a:lnTo>
                  <a:lnTo>
                    <a:pt x="6756" y="3513"/>
                  </a:lnTo>
                  <a:lnTo>
                    <a:pt x="6855" y="3478"/>
                  </a:lnTo>
                  <a:lnTo>
                    <a:pt x="6951" y="3443"/>
                  </a:lnTo>
                  <a:lnTo>
                    <a:pt x="7049" y="3411"/>
                  </a:lnTo>
                  <a:lnTo>
                    <a:pt x="7243" y="3351"/>
                  </a:lnTo>
                  <a:lnTo>
                    <a:pt x="7337" y="3322"/>
                  </a:lnTo>
                  <a:lnTo>
                    <a:pt x="7434" y="3297"/>
                  </a:lnTo>
                  <a:lnTo>
                    <a:pt x="7529" y="3271"/>
                  </a:lnTo>
                  <a:lnTo>
                    <a:pt x="7624" y="3250"/>
                  </a:lnTo>
                  <a:lnTo>
                    <a:pt x="7718" y="3229"/>
                  </a:lnTo>
                  <a:lnTo>
                    <a:pt x="7813" y="3211"/>
                  </a:lnTo>
                  <a:lnTo>
                    <a:pt x="7907" y="3194"/>
                  </a:lnTo>
                  <a:lnTo>
                    <a:pt x="8001" y="3179"/>
                  </a:lnTo>
                  <a:lnTo>
                    <a:pt x="8001" y="0"/>
                  </a:lnTo>
                  <a:lnTo>
                    <a:pt x="7971" y="4"/>
                  </a:lnTo>
                  <a:lnTo>
                    <a:pt x="7943" y="11"/>
                  </a:lnTo>
                  <a:lnTo>
                    <a:pt x="7916" y="18"/>
                  </a:lnTo>
                  <a:lnTo>
                    <a:pt x="7891" y="29"/>
                  </a:lnTo>
                  <a:lnTo>
                    <a:pt x="7866" y="41"/>
                  </a:lnTo>
                  <a:lnTo>
                    <a:pt x="7844" y="55"/>
                  </a:lnTo>
                  <a:lnTo>
                    <a:pt x="7822" y="69"/>
                  </a:lnTo>
                  <a:lnTo>
                    <a:pt x="7803" y="86"/>
                  </a:lnTo>
                  <a:lnTo>
                    <a:pt x="7795" y="92"/>
                  </a:lnTo>
                  <a:lnTo>
                    <a:pt x="7791" y="95"/>
                  </a:lnTo>
                  <a:lnTo>
                    <a:pt x="7788" y="99"/>
                  </a:lnTo>
                  <a:lnTo>
                    <a:pt x="7780" y="105"/>
                  </a:lnTo>
                  <a:lnTo>
                    <a:pt x="7776" y="108"/>
                  </a:lnTo>
                  <a:lnTo>
                    <a:pt x="7773" y="112"/>
                  </a:lnTo>
                  <a:lnTo>
                    <a:pt x="7755" y="124"/>
                  </a:lnTo>
                  <a:lnTo>
                    <a:pt x="7739" y="136"/>
                  </a:lnTo>
                  <a:lnTo>
                    <a:pt x="7721" y="146"/>
                  </a:lnTo>
                  <a:lnTo>
                    <a:pt x="7703" y="156"/>
                  </a:lnTo>
                  <a:lnTo>
                    <a:pt x="7683" y="164"/>
                  </a:lnTo>
                  <a:lnTo>
                    <a:pt x="7673" y="169"/>
                  </a:lnTo>
                  <a:lnTo>
                    <a:pt x="7668" y="171"/>
                  </a:lnTo>
                  <a:lnTo>
                    <a:pt x="7664" y="174"/>
                  </a:lnTo>
                  <a:lnTo>
                    <a:pt x="7631" y="177"/>
                  </a:lnTo>
                  <a:lnTo>
                    <a:pt x="7601" y="182"/>
                  </a:lnTo>
                  <a:lnTo>
                    <a:pt x="7573" y="188"/>
                  </a:lnTo>
                  <a:lnTo>
                    <a:pt x="7548" y="197"/>
                  </a:lnTo>
                  <a:lnTo>
                    <a:pt x="7525" y="206"/>
                  </a:lnTo>
                  <a:lnTo>
                    <a:pt x="7504" y="218"/>
                  </a:lnTo>
                  <a:lnTo>
                    <a:pt x="7484" y="230"/>
                  </a:lnTo>
                  <a:lnTo>
                    <a:pt x="7467" y="245"/>
                  </a:lnTo>
                  <a:lnTo>
                    <a:pt x="7457" y="252"/>
                  </a:lnTo>
                  <a:lnTo>
                    <a:pt x="7448" y="260"/>
                  </a:lnTo>
                  <a:lnTo>
                    <a:pt x="7430" y="276"/>
                  </a:lnTo>
                  <a:lnTo>
                    <a:pt x="7410" y="290"/>
                  </a:lnTo>
                  <a:lnTo>
                    <a:pt x="7390" y="306"/>
                  </a:lnTo>
                  <a:lnTo>
                    <a:pt x="7368" y="319"/>
                  </a:lnTo>
                  <a:lnTo>
                    <a:pt x="7346" y="333"/>
                  </a:lnTo>
                  <a:lnTo>
                    <a:pt x="7323" y="345"/>
                  </a:lnTo>
                  <a:lnTo>
                    <a:pt x="7301" y="358"/>
                  </a:lnTo>
                  <a:lnTo>
                    <a:pt x="7257" y="373"/>
                  </a:lnTo>
                  <a:lnTo>
                    <a:pt x="7214" y="391"/>
                  </a:lnTo>
                  <a:lnTo>
                    <a:pt x="7173" y="410"/>
                  </a:lnTo>
                  <a:lnTo>
                    <a:pt x="7133" y="433"/>
                  </a:lnTo>
                  <a:lnTo>
                    <a:pt x="7092" y="457"/>
                  </a:lnTo>
                  <a:lnTo>
                    <a:pt x="7053" y="482"/>
                  </a:lnTo>
                  <a:lnTo>
                    <a:pt x="7015" y="509"/>
                  </a:lnTo>
                  <a:lnTo>
                    <a:pt x="6979" y="539"/>
                  </a:lnTo>
                  <a:close/>
                </a:path>
              </a:pathLst>
            </a:custGeom>
            <a:solidFill>
              <a:srgbClr val="FFCACA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57">
              <a:extLst>
                <a:ext uri="{FF2B5EF4-FFF2-40B4-BE49-F238E27FC236}">
                  <a16:creationId xmlns:a16="http://schemas.microsoft.com/office/drawing/2014/main" id="{FBFF52B8-7997-A282-8A53-05237D67B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3606800"/>
              <a:ext cx="3171825" cy="2295525"/>
            </a:xfrm>
            <a:custGeom>
              <a:avLst/>
              <a:gdLst>
                <a:gd name="T0" fmla="*/ 6801 w 7989"/>
                <a:gd name="T1" fmla="*/ 685 h 5783"/>
                <a:gd name="T2" fmla="*/ 6511 w 7989"/>
                <a:gd name="T3" fmla="*/ 871 h 5783"/>
                <a:gd name="T4" fmla="*/ 6096 w 7989"/>
                <a:gd name="T5" fmla="*/ 1165 h 5783"/>
                <a:gd name="T6" fmla="*/ 5745 w 7989"/>
                <a:gd name="T7" fmla="*/ 1415 h 5783"/>
                <a:gd name="T8" fmla="*/ 5428 w 7989"/>
                <a:gd name="T9" fmla="*/ 1652 h 5783"/>
                <a:gd name="T10" fmla="*/ 5128 w 7989"/>
                <a:gd name="T11" fmla="*/ 1909 h 5783"/>
                <a:gd name="T12" fmla="*/ 4919 w 7989"/>
                <a:gd name="T13" fmla="*/ 2061 h 5783"/>
                <a:gd name="T14" fmla="*/ 4884 w 7989"/>
                <a:gd name="T15" fmla="*/ 2086 h 5783"/>
                <a:gd name="T16" fmla="*/ 4708 w 7989"/>
                <a:gd name="T17" fmla="*/ 2210 h 5783"/>
                <a:gd name="T18" fmla="*/ 4581 w 7989"/>
                <a:gd name="T19" fmla="*/ 2295 h 5783"/>
                <a:gd name="T20" fmla="*/ 4490 w 7989"/>
                <a:gd name="T21" fmla="*/ 2354 h 5783"/>
                <a:gd name="T22" fmla="*/ 4333 w 7989"/>
                <a:gd name="T23" fmla="*/ 2453 h 5783"/>
                <a:gd name="T24" fmla="*/ 4270 w 7989"/>
                <a:gd name="T25" fmla="*/ 2495 h 5783"/>
                <a:gd name="T26" fmla="*/ 4044 w 7989"/>
                <a:gd name="T27" fmla="*/ 2629 h 5783"/>
                <a:gd name="T28" fmla="*/ 3685 w 7989"/>
                <a:gd name="T29" fmla="*/ 2828 h 5783"/>
                <a:gd name="T30" fmla="*/ 3398 w 7989"/>
                <a:gd name="T31" fmla="*/ 2979 h 5783"/>
                <a:gd name="T32" fmla="*/ 3229 w 7989"/>
                <a:gd name="T33" fmla="*/ 3063 h 5783"/>
                <a:gd name="T34" fmla="*/ 3107 w 7989"/>
                <a:gd name="T35" fmla="*/ 3124 h 5783"/>
                <a:gd name="T36" fmla="*/ 2613 w 7989"/>
                <a:gd name="T37" fmla="*/ 3359 h 5783"/>
                <a:gd name="T38" fmla="*/ 2241 w 7989"/>
                <a:gd name="T39" fmla="*/ 3535 h 5783"/>
                <a:gd name="T40" fmla="*/ 1736 w 7989"/>
                <a:gd name="T41" fmla="*/ 3806 h 5783"/>
                <a:gd name="T42" fmla="*/ 1240 w 7989"/>
                <a:gd name="T43" fmla="*/ 4101 h 5783"/>
                <a:gd name="T44" fmla="*/ 898 w 7989"/>
                <a:gd name="T45" fmla="*/ 4345 h 5783"/>
                <a:gd name="T46" fmla="*/ 653 w 7989"/>
                <a:gd name="T47" fmla="*/ 4566 h 5783"/>
                <a:gd name="T48" fmla="*/ 437 w 7989"/>
                <a:gd name="T49" fmla="*/ 4802 h 5783"/>
                <a:gd name="T50" fmla="*/ 248 w 7989"/>
                <a:gd name="T51" fmla="*/ 5052 h 5783"/>
                <a:gd name="T52" fmla="*/ 89 w 7989"/>
                <a:gd name="T53" fmla="*/ 5319 h 5783"/>
                <a:gd name="T54" fmla="*/ 0 w 7989"/>
                <a:gd name="T55" fmla="*/ 5783 h 5783"/>
                <a:gd name="T56" fmla="*/ 369 w 7989"/>
                <a:gd name="T57" fmla="*/ 5581 h 5783"/>
                <a:gd name="T58" fmla="*/ 945 w 7989"/>
                <a:gd name="T59" fmla="*/ 5311 h 5783"/>
                <a:gd name="T60" fmla="*/ 1343 w 7989"/>
                <a:gd name="T61" fmla="*/ 5154 h 5783"/>
                <a:gd name="T62" fmla="*/ 2937 w 7989"/>
                <a:gd name="T63" fmla="*/ 4634 h 5783"/>
                <a:gd name="T64" fmla="*/ 3350 w 7989"/>
                <a:gd name="T65" fmla="*/ 4506 h 5783"/>
                <a:gd name="T66" fmla="*/ 3778 w 7989"/>
                <a:gd name="T67" fmla="*/ 4357 h 5783"/>
                <a:gd name="T68" fmla="*/ 4217 w 7989"/>
                <a:gd name="T69" fmla="*/ 4184 h 5783"/>
                <a:gd name="T70" fmla="*/ 4668 w 7989"/>
                <a:gd name="T71" fmla="*/ 3986 h 5783"/>
                <a:gd name="T72" fmla="*/ 5131 w 7989"/>
                <a:gd name="T73" fmla="*/ 3765 h 5783"/>
                <a:gd name="T74" fmla="*/ 6410 w 7989"/>
                <a:gd name="T75" fmla="*/ 3081 h 5783"/>
                <a:gd name="T76" fmla="*/ 6536 w 7989"/>
                <a:gd name="T77" fmla="*/ 3018 h 5783"/>
                <a:gd name="T78" fmla="*/ 6657 w 7989"/>
                <a:gd name="T79" fmla="*/ 2971 h 5783"/>
                <a:gd name="T80" fmla="*/ 6801 w 7989"/>
                <a:gd name="T81" fmla="*/ 2931 h 5783"/>
                <a:gd name="T82" fmla="*/ 6874 w 7989"/>
                <a:gd name="T83" fmla="*/ 2921 h 5783"/>
                <a:gd name="T84" fmla="*/ 6889 w 7989"/>
                <a:gd name="T85" fmla="*/ 2920 h 5783"/>
                <a:gd name="T86" fmla="*/ 6972 w 7989"/>
                <a:gd name="T87" fmla="*/ 2906 h 5783"/>
                <a:gd name="T88" fmla="*/ 7035 w 7989"/>
                <a:gd name="T89" fmla="*/ 2892 h 5783"/>
                <a:gd name="T90" fmla="*/ 7082 w 7989"/>
                <a:gd name="T91" fmla="*/ 2878 h 5783"/>
                <a:gd name="T92" fmla="*/ 7139 w 7989"/>
                <a:gd name="T93" fmla="*/ 2859 h 5783"/>
                <a:gd name="T94" fmla="*/ 7198 w 7989"/>
                <a:gd name="T95" fmla="*/ 2830 h 5783"/>
                <a:gd name="T96" fmla="*/ 7302 w 7989"/>
                <a:gd name="T97" fmla="*/ 2770 h 5783"/>
                <a:gd name="T98" fmla="*/ 7440 w 7989"/>
                <a:gd name="T99" fmla="*/ 2721 h 5783"/>
                <a:gd name="T100" fmla="*/ 7596 w 7989"/>
                <a:gd name="T101" fmla="*/ 2705 h 5783"/>
                <a:gd name="T102" fmla="*/ 7741 w 7989"/>
                <a:gd name="T103" fmla="*/ 2702 h 5783"/>
                <a:gd name="T104" fmla="*/ 7891 w 7989"/>
                <a:gd name="T105" fmla="*/ 2680 h 5783"/>
                <a:gd name="T106" fmla="*/ 7989 w 7989"/>
                <a:gd name="T107" fmla="*/ 0 h 5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89" h="5783">
                  <a:moveTo>
                    <a:pt x="7103" y="509"/>
                  </a:moveTo>
                  <a:lnTo>
                    <a:pt x="6951" y="595"/>
                  </a:lnTo>
                  <a:lnTo>
                    <a:pt x="6801" y="685"/>
                  </a:lnTo>
                  <a:lnTo>
                    <a:pt x="6654" y="776"/>
                  </a:lnTo>
                  <a:lnTo>
                    <a:pt x="6582" y="823"/>
                  </a:lnTo>
                  <a:lnTo>
                    <a:pt x="6511" y="871"/>
                  </a:lnTo>
                  <a:lnTo>
                    <a:pt x="6370" y="967"/>
                  </a:lnTo>
                  <a:lnTo>
                    <a:pt x="6232" y="1066"/>
                  </a:lnTo>
                  <a:lnTo>
                    <a:pt x="6096" y="1165"/>
                  </a:lnTo>
                  <a:lnTo>
                    <a:pt x="5964" y="1269"/>
                  </a:lnTo>
                  <a:lnTo>
                    <a:pt x="5852" y="1341"/>
                  </a:lnTo>
                  <a:lnTo>
                    <a:pt x="5745" y="1415"/>
                  </a:lnTo>
                  <a:lnTo>
                    <a:pt x="5637" y="1492"/>
                  </a:lnTo>
                  <a:lnTo>
                    <a:pt x="5532" y="1571"/>
                  </a:lnTo>
                  <a:lnTo>
                    <a:pt x="5428" y="1652"/>
                  </a:lnTo>
                  <a:lnTo>
                    <a:pt x="5326" y="1736"/>
                  </a:lnTo>
                  <a:lnTo>
                    <a:pt x="5226" y="1821"/>
                  </a:lnTo>
                  <a:lnTo>
                    <a:pt x="5128" y="1909"/>
                  </a:lnTo>
                  <a:lnTo>
                    <a:pt x="5058" y="1959"/>
                  </a:lnTo>
                  <a:lnTo>
                    <a:pt x="4990" y="2011"/>
                  </a:lnTo>
                  <a:lnTo>
                    <a:pt x="4919" y="2061"/>
                  </a:lnTo>
                  <a:lnTo>
                    <a:pt x="4901" y="2073"/>
                  </a:lnTo>
                  <a:lnTo>
                    <a:pt x="4892" y="2079"/>
                  </a:lnTo>
                  <a:lnTo>
                    <a:pt x="4884" y="2086"/>
                  </a:lnTo>
                  <a:lnTo>
                    <a:pt x="4850" y="2112"/>
                  </a:lnTo>
                  <a:lnTo>
                    <a:pt x="4778" y="2161"/>
                  </a:lnTo>
                  <a:lnTo>
                    <a:pt x="4708" y="2210"/>
                  </a:lnTo>
                  <a:lnTo>
                    <a:pt x="4635" y="2258"/>
                  </a:lnTo>
                  <a:lnTo>
                    <a:pt x="4599" y="2283"/>
                  </a:lnTo>
                  <a:lnTo>
                    <a:pt x="4581" y="2295"/>
                  </a:lnTo>
                  <a:lnTo>
                    <a:pt x="4572" y="2301"/>
                  </a:lnTo>
                  <a:lnTo>
                    <a:pt x="4564" y="2308"/>
                  </a:lnTo>
                  <a:lnTo>
                    <a:pt x="4490" y="2354"/>
                  </a:lnTo>
                  <a:lnTo>
                    <a:pt x="4418" y="2402"/>
                  </a:lnTo>
                  <a:lnTo>
                    <a:pt x="4343" y="2448"/>
                  </a:lnTo>
                  <a:lnTo>
                    <a:pt x="4333" y="2453"/>
                  </a:lnTo>
                  <a:lnTo>
                    <a:pt x="4324" y="2459"/>
                  </a:lnTo>
                  <a:lnTo>
                    <a:pt x="4306" y="2471"/>
                  </a:lnTo>
                  <a:lnTo>
                    <a:pt x="4270" y="2495"/>
                  </a:lnTo>
                  <a:lnTo>
                    <a:pt x="4194" y="2540"/>
                  </a:lnTo>
                  <a:lnTo>
                    <a:pt x="4119" y="2585"/>
                  </a:lnTo>
                  <a:lnTo>
                    <a:pt x="4044" y="2629"/>
                  </a:lnTo>
                  <a:lnTo>
                    <a:pt x="3969" y="2675"/>
                  </a:lnTo>
                  <a:lnTo>
                    <a:pt x="3781" y="2777"/>
                  </a:lnTo>
                  <a:lnTo>
                    <a:pt x="3685" y="2828"/>
                  </a:lnTo>
                  <a:lnTo>
                    <a:pt x="3590" y="2879"/>
                  </a:lnTo>
                  <a:lnTo>
                    <a:pt x="3494" y="2928"/>
                  </a:lnTo>
                  <a:lnTo>
                    <a:pt x="3398" y="2979"/>
                  </a:lnTo>
                  <a:lnTo>
                    <a:pt x="3301" y="3027"/>
                  </a:lnTo>
                  <a:lnTo>
                    <a:pt x="3253" y="3051"/>
                  </a:lnTo>
                  <a:lnTo>
                    <a:pt x="3229" y="3063"/>
                  </a:lnTo>
                  <a:lnTo>
                    <a:pt x="3217" y="3069"/>
                  </a:lnTo>
                  <a:lnTo>
                    <a:pt x="3206" y="3077"/>
                  </a:lnTo>
                  <a:lnTo>
                    <a:pt x="3107" y="3124"/>
                  </a:lnTo>
                  <a:lnTo>
                    <a:pt x="3009" y="3172"/>
                  </a:lnTo>
                  <a:lnTo>
                    <a:pt x="2813" y="3267"/>
                  </a:lnTo>
                  <a:lnTo>
                    <a:pt x="2613" y="3359"/>
                  </a:lnTo>
                  <a:lnTo>
                    <a:pt x="2512" y="3404"/>
                  </a:lnTo>
                  <a:lnTo>
                    <a:pt x="2413" y="3450"/>
                  </a:lnTo>
                  <a:lnTo>
                    <a:pt x="2241" y="3535"/>
                  </a:lnTo>
                  <a:lnTo>
                    <a:pt x="2072" y="3623"/>
                  </a:lnTo>
                  <a:lnTo>
                    <a:pt x="1903" y="3712"/>
                  </a:lnTo>
                  <a:lnTo>
                    <a:pt x="1736" y="3806"/>
                  </a:lnTo>
                  <a:lnTo>
                    <a:pt x="1568" y="3902"/>
                  </a:lnTo>
                  <a:lnTo>
                    <a:pt x="1404" y="4000"/>
                  </a:lnTo>
                  <a:lnTo>
                    <a:pt x="1240" y="4101"/>
                  </a:lnTo>
                  <a:lnTo>
                    <a:pt x="1078" y="4206"/>
                  </a:lnTo>
                  <a:lnTo>
                    <a:pt x="986" y="4273"/>
                  </a:lnTo>
                  <a:lnTo>
                    <a:pt x="898" y="4345"/>
                  </a:lnTo>
                  <a:lnTo>
                    <a:pt x="813" y="4416"/>
                  </a:lnTo>
                  <a:lnTo>
                    <a:pt x="732" y="4491"/>
                  </a:lnTo>
                  <a:lnTo>
                    <a:pt x="653" y="4566"/>
                  </a:lnTo>
                  <a:lnTo>
                    <a:pt x="578" y="4643"/>
                  </a:lnTo>
                  <a:lnTo>
                    <a:pt x="505" y="4721"/>
                  </a:lnTo>
                  <a:lnTo>
                    <a:pt x="437" y="4802"/>
                  </a:lnTo>
                  <a:lnTo>
                    <a:pt x="370" y="4884"/>
                  </a:lnTo>
                  <a:lnTo>
                    <a:pt x="308" y="4968"/>
                  </a:lnTo>
                  <a:lnTo>
                    <a:pt x="248" y="5052"/>
                  </a:lnTo>
                  <a:lnTo>
                    <a:pt x="192" y="5140"/>
                  </a:lnTo>
                  <a:lnTo>
                    <a:pt x="139" y="5227"/>
                  </a:lnTo>
                  <a:lnTo>
                    <a:pt x="89" y="5319"/>
                  </a:lnTo>
                  <a:lnTo>
                    <a:pt x="42" y="5411"/>
                  </a:lnTo>
                  <a:lnTo>
                    <a:pt x="0" y="5506"/>
                  </a:lnTo>
                  <a:lnTo>
                    <a:pt x="0" y="5783"/>
                  </a:lnTo>
                  <a:lnTo>
                    <a:pt x="90" y="5730"/>
                  </a:lnTo>
                  <a:lnTo>
                    <a:pt x="183" y="5680"/>
                  </a:lnTo>
                  <a:lnTo>
                    <a:pt x="369" y="5581"/>
                  </a:lnTo>
                  <a:lnTo>
                    <a:pt x="558" y="5486"/>
                  </a:lnTo>
                  <a:lnTo>
                    <a:pt x="750" y="5398"/>
                  </a:lnTo>
                  <a:lnTo>
                    <a:pt x="945" y="5311"/>
                  </a:lnTo>
                  <a:lnTo>
                    <a:pt x="1042" y="5270"/>
                  </a:lnTo>
                  <a:lnTo>
                    <a:pt x="1142" y="5230"/>
                  </a:lnTo>
                  <a:lnTo>
                    <a:pt x="1343" y="5154"/>
                  </a:lnTo>
                  <a:lnTo>
                    <a:pt x="1443" y="5117"/>
                  </a:lnTo>
                  <a:lnTo>
                    <a:pt x="1546" y="5082"/>
                  </a:lnTo>
                  <a:lnTo>
                    <a:pt x="2937" y="4634"/>
                  </a:lnTo>
                  <a:lnTo>
                    <a:pt x="3073" y="4594"/>
                  </a:lnTo>
                  <a:lnTo>
                    <a:pt x="3211" y="4551"/>
                  </a:lnTo>
                  <a:lnTo>
                    <a:pt x="3350" y="4506"/>
                  </a:lnTo>
                  <a:lnTo>
                    <a:pt x="3492" y="4460"/>
                  </a:lnTo>
                  <a:lnTo>
                    <a:pt x="3634" y="4409"/>
                  </a:lnTo>
                  <a:lnTo>
                    <a:pt x="3778" y="4357"/>
                  </a:lnTo>
                  <a:lnTo>
                    <a:pt x="3923" y="4302"/>
                  </a:lnTo>
                  <a:lnTo>
                    <a:pt x="4070" y="4245"/>
                  </a:lnTo>
                  <a:lnTo>
                    <a:pt x="4217" y="4184"/>
                  </a:lnTo>
                  <a:lnTo>
                    <a:pt x="4366" y="4120"/>
                  </a:lnTo>
                  <a:lnTo>
                    <a:pt x="4516" y="4054"/>
                  </a:lnTo>
                  <a:lnTo>
                    <a:pt x="4668" y="3986"/>
                  </a:lnTo>
                  <a:lnTo>
                    <a:pt x="4821" y="3915"/>
                  </a:lnTo>
                  <a:lnTo>
                    <a:pt x="4976" y="3841"/>
                  </a:lnTo>
                  <a:lnTo>
                    <a:pt x="5131" y="3765"/>
                  </a:lnTo>
                  <a:lnTo>
                    <a:pt x="5289" y="3687"/>
                  </a:lnTo>
                  <a:lnTo>
                    <a:pt x="6347" y="3118"/>
                  </a:lnTo>
                  <a:lnTo>
                    <a:pt x="6410" y="3081"/>
                  </a:lnTo>
                  <a:lnTo>
                    <a:pt x="6442" y="3063"/>
                  </a:lnTo>
                  <a:lnTo>
                    <a:pt x="6474" y="3048"/>
                  </a:lnTo>
                  <a:lnTo>
                    <a:pt x="6536" y="3018"/>
                  </a:lnTo>
                  <a:lnTo>
                    <a:pt x="6598" y="2993"/>
                  </a:lnTo>
                  <a:lnTo>
                    <a:pt x="6627" y="2981"/>
                  </a:lnTo>
                  <a:lnTo>
                    <a:pt x="6657" y="2971"/>
                  </a:lnTo>
                  <a:lnTo>
                    <a:pt x="6716" y="2953"/>
                  </a:lnTo>
                  <a:lnTo>
                    <a:pt x="6773" y="2938"/>
                  </a:lnTo>
                  <a:lnTo>
                    <a:pt x="6801" y="2931"/>
                  </a:lnTo>
                  <a:lnTo>
                    <a:pt x="6831" y="2927"/>
                  </a:lnTo>
                  <a:lnTo>
                    <a:pt x="6860" y="2923"/>
                  </a:lnTo>
                  <a:lnTo>
                    <a:pt x="6874" y="2921"/>
                  </a:lnTo>
                  <a:lnTo>
                    <a:pt x="6877" y="2920"/>
                  </a:lnTo>
                  <a:lnTo>
                    <a:pt x="6881" y="2920"/>
                  </a:lnTo>
                  <a:lnTo>
                    <a:pt x="6889" y="2920"/>
                  </a:lnTo>
                  <a:lnTo>
                    <a:pt x="6917" y="2916"/>
                  </a:lnTo>
                  <a:lnTo>
                    <a:pt x="6945" y="2912"/>
                  </a:lnTo>
                  <a:lnTo>
                    <a:pt x="6972" y="2906"/>
                  </a:lnTo>
                  <a:lnTo>
                    <a:pt x="6998" y="2901"/>
                  </a:lnTo>
                  <a:lnTo>
                    <a:pt x="7023" y="2895"/>
                  </a:lnTo>
                  <a:lnTo>
                    <a:pt x="7035" y="2892"/>
                  </a:lnTo>
                  <a:lnTo>
                    <a:pt x="7048" y="2890"/>
                  </a:lnTo>
                  <a:lnTo>
                    <a:pt x="7071" y="2882"/>
                  </a:lnTo>
                  <a:lnTo>
                    <a:pt x="7082" y="2878"/>
                  </a:lnTo>
                  <a:lnTo>
                    <a:pt x="7095" y="2875"/>
                  </a:lnTo>
                  <a:lnTo>
                    <a:pt x="7117" y="2867"/>
                  </a:lnTo>
                  <a:lnTo>
                    <a:pt x="7139" y="2859"/>
                  </a:lnTo>
                  <a:lnTo>
                    <a:pt x="7159" y="2849"/>
                  </a:lnTo>
                  <a:lnTo>
                    <a:pt x="7179" y="2840"/>
                  </a:lnTo>
                  <a:lnTo>
                    <a:pt x="7198" y="2830"/>
                  </a:lnTo>
                  <a:lnTo>
                    <a:pt x="7219" y="2821"/>
                  </a:lnTo>
                  <a:lnTo>
                    <a:pt x="7259" y="2793"/>
                  </a:lnTo>
                  <a:lnTo>
                    <a:pt x="7302" y="2770"/>
                  </a:lnTo>
                  <a:lnTo>
                    <a:pt x="7345" y="2750"/>
                  </a:lnTo>
                  <a:lnTo>
                    <a:pt x="7393" y="2735"/>
                  </a:lnTo>
                  <a:lnTo>
                    <a:pt x="7440" y="2721"/>
                  </a:lnTo>
                  <a:lnTo>
                    <a:pt x="7491" y="2712"/>
                  </a:lnTo>
                  <a:lnTo>
                    <a:pt x="7542" y="2706"/>
                  </a:lnTo>
                  <a:lnTo>
                    <a:pt x="7596" y="2705"/>
                  </a:lnTo>
                  <a:lnTo>
                    <a:pt x="7645" y="2706"/>
                  </a:lnTo>
                  <a:lnTo>
                    <a:pt x="7693" y="2705"/>
                  </a:lnTo>
                  <a:lnTo>
                    <a:pt x="7741" y="2702"/>
                  </a:lnTo>
                  <a:lnTo>
                    <a:pt x="7792" y="2697"/>
                  </a:lnTo>
                  <a:lnTo>
                    <a:pt x="7840" y="2689"/>
                  </a:lnTo>
                  <a:lnTo>
                    <a:pt x="7891" y="2680"/>
                  </a:lnTo>
                  <a:lnTo>
                    <a:pt x="7939" y="2668"/>
                  </a:lnTo>
                  <a:lnTo>
                    <a:pt x="7989" y="2654"/>
                  </a:lnTo>
                  <a:lnTo>
                    <a:pt x="7989" y="0"/>
                  </a:lnTo>
                  <a:lnTo>
                    <a:pt x="7103" y="509"/>
                  </a:lnTo>
                  <a:close/>
                </a:path>
              </a:pathLst>
            </a:custGeom>
            <a:solidFill>
              <a:srgbClr val="CAEA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Freeform 59">
              <a:extLst>
                <a:ext uri="{FF2B5EF4-FFF2-40B4-BE49-F238E27FC236}">
                  <a16:creationId xmlns:a16="http://schemas.microsoft.com/office/drawing/2014/main" id="{DE37D6A8-F0B7-939F-A776-E61C46F5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4132263"/>
              <a:ext cx="3160713" cy="1719263"/>
            </a:xfrm>
            <a:custGeom>
              <a:avLst/>
              <a:gdLst>
                <a:gd name="T0" fmla="*/ 7857 w 7963"/>
                <a:gd name="T1" fmla="*/ 34 h 4332"/>
                <a:gd name="T2" fmla="*/ 7651 w 7963"/>
                <a:gd name="T3" fmla="*/ 108 h 4332"/>
                <a:gd name="T4" fmla="*/ 7448 w 7963"/>
                <a:gd name="T5" fmla="*/ 187 h 4332"/>
                <a:gd name="T6" fmla="*/ 7250 w 7963"/>
                <a:gd name="T7" fmla="*/ 272 h 4332"/>
                <a:gd name="T8" fmla="*/ 7055 w 7963"/>
                <a:gd name="T9" fmla="*/ 359 h 4332"/>
                <a:gd name="T10" fmla="*/ 6865 w 7963"/>
                <a:gd name="T11" fmla="*/ 452 h 4332"/>
                <a:gd name="T12" fmla="*/ 6679 w 7963"/>
                <a:gd name="T13" fmla="*/ 549 h 4332"/>
                <a:gd name="T14" fmla="*/ 6496 w 7963"/>
                <a:gd name="T15" fmla="*/ 651 h 4332"/>
                <a:gd name="T16" fmla="*/ 4922 w 7963"/>
                <a:gd name="T17" fmla="*/ 1642 h 4332"/>
                <a:gd name="T18" fmla="*/ 4734 w 7963"/>
                <a:gd name="T19" fmla="*/ 1763 h 4332"/>
                <a:gd name="T20" fmla="*/ 4685 w 7963"/>
                <a:gd name="T21" fmla="*/ 1792 h 4332"/>
                <a:gd name="T22" fmla="*/ 4536 w 7963"/>
                <a:gd name="T23" fmla="*/ 1883 h 4332"/>
                <a:gd name="T24" fmla="*/ 4431 w 7963"/>
                <a:gd name="T25" fmla="*/ 1940 h 4332"/>
                <a:gd name="T26" fmla="*/ 4268 w 7963"/>
                <a:gd name="T27" fmla="*/ 2027 h 4332"/>
                <a:gd name="T28" fmla="*/ 4225 w 7963"/>
                <a:gd name="T29" fmla="*/ 2048 h 4332"/>
                <a:gd name="T30" fmla="*/ 4099 w 7963"/>
                <a:gd name="T31" fmla="*/ 2114 h 4332"/>
                <a:gd name="T32" fmla="*/ 4040 w 7963"/>
                <a:gd name="T33" fmla="*/ 2141 h 4332"/>
                <a:gd name="T34" fmla="*/ 3862 w 7963"/>
                <a:gd name="T35" fmla="*/ 2226 h 4332"/>
                <a:gd name="T36" fmla="*/ 3706 w 7963"/>
                <a:gd name="T37" fmla="*/ 2294 h 4332"/>
                <a:gd name="T38" fmla="*/ 3613 w 7963"/>
                <a:gd name="T39" fmla="*/ 2336 h 4332"/>
                <a:gd name="T40" fmla="*/ 3483 w 7963"/>
                <a:gd name="T41" fmla="*/ 2389 h 4332"/>
                <a:gd name="T42" fmla="*/ 3399 w 7963"/>
                <a:gd name="T43" fmla="*/ 2421 h 4332"/>
                <a:gd name="T44" fmla="*/ 3351 w 7963"/>
                <a:gd name="T45" fmla="*/ 2443 h 4332"/>
                <a:gd name="T46" fmla="*/ 3146 w 7963"/>
                <a:gd name="T47" fmla="*/ 2521 h 4332"/>
                <a:gd name="T48" fmla="*/ 1526 w 7963"/>
                <a:gd name="T49" fmla="*/ 3173 h 4332"/>
                <a:gd name="T50" fmla="*/ 1266 w 7963"/>
                <a:gd name="T51" fmla="*/ 3298 h 4332"/>
                <a:gd name="T52" fmla="*/ 1028 w 7963"/>
                <a:gd name="T53" fmla="*/ 3430 h 4332"/>
                <a:gd name="T54" fmla="*/ 807 w 7963"/>
                <a:gd name="T55" fmla="*/ 3566 h 4332"/>
                <a:gd name="T56" fmla="*/ 607 w 7963"/>
                <a:gd name="T57" fmla="*/ 3709 h 4332"/>
                <a:gd name="T58" fmla="*/ 426 w 7963"/>
                <a:gd name="T59" fmla="*/ 3856 h 4332"/>
                <a:gd name="T60" fmla="*/ 265 w 7963"/>
                <a:gd name="T61" fmla="*/ 4009 h 4332"/>
                <a:gd name="T62" fmla="*/ 122 w 7963"/>
                <a:gd name="T63" fmla="*/ 4167 h 4332"/>
                <a:gd name="T64" fmla="*/ 0 w 7963"/>
                <a:gd name="T65" fmla="*/ 4332 h 4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63" h="4332">
                  <a:moveTo>
                    <a:pt x="7963" y="0"/>
                  </a:moveTo>
                  <a:lnTo>
                    <a:pt x="7857" y="34"/>
                  </a:lnTo>
                  <a:lnTo>
                    <a:pt x="7754" y="71"/>
                  </a:lnTo>
                  <a:lnTo>
                    <a:pt x="7651" y="108"/>
                  </a:lnTo>
                  <a:lnTo>
                    <a:pt x="7550" y="148"/>
                  </a:lnTo>
                  <a:lnTo>
                    <a:pt x="7448" y="187"/>
                  </a:lnTo>
                  <a:lnTo>
                    <a:pt x="7349" y="229"/>
                  </a:lnTo>
                  <a:lnTo>
                    <a:pt x="7250" y="272"/>
                  </a:lnTo>
                  <a:lnTo>
                    <a:pt x="7153" y="316"/>
                  </a:lnTo>
                  <a:lnTo>
                    <a:pt x="7055" y="359"/>
                  </a:lnTo>
                  <a:lnTo>
                    <a:pt x="6960" y="406"/>
                  </a:lnTo>
                  <a:lnTo>
                    <a:pt x="6865" y="452"/>
                  </a:lnTo>
                  <a:lnTo>
                    <a:pt x="6772" y="500"/>
                  </a:lnTo>
                  <a:lnTo>
                    <a:pt x="6679" y="549"/>
                  </a:lnTo>
                  <a:lnTo>
                    <a:pt x="6587" y="600"/>
                  </a:lnTo>
                  <a:lnTo>
                    <a:pt x="6496" y="651"/>
                  </a:lnTo>
                  <a:lnTo>
                    <a:pt x="6408" y="705"/>
                  </a:lnTo>
                  <a:lnTo>
                    <a:pt x="4922" y="1642"/>
                  </a:lnTo>
                  <a:lnTo>
                    <a:pt x="4829" y="1702"/>
                  </a:lnTo>
                  <a:lnTo>
                    <a:pt x="4734" y="1763"/>
                  </a:lnTo>
                  <a:lnTo>
                    <a:pt x="4709" y="1777"/>
                  </a:lnTo>
                  <a:lnTo>
                    <a:pt x="4685" y="1792"/>
                  </a:lnTo>
                  <a:lnTo>
                    <a:pt x="4636" y="1822"/>
                  </a:lnTo>
                  <a:lnTo>
                    <a:pt x="4536" y="1883"/>
                  </a:lnTo>
                  <a:lnTo>
                    <a:pt x="4483" y="1911"/>
                  </a:lnTo>
                  <a:lnTo>
                    <a:pt x="4431" y="1940"/>
                  </a:lnTo>
                  <a:lnTo>
                    <a:pt x="4323" y="1998"/>
                  </a:lnTo>
                  <a:lnTo>
                    <a:pt x="4268" y="2027"/>
                  </a:lnTo>
                  <a:lnTo>
                    <a:pt x="4239" y="2041"/>
                  </a:lnTo>
                  <a:lnTo>
                    <a:pt x="4225" y="2048"/>
                  </a:lnTo>
                  <a:lnTo>
                    <a:pt x="4212" y="2056"/>
                  </a:lnTo>
                  <a:lnTo>
                    <a:pt x="4099" y="2114"/>
                  </a:lnTo>
                  <a:lnTo>
                    <a:pt x="4069" y="2127"/>
                  </a:lnTo>
                  <a:lnTo>
                    <a:pt x="4040" y="2141"/>
                  </a:lnTo>
                  <a:lnTo>
                    <a:pt x="3982" y="2170"/>
                  </a:lnTo>
                  <a:lnTo>
                    <a:pt x="3862" y="2226"/>
                  </a:lnTo>
                  <a:lnTo>
                    <a:pt x="3739" y="2280"/>
                  </a:lnTo>
                  <a:lnTo>
                    <a:pt x="3706" y="2294"/>
                  </a:lnTo>
                  <a:lnTo>
                    <a:pt x="3675" y="2308"/>
                  </a:lnTo>
                  <a:lnTo>
                    <a:pt x="3613" y="2336"/>
                  </a:lnTo>
                  <a:lnTo>
                    <a:pt x="3547" y="2362"/>
                  </a:lnTo>
                  <a:lnTo>
                    <a:pt x="3483" y="2389"/>
                  </a:lnTo>
                  <a:lnTo>
                    <a:pt x="3416" y="2415"/>
                  </a:lnTo>
                  <a:lnTo>
                    <a:pt x="3399" y="2421"/>
                  </a:lnTo>
                  <a:lnTo>
                    <a:pt x="3383" y="2429"/>
                  </a:lnTo>
                  <a:lnTo>
                    <a:pt x="3351" y="2443"/>
                  </a:lnTo>
                  <a:lnTo>
                    <a:pt x="3216" y="2495"/>
                  </a:lnTo>
                  <a:lnTo>
                    <a:pt x="3146" y="2521"/>
                  </a:lnTo>
                  <a:lnTo>
                    <a:pt x="3078" y="2548"/>
                  </a:lnTo>
                  <a:lnTo>
                    <a:pt x="1526" y="3173"/>
                  </a:lnTo>
                  <a:lnTo>
                    <a:pt x="1393" y="3235"/>
                  </a:lnTo>
                  <a:lnTo>
                    <a:pt x="1266" y="3298"/>
                  </a:lnTo>
                  <a:lnTo>
                    <a:pt x="1144" y="3362"/>
                  </a:lnTo>
                  <a:lnTo>
                    <a:pt x="1028" y="3430"/>
                  </a:lnTo>
                  <a:lnTo>
                    <a:pt x="915" y="3496"/>
                  </a:lnTo>
                  <a:lnTo>
                    <a:pt x="807" y="3566"/>
                  </a:lnTo>
                  <a:lnTo>
                    <a:pt x="704" y="3636"/>
                  </a:lnTo>
                  <a:lnTo>
                    <a:pt x="607" y="3709"/>
                  </a:lnTo>
                  <a:lnTo>
                    <a:pt x="514" y="3782"/>
                  </a:lnTo>
                  <a:lnTo>
                    <a:pt x="426" y="3856"/>
                  </a:lnTo>
                  <a:lnTo>
                    <a:pt x="342" y="3932"/>
                  </a:lnTo>
                  <a:lnTo>
                    <a:pt x="265" y="4009"/>
                  </a:lnTo>
                  <a:lnTo>
                    <a:pt x="190" y="4087"/>
                  </a:lnTo>
                  <a:lnTo>
                    <a:pt x="122" y="4167"/>
                  </a:lnTo>
                  <a:lnTo>
                    <a:pt x="58" y="4248"/>
                  </a:lnTo>
                  <a:lnTo>
                    <a:pt x="0" y="4332"/>
                  </a:lnTo>
                </a:path>
              </a:pathLst>
            </a:custGeom>
            <a:noFill/>
            <a:ln w="23813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Freeform 61">
              <a:extLst>
                <a:ext uri="{FF2B5EF4-FFF2-40B4-BE49-F238E27FC236}">
                  <a16:creationId xmlns:a16="http://schemas.microsoft.com/office/drawing/2014/main" id="{FAF64EB3-B275-5B83-3A7C-428D7F1E4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4152900"/>
              <a:ext cx="2601913" cy="1279525"/>
            </a:xfrm>
            <a:custGeom>
              <a:avLst/>
              <a:gdLst>
                <a:gd name="T0" fmla="*/ 6558 w 6558"/>
                <a:gd name="T1" fmla="*/ 0 h 3225"/>
                <a:gd name="T2" fmla="*/ 6422 w 6558"/>
                <a:gd name="T3" fmla="*/ 50 h 3225"/>
                <a:gd name="T4" fmla="*/ 6289 w 6558"/>
                <a:gd name="T5" fmla="*/ 103 h 3225"/>
                <a:gd name="T6" fmla="*/ 6157 w 6558"/>
                <a:gd name="T7" fmla="*/ 155 h 3225"/>
                <a:gd name="T8" fmla="*/ 6029 w 6558"/>
                <a:gd name="T9" fmla="*/ 210 h 3225"/>
                <a:gd name="T10" fmla="*/ 5901 w 6558"/>
                <a:gd name="T11" fmla="*/ 266 h 3225"/>
                <a:gd name="T12" fmla="*/ 5776 w 6558"/>
                <a:gd name="T13" fmla="*/ 323 h 3225"/>
                <a:gd name="T14" fmla="*/ 5652 w 6558"/>
                <a:gd name="T15" fmla="*/ 381 h 3225"/>
                <a:gd name="T16" fmla="*/ 5532 w 6558"/>
                <a:gd name="T17" fmla="*/ 440 h 3225"/>
                <a:gd name="T18" fmla="*/ 5411 w 6558"/>
                <a:gd name="T19" fmla="*/ 500 h 3225"/>
                <a:gd name="T20" fmla="*/ 5293 w 6558"/>
                <a:gd name="T21" fmla="*/ 561 h 3225"/>
                <a:gd name="T22" fmla="*/ 5176 w 6558"/>
                <a:gd name="T23" fmla="*/ 623 h 3225"/>
                <a:gd name="T24" fmla="*/ 5062 w 6558"/>
                <a:gd name="T25" fmla="*/ 687 h 3225"/>
                <a:gd name="T26" fmla="*/ 4948 w 6558"/>
                <a:gd name="T27" fmla="*/ 750 h 3225"/>
                <a:gd name="T28" fmla="*/ 4838 w 6558"/>
                <a:gd name="T29" fmla="*/ 817 h 3225"/>
                <a:gd name="T30" fmla="*/ 4730 w 6558"/>
                <a:gd name="T31" fmla="*/ 883 h 3225"/>
                <a:gd name="T32" fmla="*/ 4624 w 6558"/>
                <a:gd name="T33" fmla="*/ 952 h 3225"/>
                <a:gd name="T34" fmla="*/ 3213 w 6558"/>
                <a:gd name="T35" fmla="*/ 1849 h 3225"/>
                <a:gd name="T36" fmla="*/ 3149 w 6558"/>
                <a:gd name="T37" fmla="*/ 1882 h 3225"/>
                <a:gd name="T38" fmla="*/ 3085 w 6558"/>
                <a:gd name="T39" fmla="*/ 1916 h 3225"/>
                <a:gd name="T40" fmla="*/ 2958 w 6558"/>
                <a:gd name="T41" fmla="*/ 1982 h 3225"/>
                <a:gd name="T42" fmla="*/ 2831 w 6558"/>
                <a:gd name="T43" fmla="*/ 2046 h 3225"/>
                <a:gd name="T44" fmla="*/ 2704 w 6558"/>
                <a:gd name="T45" fmla="*/ 2110 h 3225"/>
                <a:gd name="T46" fmla="*/ 2640 w 6558"/>
                <a:gd name="T47" fmla="*/ 2140 h 3225"/>
                <a:gd name="T48" fmla="*/ 2608 w 6558"/>
                <a:gd name="T49" fmla="*/ 2155 h 3225"/>
                <a:gd name="T50" fmla="*/ 2576 w 6558"/>
                <a:gd name="T51" fmla="*/ 2171 h 3225"/>
                <a:gd name="T52" fmla="*/ 2450 w 6558"/>
                <a:gd name="T53" fmla="*/ 2230 h 3225"/>
                <a:gd name="T54" fmla="*/ 2322 w 6558"/>
                <a:gd name="T55" fmla="*/ 2289 h 3225"/>
                <a:gd name="T56" fmla="*/ 2195 w 6558"/>
                <a:gd name="T57" fmla="*/ 2346 h 3225"/>
                <a:gd name="T58" fmla="*/ 2066 w 6558"/>
                <a:gd name="T59" fmla="*/ 2401 h 3225"/>
                <a:gd name="T60" fmla="*/ 2001 w 6558"/>
                <a:gd name="T61" fmla="*/ 2427 h 3225"/>
                <a:gd name="T62" fmla="*/ 1969 w 6558"/>
                <a:gd name="T63" fmla="*/ 2440 h 3225"/>
                <a:gd name="T64" fmla="*/ 1938 w 6558"/>
                <a:gd name="T65" fmla="*/ 2454 h 3225"/>
                <a:gd name="T66" fmla="*/ 1809 w 6558"/>
                <a:gd name="T67" fmla="*/ 2506 h 3225"/>
                <a:gd name="T68" fmla="*/ 1682 w 6558"/>
                <a:gd name="T69" fmla="*/ 2558 h 3225"/>
                <a:gd name="T70" fmla="*/ 1553 w 6558"/>
                <a:gd name="T71" fmla="*/ 2606 h 3225"/>
                <a:gd name="T72" fmla="*/ 1488 w 6558"/>
                <a:gd name="T73" fmla="*/ 2629 h 3225"/>
                <a:gd name="T74" fmla="*/ 1425 w 6558"/>
                <a:gd name="T75" fmla="*/ 2654 h 3225"/>
                <a:gd name="T76" fmla="*/ 1296 w 6558"/>
                <a:gd name="T77" fmla="*/ 2700 h 3225"/>
                <a:gd name="T78" fmla="*/ 1231 w 6558"/>
                <a:gd name="T79" fmla="*/ 2722 h 3225"/>
                <a:gd name="T80" fmla="*/ 1199 w 6558"/>
                <a:gd name="T81" fmla="*/ 2733 h 3225"/>
                <a:gd name="T82" fmla="*/ 1168 w 6558"/>
                <a:gd name="T83" fmla="*/ 2745 h 3225"/>
                <a:gd name="T84" fmla="*/ 0 w 6558"/>
                <a:gd name="T85" fmla="*/ 3225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8" h="3225">
                  <a:moveTo>
                    <a:pt x="6558" y="0"/>
                  </a:moveTo>
                  <a:lnTo>
                    <a:pt x="6422" y="50"/>
                  </a:lnTo>
                  <a:lnTo>
                    <a:pt x="6289" y="103"/>
                  </a:lnTo>
                  <a:lnTo>
                    <a:pt x="6157" y="155"/>
                  </a:lnTo>
                  <a:lnTo>
                    <a:pt x="6029" y="210"/>
                  </a:lnTo>
                  <a:lnTo>
                    <a:pt x="5901" y="266"/>
                  </a:lnTo>
                  <a:lnTo>
                    <a:pt x="5776" y="323"/>
                  </a:lnTo>
                  <a:lnTo>
                    <a:pt x="5652" y="381"/>
                  </a:lnTo>
                  <a:lnTo>
                    <a:pt x="5532" y="440"/>
                  </a:lnTo>
                  <a:lnTo>
                    <a:pt x="5411" y="500"/>
                  </a:lnTo>
                  <a:lnTo>
                    <a:pt x="5293" y="561"/>
                  </a:lnTo>
                  <a:lnTo>
                    <a:pt x="5176" y="623"/>
                  </a:lnTo>
                  <a:lnTo>
                    <a:pt x="5062" y="687"/>
                  </a:lnTo>
                  <a:lnTo>
                    <a:pt x="4948" y="750"/>
                  </a:lnTo>
                  <a:lnTo>
                    <a:pt x="4838" y="817"/>
                  </a:lnTo>
                  <a:lnTo>
                    <a:pt x="4730" y="883"/>
                  </a:lnTo>
                  <a:lnTo>
                    <a:pt x="4624" y="952"/>
                  </a:lnTo>
                  <a:lnTo>
                    <a:pt x="3213" y="1849"/>
                  </a:lnTo>
                  <a:lnTo>
                    <a:pt x="3149" y="1882"/>
                  </a:lnTo>
                  <a:lnTo>
                    <a:pt x="3085" y="1916"/>
                  </a:lnTo>
                  <a:lnTo>
                    <a:pt x="2958" y="1982"/>
                  </a:lnTo>
                  <a:lnTo>
                    <a:pt x="2831" y="2046"/>
                  </a:lnTo>
                  <a:lnTo>
                    <a:pt x="2704" y="2110"/>
                  </a:lnTo>
                  <a:lnTo>
                    <a:pt x="2640" y="2140"/>
                  </a:lnTo>
                  <a:lnTo>
                    <a:pt x="2608" y="2155"/>
                  </a:lnTo>
                  <a:lnTo>
                    <a:pt x="2576" y="2171"/>
                  </a:lnTo>
                  <a:lnTo>
                    <a:pt x="2450" y="2230"/>
                  </a:lnTo>
                  <a:lnTo>
                    <a:pt x="2322" y="2289"/>
                  </a:lnTo>
                  <a:lnTo>
                    <a:pt x="2195" y="2346"/>
                  </a:lnTo>
                  <a:lnTo>
                    <a:pt x="2066" y="2401"/>
                  </a:lnTo>
                  <a:lnTo>
                    <a:pt x="2001" y="2427"/>
                  </a:lnTo>
                  <a:lnTo>
                    <a:pt x="1969" y="2440"/>
                  </a:lnTo>
                  <a:lnTo>
                    <a:pt x="1938" y="2454"/>
                  </a:lnTo>
                  <a:lnTo>
                    <a:pt x="1809" y="2506"/>
                  </a:lnTo>
                  <a:lnTo>
                    <a:pt x="1682" y="2558"/>
                  </a:lnTo>
                  <a:lnTo>
                    <a:pt x="1553" y="2606"/>
                  </a:lnTo>
                  <a:lnTo>
                    <a:pt x="1488" y="2629"/>
                  </a:lnTo>
                  <a:lnTo>
                    <a:pt x="1425" y="2654"/>
                  </a:lnTo>
                  <a:lnTo>
                    <a:pt x="1296" y="2700"/>
                  </a:lnTo>
                  <a:lnTo>
                    <a:pt x="1231" y="2722"/>
                  </a:lnTo>
                  <a:lnTo>
                    <a:pt x="1199" y="2733"/>
                  </a:lnTo>
                  <a:lnTo>
                    <a:pt x="1168" y="2745"/>
                  </a:lnTo>
                  <a:lnTo>
                    <a:pt x="0" y="3225"/>
                  </a:lnTo>
                </a:path>
              </a:pathLst>
            </a:cu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1" name="Line 62">
              <a:extLst>
                <a:ext uri="{FF2B5EF4-FFF2-40B4-BE49-F238E27FC236}">
                  <a16:creationId xmlns:a16="http://schemas.microsoft.com/office/drawing/2014/main" id="{46697D17-8D79-34D2-E548-911DC9EC1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1025" y="5416550"/>
              <a:ext cx="33338" cy="15875"/>
            </a:xfrm>
            <a:prstGeom prst="line">
              <a:avLst/>
            </a:pr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Freeform 63">
              <a:extLst>
                <a:ext uri="{FF2B5EF4-FFF2-40B4-BE49-F238E27FC236}">
                  <a16:creationId xmlns:a16="http://schemas.microsoft.com/office/drawing/2014/main" id="{F01D1186-461A-1723-513E-FAE41B5E7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32425"/>
              <a:ext cx="565150" cy="419100"/>
            </a:xfrm>
            <a:custGeom>
              <a:avLst/>
              <a:gdLst>
                <a:gd name="T0" fmla="*/ 1421 w 1421"/>
                <a:gd name="T1" fmla="*/ 0 h 1057"/>
                <a:gd name="T2" fmla="*/ 1303 w 1421"/>
                <a:gd name="T3" fmla="*/ 57 h 1057"/>
                <a:gd name="T4" fmla="*/ 1191 w 1421"/>
                <a:gd name="T5" fmla="*/ 117 h 1057"/>
                <a:gd name="T6" fmla="*/ 1081 w 1421"/>
                <a:gd name="T7" fmla="*/ 177 h 1057"/>
                <a:gd name="T8" fmla="*/ 976 w 1421"/>
                <a:gd name="T9" fmla="*/ 240 h 1057"/>
                <a:gd name="T10" fmla="*/ 873 w 1421"/>
                <a:gd name="T11" fmla="*/ 301 h 1057"/>
                <a:gd name="T12" fmla="*/ 775 w 1421"/>
                <a:gd name="T13" fmla="*/ 365 h 1057"/>
                <a:gd name="T14" fmla="*/ 681 w 1421"/>
                <a:gd name="T15" fmla="*/ 429 h 1057"/>
                <a:gd name="T16" fmla="*/ 591 w 1421"/>
                <a:gd name="T17" fmla="*/ 495 h 1057"/>
                <a:gd name="T18" fmla="*/ 503 w 1421"/>
                <a:gd name="T19" fmla="*/ 561 h 1057"/>
                <a:gd name="T20" fmla="*/ 421 w 1421"/>
                <a:gd name="T21" fmla="*/ 628 h 1057"/>
                <a:gd name="T22" fmla="*/ 340 w 1421"/>
                <a:gd name="T23" fmla="*/ 697 h 1057"/>
                <a:gd name="T24" fmla="*/ 266 w 1421"/>
                <a:gd name="T25" fmla="*/ 768 h 1057"/>
                <a:gd name="T26" fmla="*/ 193 w 1421"/>
                <a:gd name="T27" fmla="*/ 838 h 1057"/>
                <a:gd name="T28" fmla="*/ 125 w 1421"/>
                <a:gd name="T29" fmla="*/ 910 h 1057"/>
                <a:gd name="T30" fmla="*/ 60 w 1421"/>
                <a:gd name="T31" fmla="*/ 982 h 1057"/>
                <a:gd name="T32" fmla="*/ 0 w 1421"/>
                <a:gd name="T33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057">
                  <a:moveTo>
                    <a:pt x="1421" y="0"/>
                  </a:moveTo>
                  <a:lnTo>
                    <a:pt x="1303" y="57"/>
                  </a:lnTo>
                  <a:lnTo>
                    <a:pt x="1191" y="117"/>
                  </a:lnTo>
                  <a:lnTo>
                    <a:pt x="1081" y="177"/>
                  </a:lnTo>
                  <a:lnTo>
                    <a:pt x="976" y="240"/>
                  </a:lnTo>
                  <a:lnTo>
                    <a:pt x="873" y="301"/>
                  </a:lnTo>
                  <a:lnTo>
                    <a:pt x="775" y="365"/>
                  </a:lnTo>
                  <a:lnTo>
                    <a:pt x="681" y="429"/>
                  </a:lnTo>
                  <a:lnTo>
                    <a:pt x="591" y="495"/>
                  </a:lnTo>
                  <a:lnTo>
                    <a:pt x="503" y="561"/>
                  </a:lnTo>
                  <a:lnTo>
                    <a:pt x="421" y="628"/>
                  </a:lnTo>
                  <a:lnTo>
                    <a:pt x="340" y="697"/>
                  </a:lnTo>
                  <a:lnTo>
                    <a:pt x="266" y="768"/>
                  </a:lnTo>
                  <a:lnTo>
                    <a:pt x="193" y="838"/>
                  </a:lnTo>
                  <a:lnTo>
                    <a:pt x="125" y="910"/>
                  </a:lnTo>
                  <a:lnTo>
                    <a:pt x="60" y="982"/>
                  </a:lnTo>
                  <a:lnTo>
                    <a:pt x="0" y="1057"/>
                  </a:lnTo>
                </a:path>
              </a:pathLst>
            </a:cu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60" name="ZoneTexte 1059">
            <a:extLst>
              <a:ext uri="{FF2B5EF4-FFF2-40B4-BE49-F238E27FC236}">
                <a16:creationId xmlns:a16="http://schemas.microsoft.com/office/drawing/2014/main" id="{1E517802-40EA-22CE-812E-36CB25406607}"/>
              </a:ext>
            </a:extLst>
          </p:cNvPr>
          <p:cNvSpPr txBox="1"/>
          <p:nvPr/>
        </p:nvSpPr>
        <p:spPr>
          <a:xfrm>
            <a:off x="4573222" y="5818554"/>
            <a:ext cx="258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1061" name="ZoneTexte 1060">
            <a:extLst>
              <a:ext uri="{FF2B5EF4-FFF2-40B4-BE49-F238E27FC236}">
                <a16:creationId xmlns:a16="http://schemas.microsoft.com/office/drawing/2014/main" id="{9EB4499B-569F-6759-00B3-1206BA12C10B}"/>
              </a:ext>
            </a:extLst>
          </p:cNvPr>
          <p:cNvSpPr txBox="1"/>
          <p:nvPr/>
        </p:nvSpPr>
        <p:spPr>
          <a:xfrm>
            <a:off x="4393686" y="5271074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0,24</a:t>
            </a:r>
          </a:p>
        </p:txBody>
      </p:sp>
      <p:sp>
        <p:nvSpPr>
          <p:cNvPr id="1062" name="ZoneTexte 1061">
            <a:extLst>
              <a:ext uri="{FF2B5EF4-FFF2-40B4-BE49-F238E27FC236}">
                <a16:creationId xmlns:a16="http://schemas.microsoft.com/office/drawing/2014/main" id="{A41CF7E3-8EE8-17F3-8EAB-A8AE71059E27}"/>
              </a:ext>
            </a:extLst>
          </p:cNvPr>
          <p:cNvSpPr txBox="1"/>
          <p:nvPr/>
        </p:nvSpPr>
        <p:spPr>
          <a:xfrm>
            <a:off x="4392082" y="4723596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0.48</a:t>
            </a:r>
          </a:p>
        </p:txBody>
      </p:sp>
      <p:sp>
        <p:nvSpPr>
          <p:cNvPr id="1063" name="ZoneTexte 1062">
            <a:extLst>
              <a:ext uri="{FF2B5EF4-FFF2-40B4-BE49-F238E27FC236}">
                <a16:creationId xmlns:a16="http://schemas.microsoft.com/office/drawing/2014/main" id="{C2A32274-4F1D-26FF-E357-BE011483DF21}"/>
              </a:ext>
            </a:extLst>
          </p:cNvPr>
          <p:cNvSpPr txBox="1"/>
          <p:nvPr/>
        </p:nvSpPr>
        <p:spPr>
          <a:xfrm>
            <a:off x="4392082" y="4176119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0.72</a:t>
            </a:r>
          </a:p>
        </p:txBody>
      </p:sp>
      <p:sp>
        <p:nvSpPr>
          <p:cNvPr id="1064" name="ZoneTexte 1063">
            <a:extLst>
              <a:ext uri="{FF2B5EF4-FFF2-40B4-BE49-F238E27FC236}">
                <a16:creationId xmlns:a16="http://schemas.microsoft.com/office/drawing/2014/main" id="{639139EB-637D-F470-39EA-40ADE3B1F1EF}"/>
              </a:ext>
            </a:extLst>
          </p:cNvPr>
          <p:cNvSpPr txBox="1"/>
          <p:nvPr/>
        </p:nvSpPr>
        <p:spPr>
          <a:xfrm>
            <a:off x="4392082" y="3628641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0.96</a:t>
            </a:r>
          </a:p>
        </p:txBody>
      </p:sp>
      <p:sp>
        <p:nvSpPr>
          <p:cNvPr id="1065" name="ZoneTexte 1064">
            <a:extLst>
              <a:ext uri="{FF2B5EF4-FFF2-40B4-BE49-F238E27FC236}">
                <a16:creationId xmlns:a16="http://schemas.microsoft.com/office/drawing/2014/main" id="{AB1773AE-BCE3-3A98-2514-C6471E23E53D}"/>
              </a:ext>
            </a:extLst>
          </p:cNvPr>
          <p:cNvSpPr txBox="1"/>
          <p:nvPr/>
        </p:nvSpPr>
        <p:spPr>
          <a:xfrm>
            <a:off x="4465821" y="3081163"/>
            <a:ext cx="365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</a:t>
            </a:r>
          </a:p>
        </p:txBody>
      </p:sp>
      <p:sp>
        <p:nvSpPr>
          <p:cNvPr id="1066" name="ZoneTexte 1065">
            <a:extLst>
              <a:ext uri="{FF2B5EF4-FFF2-40B4-BE49-F238E27FC236}">
                <a16:creationId xmlns:a16="http://schemas.microsoft.com/office/drawing/2014/main" id="{D31E203C-ADD3-FD6B-3372-9948E380E8DB}"/>
              </a:ext>
            </a:extLst>
          </p:cNvPr>
          <p:cNvSpPr txBox="1"/>
          <p:nvPr/>
        </p:nvSpPr>
        <p:spPr>
          <a:xfrm>
            <a:off x="4425745" y="2864501"/>
            <a:ext cx="405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cxnSp>
        <p:nvCxnSpPr>
          <p:cNvPr id="1076" name="Connecteur droit 1075">
            <a:extLst>
              <a:ext uri="{FF2B5EF4-FFF2-40B4-BE49-F238E27FC236}">
                <a16:creationId xmlns:a16="http://schemas.microsoft.com/office/drawing/2014/main" id="{BFD416E3-2203-29B2-4BA1-BB4F4D3DF377}"/>
              </a:ext>
            </a:extLst>
          </p:cNvPr>
          <p:cNvCxnSpPr/>
          <p:nvPr/>
        </p:nvCxnSpPr>
        <p:spPr>
          <a:xfrm>
            <a:off x="5154374" y="3091775"/>
            <a:ext cx="337830" cy="0"/>
          </a:xfrm>
          <a:prstGeom prst="line">
            <a:avLst/>
          </a:prstGeom>
          <a:ln>
            <a:solidFill>
              <a:srgbClr val="99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7" name="Connecteur droit 1076">
            <a:extLst>
              <a:ext uri="{FF2B5EF4-FFF2-40B4-BE49-F238E27FC236}">
                <a16:creationId xmlns:a16="http://schemas.microsoft.com/office/drawing/2014/main" id="{CB409C0A-F17C-6502-ED4E-685276B1AB9C}"/>
              </a:ext>
            </a:extLst>
          </p:cNvPr>
          <p:cNvCxnSpPr/>
          <p:nvPr/>
        </p:nvCxnSpPr>
        <p:spPr>
          <a:xfrm>
            <a:off x="5154374" y="3390883"/>
            <a:ext cx="337830" cy="0"/>
          </a:xfrm>
          <a:prstGeom prst="line">
            <a:avLst/>
          </a:prstGeom>
          <a:ln>
            <a:solidFill>
              <a:srgbClr val="0099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ZoneTexte 1077">
            <a:extLst>
              <a:ext uri="{FF2B5EF4-FFF2-40B4-BE49-F238E27FC236}">
                <a16:creationId xmlns:a16="http://schemas.microsoft.com/office/drawing/2014/main" id="{F7CC57EF-0821-BF24-4324-554727875B5D}"/>
              </a:ext>
            </a:extLst>
          </p:cNvPr>
          <p:cNvSpPr txBox="1"/>
          <p:nvPr/>
        </p:nvSpPr>
        <p:spPr>
          <a:xfrm>
            <a:off x="5498153" y="2976525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Initiating INSTI (10 767)</a:t>
            </a:r>
          </a:p>
        </p:txBody>
      </p:sp>
      <p:sp>
        <p:nvSpPr>
          <p:cNvPr id="1079" name="ZoneTexte 1078">
            <a:extLst>
              <a:ext uri="{FF2B5EF4-FFF2-40B4-BE49-F238E27FC236}">
                <a16:creationId xmlns:a16="http://schemas.microsoft.com/office/drawing/2014/main" id="{6621C3B9-DEAF-CBB2-81FC-EE8AB2A26ABF}"/>
              </a:ext>
            </a:extLst>
          </p:cNvPr>
          <p:cNvSpPr txBox="1"/>
          <p:nvPr/>
        </p:nvSpPr>
        <p:spPr>
          <a:xfrm>
            <a:off x="5498153" y="3277267"/>
            <a:ext cx="1994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Initiating INSTI (8 292)</a:t>
            </a:r>
          </a:p>
        </p:txBody>
      </p:sp>
      <p:sp>
        <p:nvSpPr>
          <p:cNvPr id="1080" name="ZoneTexte 1079">
            <a:extLst>
              <a:ext uri="{FF2B5EF4-FFF2-40B4-BE49-F238E27FC236}">
                <a16:creationId xmlns:a16="http://schemas.microsoft.com/office/drawing/2014/main" id="{3B9AA863-0257-1AE3-BF7E-945A4EF070E2}"/>
              </a:ext>
            </a:extLst>
          </p:cNvPr>
          <p:cNvSpPr txBox="1"/>
          <p:nvPr/>
        </p:nvSpPr>
        <p:spPr>
          <a:xfrm>
            <a:off x="5716317" y="2469168"/>
            <a:ext cx="1775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ART-naive individuals</a:t>
            </a:r>
          </a:p>
        </p:txBody>
      </p:sp>
      <p:sp>
        <p:nvSpPr>
          <p:cNvPr id="1082" name="ZoneTexte 1081">
            <a:extLst>
              <a:ext uri="{FF2B5EF4-FFF2-40B4-BE49-F238E27FC236}">
                <a16:creationId xmlns:a16="http://schemas.microsoft.com/office/drawing/2014/main" id="{B42B1578-75E4-8962-B346-B16108A3F811}"/>
              </a:ext>
            </a:extLst>
          </p:cNvPr>
          <p:cNvSpPr txBox="1"/>
          <p:nvPr/>
        </p:nvSpPr>
        <p:spPr>
          <a:xfrm>
            <a:off x="9159437" y="2469168"/>
            <a:ext cx="2283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ART-experienced individuals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9D7D9C-0D66-A526-A3B3-01FE11C3A85D}"/>
              </a:ext>
            </a:extLst>
          </p:cNvPr>
          <p:cNvSpPr txBox="1"/>
          <p:nvPr/>
        </p:nvSpPr>
        <p:spPr>
          <a:xfrm>
            <a:off x="8792608" y="6478603"/>
            <a:ext cx="3392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</a:rPr>
              <a:t>Lancet HIV </a:t>
            </a:r>
            <a:r>
              <a:rPr lang="en-US" sz="1200" i="1" dirty="0">
                <a:solidFill>
                  <a:srgbClr val="0070C0"/>
                </a:solidFill>
                <a:effectLst/>
              </a:rPr>
              <a:t>2023; 10:2723-32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358FA6-F2C4-D04D-F5F4-EFC263573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3" y="91896"/>
            <a:ext cx="5946097" cy="2011646"/>
          </a:xfrm>
          <a:prstGeom prst="rect">
            <a:avLst/>
          </a:prstGeom>
        </p:spPr>
      </p:pic>
      <p:sp>
        <p:nvSpPr>
          <p:cNvPr id="1075" name="Espace réservé du contenu 1074">
            <a:extLst>
              <a:ext uri="{FF2B5EF4-FFF2-40B4-BE49-F238E27FC236}">
                <a16:creationId xmlns:a16="http://schemas.microsoft.com/office/drawing/2014/main" id="{AC7C0CA8-BE58-5FE6-9D7C-75403F2AF5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523" y="2425586"/>
            <a:ext cx="4037678" cy="3992054"/>
          </a:xfrm>
        </p:spPr>
        <p:txBody>
          <a:bodyPr>
            <a:normAutofit/>
          </a:bodyPr>
          <a:lstStyle/>
          <a:p>
            <a:r>
              <a:rPr lang="en-US" sz="1800" dirty="0"/>
              <a:t>Emulated trials (1 in ART-naïve patients, 1 in ART-experienced-patients) : 4-year risk of cardiovascular events </a:t>
            </a:r>
          </a:p>
          <a:p>
            <a:r>
              <a:rPr lang="en-US" sz="1800" dirty="0"/>
              <a:t>Clinical data from 12 cohorts of people with HIV from Europe and North America</a:t>
            </a:r>
          </a:p>
          <a:p>
            <a:r>
              <a:rPr lang="en-US" sz="1800" dirty="0"/>
              <a:t>Study period : 2013-2023</a:t>
            </a:r>
          </a:p>
          <a:p>
            <a:endParaRPr lang="en-US" sz="1800" dirty="0"/>
          </a:p>
          <a:p>
            <a:r>
              <a:rPr lang="en-US" sz="1800" dirty="0"/>
              <a:t>Caution : 3/12 cohorts already in RESPOND study (Athena, Icona, SHCS) = 45% of ART-naïve initiators of INSTI in this study !!!</a:t>
            </a:r>
          </a:p>
          <a:p>
            <a:endParaRPr lang="en-US" sz="1800" dirty="0"/>
          </a:p>
        </p:txBody>
      </p:sp>
      <p:cxnSp>
        <p:nvCxnSpPr>
          <p:cNvPr id="1083" name="Connecteur droit 1082">
            <a:extLst>
              <a:ext uri="{FF2B5EF4-FFF2-40B4-BE49-F238E27FC236}">
                <a16:creationId xmlns:a16="http://schemas.microsoft.com/office/drawing/2014/main" id="{4C34F6C2-8608-1CB4-E67D-88A95261FA80}"/>
              </a:ext>
            </a:extLst>
          </p:cNvPr>
          <p:cNvCxnSpPr/>
          <p:nvPr/>
        </p:nvCxnSpPr>
        <p:spPr>
          <a:xfrm>
            <a:off x="9132729" y="3149116"/>
            <a:ext cx="337830" cy="0"/>
          </a:xfrm>
          <a:prstGeom prst="line">
            <a:avLst/>
          </a:prstGeom>
          <a:ln>
            <a:solidFill>
              <a:srgbClr val="99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4" name="Connecteur droit 1083">
            <a:extLst>
              <a:ext uri="{FF2B5EF4-FFF2-40B4-BE49-F238E27FC236}">
                <a16:creationId xmlns:a16="http://schemas.microsoft.com/office/drawing/2014/main" id="{C6C11F0E-F9EE-E3A5-2CCD-A9A17E554273}"/>
              </a:ext>
            </a:extLst>
          </p:cNvPr>
          <p:cNvCxnSpPr/>
          <p:nvPr/>
        </p:nvCxnSpPr>
        <p:spPr>
          <a:xfrm>
            <a:off x="9132729" y="3448224"/>
            <a:ext cx="337830" cy="0"/>
          </a:xfrm>
          <a:prstGeom prst="line">
            <a:avLst/>
          </a:prstGeom>
          <a:ln>
            <a:solidFill>
              <a:srgbClr val="0099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" name="ZoneTexte 1084">
            <a:extLst>
              <a:ext uri="{FF2B5EF4-FFF2-40B4-BE49-F238E27FC236}">
                <a16:creationId xmlns:a16="http://schemas.microsoft.com/office/drawing/2014/main" id="{35FC1DFE-5AD5-635E-6990-453FA7953F1B}"/>
              </a:ext>
            </a:extLst>
          </p:cNvPr>
          <p:cNvSpPr txBox="1"/>
          <p:nvPr/>
        </p:nvSpPr>
        <p:spPr>
          <a:xfrm>
            <a:off x="9476508" y="3033866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Initiating INST (7 875)I</a:t>
            </a:r>
          </a:p>
        </p:txBody>
      </p:sp>
      <p:sp>
        <p:nvSpPr>
          <p:cNvPr id="1086" name="ZoneTexte 1085">
            <a:extLst>
              <a:ext uri="{FF2B5EF4-FFF2-40B4-BE49-F238E27FC236}">
                <a16:creationId xmlns:a16="http://schemas.microsoft.com/office/drawing/2014/main" id="{F51FF8AE-487A-85B9-1987-209F0D12205D}"/>
              </a:ext>
            </a:extLst>
          </p:cNvPr>
          <p:cNvSpPr txBox="1"/>
          <p:nvPr/>
        </p:nvSpPr>
        <p:spPr>
          <a:xfrm>
            <a:off x="9476508" y="3334608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Initiating INSTI (373 965)</a:t>
            </a:r>
          </a:p>
        </p:txBody>
      </p:sp>
    </p:spTree>
    <p:extLst>
      <p:ext uri="{BB962C8B-B14F-4D97-AF65-F5344CB8AC3E}">
        <p14:creationId xmlns:p14="http://schemas.microsoft.com/office/powerpoint/2010/main" val="254414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96B143-3B93-D685-D698-CEA8252AA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7" y="3196090"/>
            <a:ext cx="10622297" cy="27531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Increased incidence of CVD in HIV, related in part to increased atherosclerosis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Life expectancy in HIV patients with CVD and no other comorbidity 9 years shorter than non HIV patients, even if sustained virological suppression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CVD associated with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Traditional CV risk factors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Chronic inflammation, Immune dysregulation, metabolic toxicity of ART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HIV infection should be considered a specific and independent risk factor for CVD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FCE788-02CC-097F-7DFB-F56B386BD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913"/>
          <a:stretch/>
        </p:blipFill>
        <p:spPr>
          <a:xfrm>
            <a:off x="2969394" y="1492933"/>
            <a:ext cx="6253212" cy="14497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CB8987-C0F6-C343-7C14-DF8B46CC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563" y="370220"/>
            <a:ext cx="2424962" cy="86932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2B5B5F-3A31-7105-D9E3-91BC5749BE0D}"/>
              </a:ext>
            </a:extLst>
          </p:cNvPr>
          <p:cNvSpPr txBox="1"/>
          <p:nvPr/>
        </p:nvSpPr>
        <p:spPr>
          <a:xfrm>
            <a:off x="8792608" y="6309320"/>
            <a:ext cx="3392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</a:rPr>
              <a:t>AIDS: April 1, 2022 – Volume 36 – issue 5 – p N1-N3</a:t>
            </a:r>
            <a:br>
              <a:rPr lang="en-US" sz="1200" i="1" dirty="0">
                <a:solidFill>
                  <a:srgbClr val="0070C0"/>
                </a:solidFill>
              </a:rPr>
            </a:br>
            <a:r>
              <a:rPr lang="en-US" sz="1200" i="1" dirty="0" err="1">
                <a:solidFill>
                  <a:srgbClr val="0070C0"/>
                </a:solidFill>
              </a:rPr>
              <a:t>doi</a:t>
            </a:r>
            <a:r>
              <a:rPr lang="en-US" sz="1200" i="1" dirty="0">
                <a:solidFill>
                  <a:srgbClr val="0070C0"/>
                </a:solidFill>
              </a:rPr>
              <a:t>: 10,1097/QAD.0000000000003181</a:t>
            </a:r>
            <a:endParaRPr lang="en-US" sz="1200" i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30467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FDA26D-A89F-4F16-BE41-3A71F5F8F537}"/>
              </a:ext>
            </a:extLst>
          </p:cNvPr>
          <p:cNvGraphicFramePr>
            <a:graphicFrameLocks noGrp="1"/>
          </p:cNvGraphicFramePr>
          <p:nvPr/>
        </p:nvGraphicFramePr>
        <p:xfrm>
          <a:off x="1035061" y="5512828"/>
          <a:ext cx="9994391" cy="4876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256797">
                  <a:extLst>
                    <a:ext uri="{9D8B030D-6E8A-4147-A177-3AD203B41FA5}">
                      <a16:colId xmlns:a16="http://schemas.microsoft.com/office/drawing/2014/main" val="306258368"/>
                    </a:ext>
                  </a:extLst>
                </a:gridCol>
                <a:gridCol w="1074667">
                  <a:extLst>
                    <a:ext uri="{9D8B030D-6E8A-4147-A177-3AD203B41FA5}">
                      <a16:colId xmlns:a16="http://schemas.microsoft.com/office/drawing/2014/main" val="580015767"/>
                    </a:ext>
                  </a:extLst>
                </a:gridCol>
                <a:gridCol w="1074667">
                  <a:extLst>
                    <a:ext uri="{9D8B030D-6E8A-4147-A177-3AD203B41FA5}">
                      <a16:colId xmlns:a16="http://schemas.microsoft.com/office/drawing/2014/main" val="1485727165"/>
                    </a:ext>
                  </a:extLst>
                </a:gridCol>
                <a:gridCol w="1397065">
                  <a:extLst>
                    <a:ext uri="{9D8B030D-6E8A-4147-A177-3AD203B41FA5}">
                      <a16:colId xmlns:a16="http://schemas.microsoft.com/office/drawing/2014/main" val="4239919236"/>
                    </a:ext>
                  </a:extLst>
                </a:gridCol>
                <a:gridCol w="1397065">
                  <a:extLst>
                    <a:ext uri="{9D8B030D-6E8A-4147-A177-3AD203B41FA5}">
                      <a16:colId xmlns:a16="http://schemas.microsoft.com/office/drawing/2014/main" val="3581841460"/>
                    </a:ext>
                  </a:extLst>
                </a:gridCol>
                <a:gridCol w="1397065">
                  <a:extLst>
                    <a:ext uri="{9D8B030D-6E8A-4147-A177-3AD203B41FA5}">
                      <a16:colId xmlns:a16="http://schemas.microsoft.com/office/drawing/2014/main" val="993676505"/>
                    </a:ext>
                  </a:extLst>
                </a:gridCol>
                <a:gridCol w="1397065">
                  <a:extLst>
                    <a:ext uri="{9D8B030D-6E8A-4147-A177-3AD203B41FA5}">
                      <a16:colId xmlns:a16="http://schemas.microsoft.com/office/drawing/2014/main" val="2111731057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Participants, 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 Baseline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W48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W48–96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W96–144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W144–192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W192–240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583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Initiated lipid-lowering agents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</a:t>
                      </a:r>
                    </a:p>
                  </a:txBody>
                  <a:tcPr marT="18288" marB="18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5909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B118F3-7DFE-45C0-9981-AA4EF12F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11031016" cy="1143000"/>
          </a:xfrm>
        </p:spPr>
        <p:txBody>
          <a:bodyPr>
            <a:normAutofit/>
          </a:bodyPr>
          <a:lstStyle/>
          <a:p>
            <a:r>
              <a:rPr lang="en-US" dirty="0"/>
              <a:t>Studies 1489 &amp; 1490: B/F/TAF at 5 years (Pooled Analysis)</a:t>
            </a:r>
          </a:p>
        </p:txBody>
      </p:sp>
      <p:sp>
        <p:nvSpPr>
          <p:cNvPr id="77" name="Slide Number Placeholder 2">
            <a:extLst>
              <a:ext uri="{FF2B5EF4-FFF2-40B4-BE49-F238E27FC236}">
                <a16:creationId xmlns:a16="http://schemas.microsoft.com/office/drawing/2014/main" id="{3D98C7A2-BA15-46DE-BA63-FA58D9CF11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61800" y="6537325"/>
            <a:ext cx="330200" cy="168275"/>
          </a:xfrm>
        </p:spPr>
        <p:txBody>
          <a:bodyPr/>
          <a:lstStyle/>
          <a:p>
            <a:pPr>
              <a:defRPr/>
            </a:pPr>
            <a:fld id="{94BD5F9E-BC76-487B-A2BC-019AD28A14BF}" type="slidenum">
              <a:rPr lang="en-US" sz="80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133329-8CFE-40E7-A3D6-D6A7886B7B5E}"/>
              </a:ext>
            </a:extLst>
          </p:cNvPr>
          <p:cNvSpPr txBox="1"/>
          <p:nvPr/>
        </p:nvSpPr>
        <p:spPr>
          <a:xfrm>
            <a:off x="26400" y="6069103"/>
            <a:ext cx="11556000" cy="360000"/>
          </a:xfrm>
          <a:prstGeom prst="round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>
            <a:defPPr>
              <a:defRPr lang="en-US"/>
            </a:defPPr>
            <a:lvl1pPr algn="ctr" defTabSz="1351054">
              <a:spcAft>
                <a:spcPts val="300"/>
              </a:spcAft>
              <a:defRPr b="1" kern="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7462" lvl="1" algn="ctr" defTabSz="914286">
              <a:defRPr/>
            </a:pPr>
            <a:r>
              <a:rPr lang="en-US" sz="1867" b="1" dirty="0">
                <a:solidFill>
                  <a:prstClr val="black"/>
                </a:solidFill>
              </a:rPr>
              <a:t>Small increases in lipids, including HDL over 5 years, with stable TC:HDL ratios</a:t>
            </a:r>
            <a:endParaRPr lang="en-US" sz="533" b="1" dirty="0">
              <a:solidFill>
                <a:prstClr val="black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38D3BC-CE37-4868-9C2D-5503C48927AD}"/>
              </a:ext>
            </a:extLst>
          </p:cNvPr>
          <p:cNvSpPr/>
          <p:nvPr/>
        </p:nvSpPr>
        <p:spPr>
          <a:xfrm>
            <a:off x="630106" y="6547211"/>
            <a:ext cx="10584000" cy="18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wrap="none" lIns="0" tIns="0" rIns="0" bIns="0" anchor="b">
            <a:noAutofit/>
          </a:bodyPr>
          <a:lstStyle/>
          <a:p>
            <a:pPr algn="r" defTabSz="914286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200" dirty="0">
                <a:solidFill>
                  <a:srgbClr val="000000"/>
                </a:solidFill>
              </a:rPr>
              <a:t>Sax P, et al. AIDS 2022, Poster EPB150.</a:t>
            </a: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E01FFFD-E545-4F2A-9514-F3935E8B4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513" y="1683909"/>
          <a:ext cx="8018463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8017701" imgH="3344118" progId="">
                  <p:embed/>
                </p:oleObj>
              </mc:Choice>
              <mc:Fallback>
                <p:oleObj name="Prism 9" r:id="rId3" imgW="8017701" imgH="3344118" progId="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E01FFFD-E545-4F2A-9514-F3935E8B4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683909"/>
                        <a:ext cx="8018463" cy="334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03B2455C-E81A-4BDE-BB7D-88DB1B6CE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1276" y="1685492"/>
          <a:ext cx="254952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2548875" imgH="3343621" progId="">
                  <p:embed/>
                </p:oleObj>
              </mc:Choice>
              <mc:Fallback>
                <p:oleObj name="Prism 9" r:id="rId5" imgW="2548875" imgH="3343621" progId="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3B2455C-E81A-4BDE-BB7D-88DB1B6CE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276" y="1685492"/>
                        <a:ext cx="2549525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6">
            <a:extLst>
              <a:ext uri="{FF2B5EF4-FFF2-40B4-BE49-F238E27FC236}">
                <a16:creationId xmlns:a16="http://schemas.microsoft.com/office/drawing/2014/main" id="{6401C6E7-B774-4F9C-8BA6-2B4F0549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463" y="1720286"/>
            <a:ext cx="14633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TC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EEDA2ABE-5064-4D0D-BAB6-C955BAA78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272" y="1720288"/>
            <a:ext cx="14332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LDL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DDF510BE-BADD-4911-9910-D889FB1A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748" y="1720286"/>
            <a:ext cx="14451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  <a:sym typeface="Symbol" pitchFamily="18" charset="2"/>
              </a:rPr>
              <a:t>TG</a:t>
            </a:r>
            <a:endParaRPr lang="en-GB" altLang="en-US" sz="1600" b="1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3CAFE04C-47D2-4918-8213-B3E80197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587" y="1720288"/>
            <a:ext cx="1433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457200" eaLnBrk="0" hangingPunct="0"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HDL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D63C1B73-BAE9-428B-A47B-A5351B14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7310" y="1720288"/>
            <a:ext cx="7614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dirty="0">
                <a:solidFill>
                  <a:prstClr val="black"/>
                </a:solidFill>
                <a:ea typeface="MS PGothic" pitchFamily="34" charset="-128"/>
              </a:rPr>
              <a:t>TC:HDL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E88E4-731C-491B-93A9-0408AA444483}"/>
              </a:ext>
            </a:extLst>
          </p:cNvPr>
          <p:cNvSpPr txBox="1"/>
          <p:nvPr/>
        </p:nvSpPr>
        <p:spPr>
          <a:xfrm>
            <a:off x="4862606" y="5191932"/>
            <a:ext cx="3670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cs typeface="Arial" charset="0"/>
              </a:rPr>
              <a:t>Week</a:t>
            </a:r>
            <a:endParaRPr lang="en-US" sz="1200" b="1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E1DD93-8801-4C8D-BFC3-0DAB4731270C}"/>
              </a:ext>
            </a:extLst>
          </p:cNvPr>
          <p:cNvSpPr txBox="1"/>
          <p:nvPr/>
        </p:nvSpPr>
        <p:spPr>
          <a:xfrm>
            <a:off x="1434980" y="3241726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4.1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30FB98-E5F4-4D9B-B93C-EE7B555CF666}"/>
              </a:ext>
            </a:extLst>
          </p:cNvPr>
          <p:cNvSpPr txBox="1"/>
          <p:nvPr/>
        </p:nvSpPr>
        <p:spPr>
          <a:xfrm>
            <a:off x="2941284" y="3016401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4.6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0A99AA-AD9C-4AF7-B55C-870071C46B36}"/>
              </a:ext>
            </a:extLst>
          </p:cNvPr>
          <p:cNvSpPr txBox="1"/>
          <p:nvPr/>
        </p:nvSpPr>
        <p:spPr>
          <a:xfrm>
            <a:off x="3193725" y="3916229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2.6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55B65F-D419-4709-9D99-156EDEA441F2}"/>
              </a:ext>
            </a:extLst>
          </p:cNvPr>
          <p:cNvSpPr txBox="1"/>
          <p:nvPr/>
        </p:nvSpPr>
        <p:spPr>
          <a:xfrm>
            <a:off x="4707076" y="3780144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3.1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492D32-C60E-416E-8262-F88C22EE0B5B}"/>
              </a:ext>
            </a:extLst>
          </p:cNvPr>
          <p:cNvSpPr txBox="1"/>
          <p:nvPr/>
        </p:nvSpPr>
        <p:spPr>
          <a:xfrm>
            <a:off x="4967364" y="4564649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1.1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69F1D3-A442-459A-AB27-FA1D4A5D62F4}"/>
              </a:ext>
            </a:extLst>
          </p:cNvPr>
          <p:cNvSpPr txBox="1"/>
          <p:nvPr/>
        </p:nvSpPr>
        <p:spPr>
          <a:xfrm>
            <a:off x="6477284" y="4493273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1.2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799E58-2FAB-4739-A1CB-5B870E3B73EA}"/>
              </a:ext>
            </a:extLst>
          </p:cNvPr>
          <p:cNvSpPr txBox="1"/>
          <p:nvPr/>
        </p:nvSpPr>
        <p:spPr>
          <a:xfrm>
            <a:off x="6726785" y="3954912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1.1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E36289-7C53-450A-A67B-EE8B0EBB7932}"/>
              </a:ext>
            </a:extLst>
          </p:cNvPr>
          <p:cNvSpPr txBox="1"/>
          <p:nvPr/>
        </p:nvSpPr>
        <p:spPr>
          <a:xfrm>
            <a:off x="8246072" y="3800152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1.2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2775A6-6033-4AEA-A2A0-DF149C7063FD}"/>
              </a:ext>
            </a:extLst>
          </p:cNvPr>
          <p:cNvSpPr txBox="1"/>
          <p:nvPr/>
        </p:nvSpPr>
        <p:spPr>
          <a:xfrm>
            <a:off x="9518337" y="3498434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3.7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715627-93ED-4884-AE43-FADB08527B36}"/>
              </a:ext>
            </a:extLst>
          </p:cNvPr>
          <p:cNvSpPr txBox="1"/>
          <p:nvPr/>
        </p:nvSpPr>
        <p:spPr>
          <a:xfrm>
            <a:off x="11149389" y="3498434"/>
            <a:ext cx="195566" cy="1661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3.7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ABB7F9-751C-46FB-85A3-6FBCC27BC38D}"/>
              </a:ext>
            </a:extLst>
          </p:cNvPr>
          <p:cNvSpPr txBox="1"/>
          <p:nvPr/>
        </p:nvSpPr>
        <p:spPr>
          <a:xfrm>
            <a:off x="10247431" y="5191932"/>
            <a:ext cx="3670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cs typeface="Arial" charset="0"/>
              </a:rPr>
              <a:t>Week</a:t>
            </a:r>
            <a:endParaRPr lang="en-US" sz="1200" b="1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21A811-DAC9-4BEC-9A78-D3F96024D513}"/>
              </a:ext>
            </a:extLst>
          </p:cNvPr>
          <p:cNvSpPr txBox="1"/>
          <p:nvPr/>
        </p:nvSpPr>
        <p:spPr>
          <a:xfrm>
            <a:off x="1480688" y="5014408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E49E1-12A6-4983-8607-F3347F6C5426}"/>
              </a:ext>
            </a:extLst>
          </p:cNvPr>
          <p:cNvSpPr txBox="1"/>
          <p:nvPr/>
        </p:nvSpPr>
        <p:spPr>
          <a:xfrm>
            <a:off x="2166498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144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D24ED7-EA1D-4864-8B71-35837EAE2DD9}"/>
              </a:ext>
            </a:extLst>
          </p:cNvPr>
          <p:cNvSpPr txBox="1"/>
          <p:nvPr/>
        </p:nvSpPr>
        <p:spPr>
          <a:xfrm>
            <a:off x="2925712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240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E61217-0712-4C8B-969A-84638EE82496}"/>
              </a:ext>
            </a:extLst>
          </p:cNvPr>
          <p:cNvSpPr txBox="1"/>
          <p:nvPr/>
        </p:nvSpPr>
        <p:spPr>
          <a:xfrm>
            <a:off x="3243028" y="5014408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3CB7F7-BDBB-485F-B41D-17C0FD650F99}"/>
              </a:ext>
            </a:extLst>
          </p:cNvPr>
          <p:cNvSpPr txBox="1"/>
          <p:nvPr/>
        </p:nvSpPr>
        <p:spPr>
          <a:xfrm>
            <a:off x="3937385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144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C069E6-47EA-467E-9502-E5183E5735C9}"/>
              </a:ext>
            </a:extLst>
          </p:cNvPr>
          <p:cNvSpPr txBox="1"/>
          <p:nvPr/>
        </p:nvSpPr>
        <p:spPr>
          <a:xfrm>
            <a:off x="4696598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240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902F3FD-0043-49BC-AD24-D2C760D18BD5}"/>
              </a:ext>
            </a:extLst>
          </p:cNvPr>
          <p:cNvSpPr txBox="1"/>
          <p:nvPr/>
        </p:nvSpPr>
        <p:spPr>
          <a:xfrm>
            <a:off x="5017320" y="5014408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0BECDC-5362-4F87-A64E-AF78FDBFD55F}"/>
              </a:ext>
            </a:extLst>
          </p:cNvPr>
          <p:cNvSpPr txBox="1"/>
          <p:nvPr/>
        </p:nvSpPr>
        <p:spPr>
          <a:xfrm>
            <a:off x="5694585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144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C03371B-80B4-4E75-BC3E-85D9F281E3C2}"/>
              </a:ext>
            </a:extLst>
          </p:cNvPr>
          <p:cNvSpPr txBox="1"/>
          <p:nvPr/>
        </p:nvSpPr>
        <p:spPr>
          <a:xfrm>
            <a:off x="6453798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240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38A1A3-17E5-4DE1-A4A6-28C11FE2ED9A}"/>
              </a:ext>
            </a:extLst>
          </p:cNvPr>
          <p:cNvSpPr txBox="1"/>
          <p:nvPr/>
        </p:nvSpPr>
        <p:spPr>
          <a:xfrm>
            <a:off x="6777056" y="5014408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235AAB-707D-4403-ADFC-DD1E39130A5D}"/>
              </a:ext>
            </a:extLst>
          </p:cNvPr>
          <p:cNvSpPr txBox="1"/>
          <p:nvPr/>
        </p:nvSpPr>
        <p:spPr>
          <a:xfrm>
            <a:off x="7445774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144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C172A6-8593-4B20-9C24-F8505E3862A3}"/>
              </a:ext>
            </a:extLst>
          </p:cNvPr>
          <p:cNvSpPr txBox="1"/>
          <p:nvPr/>
        </p:nvSpPr>
        <p:spPr>
          <a:xfrm>
            <a:off x="8204989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240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16E3ED-F597-458B-B54B-41D559247BA2}"/>
              </a:ext>
            </a:extLst>
          </p:cNvPr>
          <p:cNvSpPr txBox="1"/>
          <p:nvPr/>
        </p:nvSpPr>
        <p:spPr>
          <a:xfrm>
            <a:off x="9622828" y="5014408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966E2E-534A-4518-8391-608E2F7BF54F}"/>
              </a:ext>
            </a:extLst>
          </p:cNvPr>
          <p:cNvSpPr txBox="1"/>
          <p:nvPr/>
        </p:nvSpPr>
        <p:spPr>
          <a:xfrm>
            <a:off x="10291546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144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09DB9A-A22B-4ADD-A503-F88DC3EDB9E8}"/>
              </a:ext>
            </a:extLst>
          </p:cNvPr>
          <p:cNvSpPr txBox="1"/>
          <p:nvPr/>
        </p:nvSpPr>
        <p:spPr>
          <a:xfrm>
            <a:off x="11050761" y="5014408"/>
            <a:ext cx="235641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74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Arial" charset="0"/>
              </a:rPr>
              <a:t>240</a:t>
            </a:r>
            <a:endParaRPr lang="en-US" sz="1200" kern="0" baseline="30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Box 99">
            <a:extLst>
              <a:ext uri="{FF2B5EF4-FFF2-40B4-BE49-F238E27FC236}">
                <a16:creationId xmlns:a16="http://schemas.microsoft.com/office/drawing/2014/main" id="{9A2F9B9E-0DC1-140D-D1D0-A2C24F647C15}"/>
              </a:ext>
            </a:extLst>
          </p:cNvPr>
          <p:cNvSpPr txBox="1"/>
          <p:nvPr/>
        </p:nvSpPr>
        <p:spPr>
          <a:xfrm rot="16200000">
            <a:off x="8361824" y="3346084"/>
            <a:ext cx="1450574" cy="276997"/>
          </a:xfrm>
          <a:prstGeom prst="rect">
            <a:avLst/>
          </a:prstGeom>
          <a:solidFill>
            <a:schemeClr val="bg1"/>
          </a:solidFill>
        </p:spPr>
        <p:txBody>
          <a:bodyPr wrap="none" lIns="91432" tIns="45719" rIns="91432" bIns="45719" rtlCol="0">
            <a:spAutoFit/>
          </a:bodyPr>
          <a:lstStyle/>
          <a:p>
            <a:pPr algn="ctr" defTabSz="914286">
              <a:defRPr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Ratio, Median (IQR)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13A8B8C6-0EAF-522A-8E27-703E8995C2B5}"/>
              </a:ext>
            </a:extLst>
          </p:cNvPr>
          <p:cNvGrpSpPr/>
          <p:nvPr/>
        </p:nvGrpSpPr>
        <p:grpSpPr>
          <a:xfrm>
            <a:off x="1512043" y="4907145"/>
            <a:ext cx="6810760" cy="66225"/>
            <a:chOff x="10961370" y="5210321"/>
            <a:chExt cx="6810760" cy="6622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8CA7C7-853D-D375-EDE0-0F06DB4F473B}"/>
                </a:ext>
              </a:extLst>
            </p:cNvPr>
            <p:cNvCxnSpPr>
              <a:cxnSpLocks/>
            </p:cNvCxnSpPr>
            <p:nvPr/>
          </p:nvCxnSpPr>
          <p:spPr>
            <a:xfrm>
              <a:off x="10961370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BA8354-4F56-0435-316B-42E410D60BCD}"/>
                </a:ext>
              </a:extLst>
            </p:cNvPr>
            <p:cNvCxnSpPr>
              <a:cxnSpLocks/>
            </p:cNvCxnSpPr>
            <p:nvPr/>
          </p:nvCxnSpPr>
          <p:spPr>
            <a:xfrm>
              <a:off x="11723115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B494EF-51BC-9C65-D57D-7BB8434222C9}"/>
                </a:ext>
              </a:extLst>
            </p:cNvPr>
            <p:cNvCxnSpPr>
              <a:cxnSpLocks/>
            </p:cNvCxnSpPr>
            <p:nvPr/>
          </p:nvCxnSpPr>
          <p:spPr>
            <a:xfrm>
              <a:off x="12484860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B2F86D-6278-93E6-9DD6-247671F38429}"/>
                </a:ext>
              </a:extLst>
            </p:cNvPr>
            <p:cNvCxnSpPr>
              <a:cxnSpLocks/>
            </p:cNvCxnSpPr>
            <p:nvPr/>
          </p:nvCxnSpPr>
          <p:spPr>
            <a:xfrm>
              <a:off x="12718842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3C178A-AD7F-296E-0871-12FA9BE53506}"/>
                </a:ext>
              </a:extLst>
            </p:cNvPr>
            <p:cNvCxnSpPr>
              <a:cxnSpLocks/>
            </p:cNvCxnSpPr>
            <p:nvPr/>
          </p:nvCxnSpPr>
          <p:spPr>
            <a:xfrm>
              <a:off x="13480587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C29F7A-EEB3-A528-E01E-25E1C1CB2D50}"/>
                </a:ext>
              </a:extLst>
            </p:cNvPr>
            <p:cNvCxnSpPr>
              <a:cxnSpLocks/>
            </p:cNvCxnSpPr>
            <p:nvPr/>
          </p:nvCxnSpPr>
          <p:spPr>
            <a:xfrm>
              <a:off x="14242332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289D69-7AFE-89EF-8E6A-9B8264555D4B}"/>
                </a:ext>
              </a:extLst>
            </p:cNvPr>
            <p:cNvCxnSpPr>
              <a:cxnSpLocks/>
            </p:cNvCxnSpPr>
            <p:nvPr/>
          </p:nvCxnSpPr>
          <p:spPr>
            <a:xfrm>
              <a:off x="14495761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EA2B05-AD5F-B410-8AEC-481F098D9064}"/>
                </a:ext>
              </a:extLst>
            </p:cNvPr>
            <p:cNvCxnSpPr>
              <a:cxnSpLocks/>
            </p:cNvCxnSpPr>
            <p:nvPr/>
          </p:nvCxnSpPr>
          <p:spPr>
            <a:xfrm>
              <a:off x="15257506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A2304DA-FA78-C2D5-E2F0-D4D2FA4516C6}"/>
                </a:ext>
              </a:extLst>
            </p:cNvPr>
            <p:cNvCxnSpPr>
              <a:cxnSpLocks/>
            </p:cNvCxnSpPr>
            <p:nvPr/>
          </p:nvCxnSpPr>
          <p:spPr>
            <a:xfrm>
              <a:off x="16019251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F9925F-C95D-5754-72BE-B90F0AB1C488}"/>
                </a:ext>
              </a:extLst>
            </p:cNvPr>
            <p:cNvCxnSpPr>
              <a:cxnSpLocks/>
            </p:cNvCxnSpPr>
            <p:nvPr/>
          </p:nvCxnSpPr>
          <p:spPr>
            <a:xfrm>
              <a:off x="16248640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8798FDD-839C-CB18-9475-B585C47D5AA9}"/>
                </a:ext>
              </a:extLst>
            </p:cNvPr>
            <p:cNvCxnSpPr>
              <a:cxnSpLocks/>
            </p:cNvCxnSpPr>
            <p:nvPr/>
          </p:nvCxnSpPr>
          <p:spPr>
            <a:xfrm>
              <a:off x="17010385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7608E7-9CDA-007B-F5D5-4125A17EE12E}"/>
                </a:ext>
              </a:extLst>
            </p:cNvPr>
            <p:cNvCxnSpPr>
              <a:cxnSpLocks/>
            </p:cNvCxnSpPr>
            <p:nvPr/>
          </p:nvCxnSpPr>
          <p:spPr>
            <a:xfrm>
              <a:off x="17772130" y="5210321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1">
            <a:extLst>
              <a:ext uri="{FF2B5EF4-FFF2-40B4-BE49-F238E27FC236}">
                <a16:creationId xmlns:a16="http://schemas.microsoft.com/office/drawing/2014/main" id="{54D014DA-AF5A-71F5-D73A-11D5CD62B5EC}"/>
              </a:ext>
            </a:extLst>
          </p:cNvPr>
          <p:cNvGrpSpPr/>
          <p:nvPr/>
        </p:nvGrpSpPr>
        <p:grpSpPr>
          <a:xfrm>
            <a:off x="9644847" y="4907145"/>
            <a:ext cx="1505700" cy="66225"/>
            <a:chOff x="9644847" y="4712414"/>
            <a:chExt cx="1505700" cy="6622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F64DCB5-0255-914F-5F63-521A9E135489}"/>
                </a:ext>
              </a:extLst>
            </p:cNvPr>
            <p:cNvCxnSpPr>
              <a:cxnSpLocks/>
            </p:cNvCxnSpPr>
            <p:nvPr/>
          </p:nvCxnSpPr>
          <p:spPr>
            <a:xfrm>
              <a:off x="9644847" y="4712414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7A1FDFC-BCB4-5E2D-2652-6311ECE535C2}"/>
                </a:ext>
              </a:extLst>
            </p:cNvPr>
            <p:cNvCxnSpPr>
              <a:cxnSpLocks/>
            </p:cNvCxnSpPr>
            <p:nvPr/>
          </p:nvCxnSpPr>
          <p:spPr>
            <a:xfrm>
              <a:off x="10409127" y="4712414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C3A852-20F5-8B69-00BF-2744752DD36F}"/>
                </a:ext>
              </a:extLst>
            </p:cNvPr>
            <p:cNvCxnSpPr>
              <a:cxnSpLocks/>
            </p:cNvCxnSpPr>
            <p:nvPr/>
          </p:nvCxnSpPr>
          <p:spPr>
            <a:xfrm>
              <a:off x="11150547" y="4712414"/>
              <a:ext cx="0" cy="66225"/>
            </a:xfrm>
            <a:prstGeom prst="line">
              <a:avLst/>
            </a:prstGeom>
            <a:ln w="12700">
              <a:solidFill>
                <a:srgbClr val="7F7F7F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8E8EA09-0943-7281-8413-A3D6901DF1CD}"/>
              </a:ext>
            </a:extLst>
          </p:cNvPr>
          <p:cNvSpPr txBox="1"/>
          <p:nvPr/>
        </p:nvSpPr>
        <p:spPr>
          <a:xfrm>
            <a:off x="3056420" y="13173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>
                <a:solidFill>
                  <a:srgbClr val="0070C0"/>
                </a:solidFill>
              </a:rPr>
              <a:t>Fasting Lipids Through W240, mmol/dL, Median (Q1-Q3)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B956-6D4E-1DA9-AB6B-6106C61C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11031016" cy="1143000"/>
          </a:xfrm>
        </p:spPr>
        <p:txBody>
          <a:bodyPr/>
          <a:lstStyle/>
          <a:p>
            <a:r>
              <a:rPr lang="en-US" dirty="0"/>
              <a:t>Impact of INSTI- and TAF-Related BMI Changes on Risk of </a:t>
            </a:r>
            <a:r>
              <a:rPr lang="en-US" dirty="0" err="1"/>
              <a:t>Dyslipidemia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7625-8CE5-2A71-2335-25B1BC09AA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850"/>
            <a:ext cx="591844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RESPOND Cohort: Data from 13/19 observational HIV cohorts</a:t>
            </a:r>
          </a:p>
          <a:p>
            <a:r>
              <a:rPr lang="en-US" dirty="0"/>
              <a:t>Adults on INSTI or </a:t>
            </a:r>
            <a:r>
              <a:rPr lang="en-US" dirty="0" err="1"/>
              <a:t>bPI</a:t>
            </a:r>
            <a:r>
              <a:rPr lang="en-US" dirty="0"/>
              <a:t> or NNRTI, with BL and follow-up BMI and ≥ 2 lipid and BP measures</a:t>
            </a:r>
          </a:p>
          <a:p>
            <a:r>
              <a:rPr lang="en-US" dirty="0"/>
              <a:t>Development of </a:t>
            </a:r>
            <a:r>
              <a:rPr lang="en-US" dirty="0" err="1"/>
              <a:t>dyslipidemia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(Total C &gt; 240 or HDL &lt; 35 or TG &gt; 200 mg/</a:t>
            </a:r>
            <a:r>
              <a:rPr lang="en-US" dirty="0" err="1"/>
              <a:t>dL</a:t>
            </a:r>
            <a:r>
              <a:rPr lang="en-US" dirty="0"/>
              <a:t> or lipid-lowering therapy)</a:t>
            </a:r>
          </a:p>
          <a:p>
            <a:r>
              <a:rPr lang="en-US" dirty="0"/>
              <a:t>TAF but not INSTI was associated with incident dyslipidemia</a:t>
            </a:r>
          </a:p>
          <a:p>
            <a:pPr lvl="1"/>
            <a:r>
              <a:rPr lang="en-US" dirty="0"/>
              <a:t>Nonsignificant association after adjustment for time-updated BMI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957B5-8E65-3370-1710-EFF1CB01183C}"/>
              </a:ext>
            </a:extLst>
          </p:cNvPr>
          <p:cNvSpPr txBox="1"/>
          <p:nvPr/>
        </p:nvSpPr>
        <p:spPr>
          <a:xfrm>
            <a:off x="6096003" y="6459280"/>
            <a:ext cx="5829300" cy="240128"/>
          </a:xfrm>
          <a:prstGeom prst="rect">
            <a:avLst/>
          </a:prstGeom>
          <a:noFill/>
        </p:spPr>
        <p:txBody>
          <a:bodyPr wrap="square" lIns="91423" tIns="45719" rIns="91423" bIns="45719">
            <a:spAutoFit/>
          </a:bodyPr>
          <a:lstStyle/>
          <a:p>
            <a:pPr algn="r" defTabSz="914196">
              <a:lnSpc>
                <a:spcPct val="90000"/>
              </a:lnSpc>
              <a:defRPr/>
            </a:pPr>
            <a:r>
              <a:rPr lang="en-US" sz="1067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Byonanebye DM, et al. IAS 2023. Abstract </a:t>
            </a:r>
            <a:r>
              <a:rPr lang="en-US" sz="1067" kern="0" dirty="0" err="1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OALBB0505</a:t>
            </a:r>
            <a:r>
              <a:rPr lang="en-US" sz="1067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CE711E-2C26-E6B1-FAE2-19AAA79DB092}"/>
              </a:ext>
            </a:extLst>
          </p:cNvPr>
          <p:cNvGraphicFramePr>
            <a:graphicFrameLocks/>
          </p:cNvGraphicFramePr>
          <p:nvPr/>
        </p:nvGraphicFramePr>
        <p:xfrm>
          <a:off x="6672066" y="2468893"/>
          <a:ext cx="5141730" cy="218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387">
                  <a:extLst>
                    <a:ext uri="{9D8B030D-6E8A-4147-A177-3AD203B41FA5}">
                      <a16:colId xmlns:a16="http://schemas.microsoft.com/office/drawing/2014/main" val="2819906351"/>
                    </a:ext>
                  </a:extLst>
                </a:gridCol>
                <a:gridCol w="2244343">
                  <a:extLst>
                    <a:ext uri="{9D8B030D-6E8A-4147-A177-3AD203B41FA5}">
                      <a16:colId xmlns:a16="http://schemas.microsoft.com/office/drawing/2014/main" val="1973503177"/>
                    </a:ext>
                  </a:extLst>
                </a:gridCol>
              </a:tblGrid>
              <a:tr h="606917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IRR</a:t>
                      </a:r>
                    </a:p>
                    <a:p>
                      <a:pPr algn="ctr"/>
                      <a:r>
                        <a:rPr lang="en-US" sz="1600" dirty="0"/>
                        <a:t>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08413"/>
                  </a:ext>
                </a:extLst>
              </a:tr>
              <a:tr h="15757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Dyslipidemia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INSTI with TAF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INSTI, no TAF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No INSTI with TAF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29282D"/>
                        </a:solidFill>
                      </a:endParaRP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  1.21 (1.07, 1.37)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  1.09 (0.99, 1.20)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  1.15 (0.96, 1.17)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43144"/>
                  </a:ext>
                </a:extLst>
              </a:tr>
            </a:tbl>
          </a:graphicData>
        </a:graphic>
      </p:graphicFrame>
      <p:sp>
        <p:nvSpPr>
          <p:cNvPr id="6" name="TextBox 39">
            <a:extLst>
              <a:ext uri="{FF2B5EF4-FFF2-40B4-BE49-F238E27FC236}">
                <a16:creationId xmlns:a16="http://schemas.microsoft.com/office/drawing/2014/main" id="{8A43F3A2-E8C6-9554-B95D-02AED7B5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544" y="2021106"/>
            <a:ext cx="5103455" cy="3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9" rIns="91423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196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Fully Adjusted Incidence Rate Ratios</a:t>
            </a:r>
            <a:endParaRPr lang="en-US" sz="1067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2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676C7A0-7B1D-EC2B-2146-0B5700E3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0" y="2633148"/>
            <a:ext cx="11856640" cy="369466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9C89CBA-E47E-605F-D04F-3DE11F97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292" y="76592"/>
            <a:ext cx="1494363" cy="17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75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FB871-9A8B-7E57-4A0A-7310E841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Cardiovascular</a:t>
            </a:r>
            <a:r>
              <a:rPr lang="fr-FR" dirty="0"/>
              <a:t> and </a:t>
            </a:r>
            <a:r>
              <a:rPr lang="fr-FR" dirty="0" err="1"/>
              <a:t>metabolic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 in HIV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37B257-5458-A324-60CC-80F8E8E8E5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What are the specificities in HIV population ?</a:t>
            </a:r>
          </a:p>
          <a:p>
            <a:pPr lvl="1"/>
            <a:r>
              <a:rPr lang="en-US" dirty="0"/>
              <a:t>Increased inflammation in chronic HIV infection</a:t>
            </a:r>
          </a:p>
          <a:p>
            <a:pPr lvl="1"/>
            <a:r>
              <a:rPr lang="en-US" dirty="0"/>
              <a:t>Increased weight gain under </a:t>
            </a:r>
            <a:r>
              <a:rPr lang="en-US" dirty="0" err="1"/>
              <a:t>cART</a:t>
            </a:r>
            <a:endParaRPr lang="en-US" dirty="0"/>
          </a:p>
          <a:p>
            <a:pPr lvl="1"/>
            <a:r>
              <a:rPr lang="en-US" dirty="0"/>
              <a:t>High frequency of metabolic syndrome which is associated with diabetes mellitus, arterial hypertension and metabolic dysfunction-associated liver steatosis</a:t>
            </a:r>
          </a:p>
          <a:p>
            <a:pPr lvl="1"/>
            <a:r>
              <a:rPr lang="en-US" dirty="0"/>
              <a:t>Increased inflammation and atherosclerosis both increase risk for major cardiovascular events</a:t>
            </a:r>
          </a:p>
          <a:p>
            <a:endParaRPr lang="en-US" dirty="0"/>
          </a:p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Understand Pathophysiology</a:t>
            </a:r>
          </a:p>
          <a:p>
            <a:pPr lvl="1"/>
            <a:r>
              <a:rPr lang="en-US" dirty="0"/>
              <a:t>Rationale for Management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274848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53AC79-A836-852D-41E4-7268677F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292" y="76592"/>
            <a:ext cx="1494363" cy="1770131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ABFE280E-0531-06FE-CA46-228512359521}"/>
              </a:ext>
            </a:extLst>
          </p:cNvPr>
          <p:cNvGrpSpPr/>
          <p:nvPr/>
        </p:nvGrpSpPr>
        <p:grpSpPr>
          <a:xfrm>
            <a:off x="2248873" y="1393966"/>
            <a:ext cx="7719517" cy="3923284"/>
            <a:chOff x="1190760" y="445700"/>
            <a:chExt cx="8530699" cy="4731184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74D25C2-5DC6-40D2-422F-B564816D8B35}"/>
                </a:ext>
              </a:extLst>
            </p:cNvPr>
            <p:cNvGrpSpPr/>
            <p:nvPr/>
          </p:nvGrpSpPr>
          <p:grpSpPr>
            <a:xfrm>
              <a:off x="4878388" y="584200"/>
              <a:ext cx="4397375" cy="4221163"/>
              <a:chOff x="4878388" y="584200"/>
              <a:chExt cx="4397375" cy="4221163"/>
            </a:xfrm>
          </p:grpSpPr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9D036F5D-F1F9-37FB-24E8-27239EED7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388" y="584200"/>
                <a:ext cx="4397375" cy="4221162"/>
              </a:xfrm>
              <a:custGeom>
                <a:avLst/>
                <a:gdLst>
                  <a:gd name="T0" fmla="*/ 11082 w 11082"/>
                  <a:gd name="T1" fmla="*/ 10634 h 10634"/>
                  <a:gd name="T2" fmla="*/ 0 w 11082"/>
                  <a:gd name="T3" fmla="*/ 10634 h 10634"/>
                  <a:gd name="T4" fmla="*/ 0 w 11082"/>
                  <a:gd name="T5" fmla="*/ 0 h 10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82" h="10634">
                    <a:moveTo>
                      <a:pt x="11082" y="10634"/>
                    </a:moveTo>
                    <a:lnTo>
                      <a:pt x="0" y="10634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BF4E65EB-CA62-8769-C9F3-96C2890D0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78388" y="974725"/>
                <a:ext cx="4121150" cy="37226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09D1BA8A-91DD-BE19-9D03-A42B4BC36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3519488"/>
                <a:ext cx="0" cy="219075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E88B64AA-99BB-FE96-28FF-32704766D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94613" y="3738563"/>
                <a:ext cx="230188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BD8A6DB9-0E70-C5AB-8C85-3BBE390B4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10250" y="1881188"/>
                <a:ext cx="69850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Line 11">
                <a:extLst>
                  <a:ext uri="{FF2B5EF4-FFF2-40B4-BE49-F238E27FC236}">
                    <a16:creationId xmlns:a16="http://schemas.microsoft.com/office/drawing/2014/main" id="{22AA4E0F-5235-9A2C-3518-9983DAE38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250" y="1822450"/>
                <a:ext cx="0" cy="58737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759B5732-4CA4-BB4F-D108-BDBEA1BF9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475" y="1268413"/>
                <a:ext cx="0" cy="17462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7FDECCCB-A923-1981-6CE8-224AE4092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388" y="1881188"/>
                <a:ext cx="319088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734FF2A5-3802-E07E-9A63-9A4636F37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475" y="1285875"/>
                <a:ext cx="0" cy="595312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8" name="Line 15">
                <a:extLst>
                  <a:ext uri="{FF2B5EF4-FFF2-40B4-BE49-F238E27FC236}">
                    <a16:creationId xmlns:a16="http://schemas.microsoft.com/office/drawing/2014/main" id="{4E165DAC-5420-7B3D-A433-3EAACCCD4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388" y="1285875"/>
                <a:ext cx="319088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B2DC94BE-B23C-9E6C-9A83-74DC3785E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388" y="3738563"/>
                <a:ext cx="319088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Line 17">
                <a:extLst>
                  <a:ext uri="{FF2B5EF4-FFF2-40B4-BE49-F238E27FC236}">
                    <a16:creationId xmlns:a16="http://schemas.microsoft.com/office/drawing/2014/main" id="{A7C0558C-9BC9-06E6-2379-B1C62537F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475" y="3001963"/>
                <a:ext cx="0" cy="7366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Line 18">
                <a:extLst>
                  <a:ext uri="{FF2B5EF4-FFF2-40B4-BE49-F238E27FC236}">
                    <a16:creationId xmlns:a16="http://schemas.microsoft.com/office/drawing/2014/main" id="{B40B71E7-721E-5492-8855-574B58073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8388" y="3001963"/>
                <a:ext cx="319088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2" name="Line 19">
                <a:extLst>
                  <a:ext uri="{FF2B5EF4-FFF2-40B4-BE49-F238E27FC236}">
                    <a16:creationId xmlns:a16="http://schemas.microsoft.com/office/drawing/2014/main" id="{D1B3F81B-528C-3CA3-23A2-90F64F837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2938" y="2887663"/>
                <a:ext cx="0" cy="1143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3" name="Line 20">
                <a:extLst>
                  <a:ext uri="{FF2B5EF4-FFF2-40B4-BE49-F238E27FC236}">
                    <a16:creationId xmlns:a16="http://schemas.microsoft.com/office/drawing/2014/main" id="{E1E8BE23-A760-C7F2-799C-8ECC242FB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10250" y="3738563"/>
                <a:ext cx="1182688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Line 21">
                <a:extLst>
                  <a:ext uri="{FF2B5EF4-FFF2-40B4-BE49-F238E27FC236}">
                    <a16:creationId xmlns:a16="http://schemas.microsoft.com/office/drawing/2014/main" id="{EF34D13C-3A77-7542-A909-D67A8BE15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250" y="3001963"/>
                <a:ext cx="0" cy="7366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Line 22">
                <a:extLst>
                  <a:ext uri="{FF2B5EF4-FFF2-40B4-BE49-F238E27FC236}">
                    <a16:creationId xmlns:a16="http://schemas.microsoft.com/office/drawing/2014/main" id="{20665C4A-B124-3965-FC6A-230C496F3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2938" y="3001963"/>
                <a:ext cx="0" cy="7366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Line 23">
                <a:extLst>
                  <a:ext uri="{FF2B5EF4-FFF2-40B4-BE49-F238E27FC236}">
                    <a16:creationId xmlns:a16="http://schemas.microsoft.com/office/drawing/2014/main" id="{A9A75BF3-B5FE-D2DC-D722-244286587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10250" y="3001963"/>
                <a:ext cx="1182688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Line 24">
                <a:extLst>
                  <a:ext uri="{FF2B5EF4-FFF2-40B4-BE49-F238E27FC236}">
                    <a16:creationId xmlns:a16="http://schemas.microsoft.com/office/drawing/2014/main" id="{AFB1B87E-C66F-2249-2290-80894F3F9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7475" y="3738563"/>
                <a:ext cx="612775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B2A0B21E-808C-28CB-9052-51B19892F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7475" y="3001963"/>
                <a:ext cx="612775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Line 26">
                <a:extLst>
                  <a:ext uri="{FF2B5EF4-FFF2-40B4-BE49-F238E27FC236}">
                    <a16:creationId xmlns:a16="http://schemas.microsoft.com/office/drawing/2014/main" id="{099FEEF2-46CD-CD48-AE80-DA01C9178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475" y="1881188"/>
                <a:ext cx="0" cy="1120775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Line 27">
                <a:extLst>
                  <a:ext uri="{FF2B5EF4-FFF2-40B4-BE49-F238E27FC236}">
                    <a16:creationId xmlns:a16="http://schemas.microsoft.com/office/drawing/2014/main" id="{EEBA99DD-63DD-EB81-C700-437B2461A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250" y="1881188"/>
                <a:ext cx="0" cy="1120775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Line 28">
                <a:extLst>
                  <a:ext uri="{FF2B5EF4-FFF2-40B4-BE49-F238E27FC236}">
                    <a16:creationId xmlns:a16="http://schemas.microsoft.com/office/drawing/2014/main" id="{A32993E5-3962-69A3-0096-E2F2D38A8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7475" y="1881188"/>
                <a:ext cx="612775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Line 29">
                <a:extLst>
                  <a:ext uri="{FF2B5EF4-FFF2-40B4-BE49-F238E27FC236}">
                    <a16:creationId xmlns:a16="http://schemas.microsoft.com/office/drawing/2014/main" id="{4516DF91-A888-8ED0-E602-F5F5443C9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92938" y="3001963"/>
                <a:ext cx="125413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3" name="Line 30">
                <a:extLst>
                  <a:ext uri="{FF2B5EF4-FFF2-40B4-BE49-F238E27FC236}">
                    <a16:creationId xmlns:a16="http://schemas.microsoft.com/office/drawing/2014/main" id="{A708CFB9-FE72-A7D7-81B3-21A73DDB5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92938" y="3738563"/>
                <a:ext cx="701675" cy="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4" name="Line 31">
                <a:extLst>
                  <a:ext uri="{FF2B5EF4-FFF2-40B4-BE49-F238E27FC236}">
                    <a16:creationId xmlns:a16="http://schemas.microsoft.com/office/drawing/2014/main" id="{15E52F1D-EC5B-B8A2-CF95-B91CB8647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4613" y="3738563"/>
                <a:ext cx="0" cy="10668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5" name="Line 32">
                <a:extLst>
                  <a:ext uri="{FF2B5EF4-FFF2-40B4-BE49-F238E27FC236}">
                    <a16:creationId xmlns:a16="http://schemas.microsoft.com/office/drawing/2014/main" id="{6E29D21D-6847-BD4A-33E5-B76B2FF2D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0250" y="3738563"/>
                <a:ext cx="0" cy="10668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6" name="Line 33">
                <a:extLst>
                  <a:ext uri="{FF2B5EF4-FFF2-40B4-BE49-F238E27FC236}">
                    <a16:creationId xmlns:a16="http://schemas.microsoft.com/office/drawing/2014/main" id="{7FED19E8-3C4A-D87F-1DD6-8D9FD3CB5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475" y="3738563"/>
                <a:ext cx="0" cy="10668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7" name="Line 34">
                <a:extLst>
                  <a:ext uri="{FF2B5EF4-FFF2-40B4-BE49-F238E27FC236}">
                    <a16:creationId xmlns:a16="http://schemas.microsoft.com/office/drawing/2014/main" id="{E8D8C6AC-884C-7810-5F77-F16701F19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2938" y="3738563"/>
                <a:ext cx="0" cy="1066800"/>
              </a:xfrm>
              <a:prstGeom prst="line">
                <a:avLst/>
              </a:prstGeom>
              <a:noFill/>
              <a:ln w="95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D76C3F4C-9848-AF2C-8EEC-B0C12C32BEDC}"/>
                </a:ext>
              </a:extLst>
            </p:cNvPr>
            <p:cNvSpPr/>
            <p:nvPr/>
          </p:nvSpPr>
          <p:spPr>
            <a:xfrm>
              <a:off x="4950075" y="1112838"/>
              <a:ext cx="677781" cy="311150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Low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577084E4-7A7E-0718-EDB9-263E54C66584}"/>
                </a:ext>
              </a:extLst>
            </p:cNvPr>
            <p:cNvSpPr/>
            <p:nvPr/>
          </p:nvSpPr>
          <p:spPr>
            <a:xfrm>
              <a:off x="5375920" y="1700479"/>
              <a:ext cx="1065216" cy="348316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Moderate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75C3611-A8EB-7704-1659-195820E39B5E}"/>
                </a:ext>
              </a:extLst>
            </p:cNvPr>
            <p:cNvSpPr/>
            <p:nvPr/>
          </p:nvSpPr>
          <p:spPr>
            <a:xfrm>
              <a:off x="6518808" y="2834356"/>
              <a:ext cx="843070" cy="311150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High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1FC26C56-73BC-BAB0-E343-16E9E27F2BB2}"/>
                </a:ext>
              </a:extLst>
            </p:cNvPr>
            <p:cNvSpPr/>
            <p:nvPr/>
          </p:nvSpPr>
          <p:spPr>
            <a:xfrm>
              <a:off x="7310894" y="3529682"/>
              <a:ext cx="1172504" cy="37841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Very high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AC721EFF-E57D-6606-03DA-29A1DED27245}"/>
                </a:ext>
              </a:extLst>
            </p:cNvPr>
            <p:cNvSpPr/>
            <p:nvPr/>
          </p:nvSpPr>
          <p:spPr>
            <a:xfrm>
              <a:off x="2552209" y="936936"/>
              <a:ext cx="2271286" cy="487052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</a:rPr>
                <a:t>3,0 mmol/l (116 mg/dl)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7B305FE-39B6-CF55-188E-B8AA15296689}"/>
                </a:ext>
              </a:extLst>
            </p:cNvPr>
            <p:cNvSpPr/>
            <p:nvPr/>
          </p:nvSpPr>
          <p:spPr>
            <a:xfrm>
              <a:off x="2712049" y="1737645"/>
              <a:ext cx="2111447" cy="487052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</a:rPr>
                <a:t>2.6 mmol/l (100 mg/dl)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849C8F31-9093-F756-4C7B-741F960ECEEB}"/>
                </a:ext>
              </a:extLst>
            </p:cNvPr>
            <p:cNvSpPr/>
            <p:nvPr/>
          </p:nvSpPr>
          <p:spPr>
            <a:xfrm>
              <a:off x="2737636" y="2771015"/>
              <a:ext cx="2085859" cy="469374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1.8 mmol/l (70 mg/dl)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D7403C08-5451-E31D-4E80-BD4020771A13}"/>
                </a:ext>
              </a:extLst>
            </p:cNvPr>
            <p:cNvSpPr/>
            <p:nvPr/>
          </p:nvSpPr>
          <p:spPr>
            <a:xfrm>
              <a:off x="2700338" y="3514263"/>
              <a:ext cx="2123157" cy="4995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1.4 mmol/l (55 mg/dl)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F1F6ABF-D12A-D995-7364-36E2020C463F}"/>
                </a:ext>
              </a:extLst>
            </p:cNvPr>
            <p:cNvSpPr txBox="1"/>
            <p:nvPr/>
          </p:nvSpPr>
          <p:spPr>
            <a:xfrm>
              <a:off x="1190760" y="2968975"/>
              <a:ext cx="1309810" cy="890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</a:rPr>
                <a:t>&amp; &gt; 50 %</a:t>
              </a:r>
              <a:br>
                <a:rPr lang="en-US" sz="1400" dirty="0">
                  <a:solidFill>
                    <a:srgbClr val="0070C0"/>
                  </a:solidFill>
                </a:rPr>
              </a:br>
              <a:r>
                <a:rPr lang="en-US" sz="1400" dirty="0">
                  <a:solidFill>
                    <a:srgbClr val="0070C0"/>
                  </a:solidFill>
                </a:rPr>
                <a:t>reduction </a:t>
              </a:r>
              <a:br>
                <a:rPr lang="en-US" sz="1400" dirty="0">
                  <a:solidFill>
                    <a:srgbClr val="0070C0"/>
                  </a:solidFill>
                </a:rPr>
              </a:br>
              <a:r>
                <a:rPr lang="en-US" sz="1400" dirty="0">
                  <a:solidFill>
                    <a:srgbClr val="0070C0"/>
                  </a:solidFill>
                </a:rPr>
                <a:t>from baseline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FCFE60D-63F8-5FE3-C7F4-5EC6342F7781}"/>
                </a:ext>
              </a:extLst>
            </p:cNvPr>
            <p:cNvSpPr txBox="1"/>
            <p:nvPr/>
          </p:nvSpPr>
          <p:spPr>
            <a:xfrm>
              <a:off x="4943025" y="4805728"/>
              <a:ext cx="532782" cy="37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Low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0AC4C02-D168-B83E-119D-1E04924CF3A9}"/>
                </a:ext>
              </a:extLst>
            </p:cNvPr>
            <p:cNvSpPr txBox="1"/>
            <p:nvPr/>
          </p:nvSpPr>
          <p:spPr>
            <a:xfrm>
              <a:off x="5307443" y="4805727"/>
              <a:ext cx="1005617" cy="37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Moderate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033A8E5-F319-0EBB-DEA0-158EB08F351E}"/>
                </a:ext>
              </a:extLst>
            </p:cNvPr>
            <p:cNvSpPr txBox="1"/>
            <p:nvPr/>
          </p:nvSpPr>
          <p:spPr>
            <a:xfrm>
              <a:off x="6706671" y="4805727"/>
              <a:ext cx="572533" cy="37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High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7727E21-8D8F-BDF3-579F-77998D47378B}"/>
                </a:ext>
              </a:extLst>
            </p:cNvPr>
            <p:cNvSpPr txBox="1"/>
            <p:nvPr/>
          </p:nvSpPr>
          <p:spPr>
            <a:xfrm>
              <a:off x="7254392" y="4805727"/>
              <a:ext cx="900252" cy="37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High risk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3E016FE-4C0F-F705-B61B-D17BA5F806E0}"/>
                </a:ext>
              </a:extLst>
            </p:cNvPr>
            <p:cNvSpPr txBox="1"/>
            <p:nvPr/>
          </p:nvSpPr>
          <p:spPr>
            <a:xfrm>
              <a:off x="8830066" y="4805727"/>
              <a:ext cx="891393" cy="37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CVD risk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0AA427A-B46D-409E-4A0D-3B14AB00BED9}"/>
                </a:ext>
              </a:extLst>
            </p:cNvPr>
            <p:cNvSpPr txBox="1"/>
            <p:nvPr/>
          </p:nvSpPr>
          <p:spPr>
            <a:xfrm>
              <a:off x="2067938" y="445700"/>
              <a:ext cx="2638375" cy="408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70C0"/>
                  </a:solidFill>
                </a:rPr>
                <a:t>Treatment goal for LDL-c</a:t>
              </a:r>
            </a:p>
          </p:txBody>
        </p:sp>
      </p:grpSp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00764231-4CA8-1399-6DBF-854BE91C4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02451"/>
              </p:ext>
            </p:extLst>
          </p:nvPr>
        </p:nvGraphicFramePr>
        <p:xfrm>
          <a:off x="3718437" y="5450160"/>
          <a:ext cx="727280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031">
                  <a:extLst>
                    <a:ext uri="{9D8B030D-6E8A-4147-A177-3AD203B41FA5}">
                      <a16:colId xmlns:a16="http://schemas.microsoft.com/office/drawing/2014/main" val="4254016688"/>
                    </a:ext>
                  </a:extLst>
                </a:gridCol>
                <a:gridCol w="1722505">
                  <a:extLst>
                    <a:ext uri="{9D8B030D-6E8A-4147-A177-3AD203B41FA5}">
                      <a16:colId xmlns:a16="http://schemas.microsoft.com/office/drawing/2014/main" val="550654877"/>
                    </a:ext>
                  </a:extLst>
                </a:gridCol>
                <a:gridCol w="1425666">
                  <a:extLst>
                    <a:ext uri="{9D8B030D-6E8A-4147-A177-3AD203B41FA5}">
                      <a16:colId xmlns:a16="http://schemas.microsoft.com/office/drawing/2014/main" val="1517608050"/>
                    </a:ext>
                  </a:extLst>
                </a:gridCol>
                <a:gridCol w="1517606">
                  <a:extLst>
                    <a:ext uri="{9D8B030D-6E8A-4147-A177-3AD203B41FA5}">
                      <a16:colId xmlns:a16="http://schemas.microsoft.com/office/drawing/2014/main" val="3005211826"/>
                    </a:ext>
                  </a:extLst>
                </a:gridCol>
              </a:tblGrid>
              <a:tr h="22007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CV </a:t>
                      </a:r>
                      <a:r>
                        <a:rPr lang="fr-FR" sz="1400" dirty="0" err="1">
                          <a:latin typeface="+mn-lt"/>
                        </a:rPr>
                        <a:t>risk</a:t>
                      </a:r>
                      <a:r>
                        <a:rPr lang="fr-FR" sz="1400" dirty="0">
                          <a:latin typeface="+mn-lt"/>
                        </a:rPr>
                        <a:t> estimation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&lt; 50 y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+mn-lt"/>
                        </a:rPr>
                        <a:t>50-69 y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70 y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246457026"/>
                  </a:ext>
                </a:extLst>
              </a:tr>
              <a:tr h="220074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n-lt"/>
                        </a:rPr>
                        <a:t>Low/</a:t>
                      </a:r>
                      <a:r>
                        <a:rPr lang="fr-FR" sz="1400" dirty="0" err="1">
                          <a:latin typeface="+mn-lt"/>
                        </a:rPr>
                        <a:t>moderate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&lt;2.5%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&lt;7.5%</a:t>
                      </a:r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1990213718"/>
                  </a:ext>
                </a:extLst>
              </a:tr>
              <a:tr h="220074">
                <a:tc>
                  <a:txBody>
                    <a:bodyPr/>
                    <a:lstStyle/>
                    <a:p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2.5 - &lt;7.5%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5 - &lt;10%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7.5-&lt;15%</a:t>
                      </a:r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3841525162"/>
                  </a:ext>
                </a:extLst>
              </a:tr>
              <a:tr h="220074">
                <a:tc>
                  <a:txBody>
                    <a:bodyPr/>
                    <a:lstStyle/>
                    <a:p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high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&gt;7.5%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&gt;10 %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&gt;15%</a:t>
                      </a:r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1107507126"/>
                  </a:ext>
                </a:extLst>
              </a:tr>
            </a:tbl>
          </a:graphicData>
        </a:graphic>
      </p:graphicFrame>
      <p:sp>
        <p:nvSpPr>
          <p:cNvPr id="59" name="ZoneTexte 58">
            <a:extLst>
              <a:ext uri="{FF2B5EF4-FFF2-40B4-BE49-F238E27FC236}">
                <a16:creationId xmlns:a16="http://schemas.microsoft.com/office/drawing/2014/main" id="{3482932A-BFEA-6A4F-F27C-45870CFD9E29}"/>
              </a:ext>
            </a:extLst>
          </p:cNvPr>
          <p:cNvSpPr txBox="1"/>
          <p:nvPr/>
        </p:nvSpPr>
        <p:spPr>
          <a:xfrm>
            <a:off x="609600" y="5647591"/>
            <a:ext cx="2814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SCORE2 and SCORE2-OP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cardiovascular disease risk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estimation stratified by 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A24C1A-D7B4-92C7-B3EC-C7008214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Goals for LDL-c to Reduce Cardiovascular Risk Depending on CV Risk Estimation</a:t>
            </a:r>
          </a:p>
        </p:txBody>
      </p:sp>
    </p:spTree>
    <p:extLst>
      <p:ext uri="{BB962C8B-B14F-4D97-AF65-F5344CB8AC3E}">
        <p14:creationId xmlns:p14="http://schemas.microsoft.com/office/powerpoint/2010/main" val="371161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DC8ACF6-69E4-8244-C7CF-82D0F681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</a:t>
            </a:r>
            <a:br>
              <a:rPr lang="en-US" dirty="0"/>
            </a:br>
            <a:r>
              <a:rPr lang="en-US" dirty="0"/>
              <a:t>with HIV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1F757-28E3-591B-6187-3600A515B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Background: statins lower LDL cholesterol, and have other beneficial effects on cardiovascular disease </a:t>
            </a:r>
            <a:br>
              <a:rPr lang="en-US" sz="1800" dirty="0"/>
            </a:br>
            <a:r>
              <a:rPr lang="en-US" sz="1800" dirty="0"/>
              <a:t>(anti-inflammation, anti-thrombotic, immunomodulator, reduced </a:t>
            </a:r>
            <a:r>
              <a:rPr lang="en-US" sz="1800" dirty="0" err="1"/>
              <a:t>oxydative</a:t>
            </a:r>
            <a:r>
              <a:rPr lang="en-US" sz="1800" dirty="0"/>
              <a:t> stress, improved endothelial function/vascular tone, plaque stabilization)</a:t>
            </a:r>
          </a:p>
          <a:p>
            <a:r>
              <a:rPr lang="en-US" sz="1800" dirty="0" err="1"/>
              <a:t>Pitavastatin</a:t>
            </a:r>
            <a:r>
              <a:rPr lang="en-US" sz="1800" dirty="0"/>
              <a:t> is a moderate intensity statin with good LDL and anti-inflammatory properties</a:t>
            </a:r>
          </a:p>
          <a:p>
            <a:r>
              <a:rPr lang="en-US" sz="1800" dirty="0"/>
              <a:t>REPRIEVE study</a:t>
            </a:r>
          </a:p>
          <a:p>
            <a:pPr lvl="1"/>
            <a:r>
              <a:rPr lang="en-US" sz="1800" dirty="0"/>
              <a:t>Inclusion criteria </a:t>
            </a:r>
          </a:p>
          <a:p>
            <a:pPr lvl="2"/>
            <a:r>
              <a:rPr lang="en-US" dirty="0"/>
              <a:t> documented HIV, on stable ART, CD4 &gt; 100/mm</a:t>
            </a:r>
            <a:r>
              <a:rPr lang="en-US" baseline="30000" dirty="0"/>
              <a:t>3</a:t>
            </a:r>
            <a:r>
              <a:rPr lang="en-US" dirty="0"/>
              <a:t>, age 40-75 y, no known atherosclerotic cardiovascular disease</a:t>
            </a:r>
          </a:p>
          <a:p>
            <a:pPr lvl="2"/>
            <a:r>
              <a:rPr lang="en-US" dirty="0"/>
              <a:t>10-year atherosclerotic cardiovascular disease risk score</a:t>
            </a:r>
          </a:p>
          <a:p>
            <a:pPr lvl="3"/>
            <a:r>
              <a:rPr lang="en-US" sz="1800" dirty="0"/>
              <a:t>&lt; 7.5% and LDL &lt; 190 mg/dL</a:t>
            </a:r>
          </a:p>
          <a:p>
            <a:pPr lvl="3"/>
            <a:r>
              <a:rPr lang="en-US" sz="1800" dirty="0"/>
              <a:t>7.5%-10% and LDL &lt; 160 mg/dL</a:t>
            </a:r>
          </a:p>
          <a:p>
            <a:pPr lvl="3"/>
            <a:r>
              <a:rPr lang="en-US" sz="1800" dirty="0"/>
              <a:t>&gt; 10% and LDL &lt; 130 mg/dL</a:t>
            </a:r>
          </a:p>
          <a:p>
            <a:pPr lvl="1"/>
            <a:r>
              <a:rPr lang="en-US" sz="1800" dirty="0"/>
              <a:t>7 769 patients randomized 1:1 to </a:t>
            </a:r>
            <a:r>
              <a:rPr lang="en-US" sz="1800" dirty="0" err="1"/>
              <a:t>pitavastatin</a:t>
            </a:r>
            <a:r>
              <a:rPr lang="en-US" sz="1800" dirty="0"/>
              <a:t> 4 mg once daily or placebo</a:t>
            </a:r>
          </a:p>
          <a:p>
            <a:pPr lvl="1"/>
            <a:r>
              <a:rPr lang="en-US" sz="1800" dirty="0"/>
              <a:t>Clinical primary endpoint: Major Cardiovascular Events (CV death, MI, unstable angina, transient ischemic attack or stroke, arterial revascularization, peripheral arterial disease)</a:t>
            </a:r>
          </a:p>
          <a:p>
            <a:pPr lvl="3"/>
            <a:endParaRPr lang="en-US" sz="1100" dirty="0"/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678824F0-98A4-7CDB-503E-7E3A1BA732A0}"/>
              </a:ext>
            </a:extLst>
          </p:cNvPr>
          <p:cNvSpPr txBox="1">
            <a:spLocks/>
          </p:cNvSpPr>
          <p:nvPr/>
        </p:nvSpPr>
        <p:spPr bwMode="auto">
          <a:xfrm>
            <a:off x="7850251" y="6574009"/>
            <a:ext cx="4338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Grinspoon S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SY0601, NEJM July 23, 2023</a:t>
            </a:r>
          </a:p>
        </p:txBody>
      </p:sp>
    </p:spTree>
    <p:extLst>
      <p:ext uri="{BB962C8B-B14F-4D97-AF65-F5344CB8AC3E}">
        <p14:creationId xmlns:p14="http://schemas.microsoft.com/office/powerpoint/2010/main" val="366557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1EF7CEEE-AFA3-AC6D-3F46-E8727685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</a:t>
            </a:r>
            <a:br>
              <a:rPr lang="en-US" dirty="0"/>
            </a:br>
            <a:r>
              <a:rPr lang="en-US" dirty="0"/>
              <a:t>with HIV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52914-E105-AFAC-9165-A8BEDDFF35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43857"/>
            <a:ext cx="10972800" cy="64903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After a median time of follow-up of 5.1 years, DSMB recommended  early closure </a:t>
            </a:r>
            <a:br>
              <a:rPr lang="en-US" sz="2000" dirty="0"/>
            </a:br>
            <a:r>
              <a:rPr lang="en-US" sz="2000" dirty="0"/>
              <a:t>of the trial for efficacy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6EEC1C-191E-BF7A-3568-A7A47B2A50DC}"/>
              </a:ext>
            </a:extLst>
          </p:cNvPr>
          <p:cNvSpPr txBox="1"/>
          <p:nvPr/>
        </p:nvSpPr>
        <p:spPr>
          <a:xfrm>
            <a:off x="1679969" y="2499827"/>
            <a:ext cx="326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Major Cardiovascular Event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D84AF0-258A-E18C-45BF-13D28C6E3647}"/>
              </a:ext>
            </a:extLst>
          </p:cNvPr>
          <p:cNvSpPr txBox="1"/>
          <p:nvPr/>
        </p:nvSpPr>
        <p:spPr>
          <a:xfrm>
            <a:off x="7274673" y="2499827"/>
            <a:ext cx="414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Major Cardiovascular Event or Death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B3AAC8D-1648-2618-9EA2-F06985DF167E}"/>
              </a:ext>
            </a:extLst>
          </p:cNvPr>
          <p:cNvGrpSpPr/>
          <p:nvPr/>
        </p:nvGrpSpPr>
        <p:grpSpPr>
          <a:xfrm>
            <a:off x="335360" y="2832630"/>
            <a:ext cx="5312965" cy="3548698"/>
            <a:chOff x="335360" y="2832630"/>
            <a:chExt cx="5312965" cy="3548698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EA9F0C4-7965-2322-207D-67383F251EF6}"/>
                </a:ext>
              </a:extLst>
            </p:cNvPr>
            <p:cNvGrpSpPr/>
            <p:nvPr/>
          </p:nvGrpSpPr>
          <p:grpSpPr>
            <a:xfrm>
              <a:off x="1135063" y="2913980"/>
              <a:ext cx="4513262" cy="2455862"/>
              <a:chOff x="1135063" y="2295525"/>
              <a:chExt cx="4513262" cy="2455862"/>
            </a:xfrm>
          </p:grpSpPr>
          <p:sp>
            <p:nvSpPr>
              <p:cNvPr id="14" name="Line 15">
                <a:extLst>
                  <a:ext uri="{FF2B5EF4-FFF2-40B4-BE49-F238E27FC236}">
                    <a16:creationId xmlns:a16="http://schemas.microsoft.com/office/drawing/2014/main" id="{79A47D3F-147D-9B21-56D1-311FD3427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3526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16">
                <a:extLst>
                  <a:ext uri="{FF2B5EF4-FFF2-40B4-BE49-F238E27FC236}">
                    <a16:creationId xmlns:a16="http://schemas.microsoft.com/office/drawing/2014/main" id="{FEA7920E-7B19-BAD0-B14F-26A60A659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6670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37FEB4ED-D763-6946-9476-2790B777F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98132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18">
                <a:extLst>
                  <a:ext uri="{FF2B5EF4-FFF2-40B4-BE49-F238E27FC236}">
                    <a16:creationId xmlns:a16="http://schemas.microsoft.com/office/drawing/2014/main" id="{C1B21DCD-A412-2E2C-A307-3666C8106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29565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19">
                <a:extLst>
                  <a:ext uri="{FF2B5EF4-FFF2-40B4-BE49-F238E27FC236}">
                    <a16:creationId xmlns:a16="http://schemas.microsoft.com/office/drawing/2014/main" id="{FA9D48E9-FB86-A3A0-225F-30A684475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6099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80B46D15-CEE7-43F8-E56D-731F02F31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9243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71D7D7FE-33B9-CE5F-33CD-81CEFF51C569}"/>
                  </a:ext>
                </a:extLst>
              </p:cNvPr>
              <p:cNvGrpSpPr/>
              <p:nvPr/>
            </p:nvGrpSpPr>
            <p:grpSpPr>
              <a:xfrm>
                <a:off x="1219200" y="2295525"/>
                <a:ext cx="4429125" cy="2455862"/>
                <a:chOff x="1219200" y="2295525"/>
                <a:chExt cx="4429125" cy="2455862"/>
              </a:xfrm>
            </p:grpSpPr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ABC384A0-C038-CAAB-2D55-1128EBE4F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200" y="2295525"/>
                  <a:ext cx="4429125" cy="2378075"/>
                </a:xfrm>
                <a:custGeom>
                  <a:avLst/>
                  <a:gdLst>
                    <a:gd name="T0" fmla="*/ 11161 w 11161"/>
                    <a:gd name="T1" fmla="*/ 5994 h 5994"/>
                    <a:gd name="T2" fmla="*/ 0 w 11161"/>
                    <a:gd name="T3" fmla="*/ 5994 h 5994"/>
                    <a:gd name="T4" fmla="*/ 0 w 11161"/>
                    <a:gd name="T5" fmla="*/ 0 h 5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61" h="5994">
                      <a:moveTo>
                        <a:pt x="11161" y="5994"/>
                      </a:moveTo>
                      <a:lnTo>
                        <a:pt x="0" y="59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Line 25">
                  <a:extLst>
                    <a:ext uri="{FF2B5EF4-FFF2-40B4-BE49-F238E27FC236}">
                      <a16:creationId xmlns:a16="http://schemas.microsoft.com/office/drawing/2014/main" id="{6BE11EA9-5298-7ECD-6914-26F900714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16450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Line 26">
                  <a:extLst>
                    <a:ext uri="{FF2B5EF4-FFF2-40B4-BE49-F238E27FC236}">
                      <a16:creationId xmlns:a16="http://schemas.microsoft.com/office/drawing/2014/main" id="{9C0ACEAD-FC19-E078-EA40-85C551C73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7638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27">
                  <a:extLst>
                    <a:ext uri="{FF2B5EF4-FFF2-40B4-BE49-F238E27FC236}">
                      <a16:creationId xmlns:a16="http://schemas.microsoft.com/office/drawing/2014/main" id="{1DD48230-320A-87CE-BE5D-4012E0534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76850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28">
                  <a:extLst>
                    <a:ext uri="{FF2B5EF4-FFF2-40B4-BE49-F238E27FC236}">
                      <a16:creationId xmlns:a16="http://schemas.microsoft.com/office/drawing/2014/main" id="{AAB34A55-D81C-1737-1F29-9F02F3BF8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82788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29">
                  <a:extLst>
                    <a:ext uri="{FF2B5EF4-FFF2-40B4-BE49-F238E27FC236}">
                      <a16:creationId xmlns:a16="http://schemas.microsoft.com/office/drawing/2014/main" id="{5FCA13B1-9E52-6F37-B220-60C1D8B11D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23975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30">
                  <a:extLst>
                    <a:ext uri="{FF2B5EF4-FFF2-40B4-BE49-F238E27FC236}">
                      <a16:creationId xmlns:a16="http://schemas.microsoft.com/office/drawing/2014/main" id="{F9362183-9092-6C14-C400-16F321F96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8825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31">
                  <a:extLst>
                    <a:ext uri="{FF2B5EF4-FFF2-40B4-BE49-F238E27FC236}">
                      <a16:creationId xmlns:a16="http://schemas.microsoft.com/office/drawing/2014/main" id="{270B3FD9-1025-5575-86A9-4C5215DF9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013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id="{0CA9F071-2BC8-874D-96CC-4D25E607D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988" y="3078163"/>
                  <a:ext cx="3429000" cy="720725"/>
                </a:xfrm>
                <a:custGeom>
                  <a:avLst/>
                  <a:gdLst>
                    <a:gd name="T0" fmla="*/ 8639 w 8639"/>
                    <a:gd name="T1" fmla="*/ 8 h 1817"/>
                    <a:gd name="T2" fmla="*/ 8208 w 8639"/>
                    <a:gd name="T3" fmla="*/ 0 h 1817"/>
                    <a:gd name="T4" fmla="*/ 8165 w 8639"/>
                    <a:gd name="T5" fmla="*/ 128 h 1817"/>
                    <a:gd name="T6" fmla="*/ 7785 w 8639"/>
                    <a:gd name="T7" fmla="*/ 142 h 1817"/>
                    <a:gd name="T8" fmla="*/ 7509 w 8639"/>
                    <a:gd name="T9" fmla="*/ 199 h 1817"/>
                    <a:gd name="T10" fmla="*/ 7304 w 8639"/>
                    <a:gd name="T11" fmla="*/ 255 h 1817"/>
                    <a:gd name="T12" fmla="*/ 6838 w 8639"/>
                    <a:gd name="T13" fmla="*/ 354 h 1817"/>
                    <a:gd name="T14" fmla="*/ 6513 w 8639"/>
                    <a:gd name="T15" fmla="*/ 509 h 1817"/>
                    <a:gd name="T16" fmla="*/ 6202 w 8639"/>
                    <a:gd name="T17" fmla="*/ 545 h 1817"/>
                    <a:gd name="T18" fmla="*/ 5969 w 8639"/>
                    <a:gd name="T19" fmla="*/ 608 h 1817"/>
                    <a:gd name="T20" fmla="*/ 5658 w 8639"/>
                    <a:gd name="T21" fmla="*/ 673 h 1817"/>
                    <a:gd name="T22" fmla="*/ 4740 w 8639"/>
                    <a:gd name="T23" fmla="*/ 813 h 1817"/>
                    <a:gd name="T24" fmla="*/ 4408 w 8639"/>
                    <a:gd name="T25" fmla="*/ 891 h 1817"/>
                    <a:gd name="T26" fmla="*/ 4125 w 8639"/>
                    <a:gd name="T27" fmla="*/ 913 h 1817"/>
                    <a:gd name="T28" fmla="*/ 3758 w 8639"/>
                    <a:gd name="T29" fmla="*/ 1005 h 1817"/>
                    <a:gd name="T30" fmla="*/ 3376 w 8639"/>
                    <a:gd name="T31" fmla="*/ 1068 h 1817"/>
                    <a:gd name="T32" fmla="*/ 2734 w 8639"/>
                    <a:gd name="T33" fmla="*/ 1146 h 1817"/>
                    <a:gd name="T34" fmla="*/ 2070 w 8639"/>
                    <a:gd name="T35" fmla="*/ 1266 h 1817"/>
                    <a:gd name="T36" fmla="*/ 1802 w 8639"/>
                    <a:gd name="T37" fmla="*/ 1344 h 1817"/>
                    <a:gd name="T38" fmla="*/ 1498 w 8639"/>
                    <a:gd name="T39" fmla="*/ 1407 h 1817"/>
                    <a:gd name="T40" fmla="*/ 1244 w 8639"/>
                    <a:gd name="T41" fmla="*/ 1471 h 1817"/>
                    <a:gd name="T42" fmla="*/ 551 w 8639"/>
                    <a:gd name="T43" fmla="*/ 1549 h 1817"/>
                    <a:gd name="T44" fmla="*/ 353 w 8639"/>
                    <a:gd name="T45" fmla="*/ 1612 h 1817"/>
                    <a:gd name="T46" fmla="*/ 0 w 8639"/>
                    <a:gd name="T47" fmla="*/ 1689 h 1817"/>
                    <a:gd name="T48" fmla="*/ 7 w 8639"/>
                    <a:gd name="T49" fmla="*/ 1817 h 1817"/>
                    <a:gd name="T50" fmla="*/ 134 w 8639"/>
                    <a:gd name="T51" fmla="*/ 1817 h 1817"/>
                    <a:gd name="T52" fmla="*/ 375 w 8639"/>
                    <a:gd name="T53" fmla="*/ 1789 h 1817"/>
                    <a:gd name="T54" fmla="*/ 714 w 8639"/>
                    <a:gd name="T55" fmla="*/ 1767 h 1817"/>
                    <a:gd name="T56" fmla="*/ 890 w 8639"/>
                    <a:gd name="T57" fmla="*/ 1725 h 1817"/>
                    <a:gd name="T58" fmla="*/ 1371 w 8639"/>
                    <a:gd name="T59" fmla="*/ 1655 h 1817"/>
                    <a:gd name="T60" fmla="*/ 1822 w 8639"/>
                    <a:gd name="T61" fmla="*/ 1633 h 1817"/>
                    <a:gd name="T62" fmla="*/ 2240 w 8639"/>
                    <a:gd name="T63" fmla="*/ 1527 h 1817"/>
                    <a:gd name="T64" fmla="*/ 2839 w 8639"/>
                    <a:gd name="T65" fmla="*/ 1443 h 1817"/>
                    <a:gd name="T66" fmla="*/ 3023 w 8639"/>
                    <a:gd name="T67" fmla="*/ 1443 h 1817"/>
                    <a:gd name="T68" fmla="*/ 3257 w 8639"/>
                    <a:gd name="T69" fmla="*/ 1393 h 1817"/>
                    <a:gd name="T70" fmla="*/ 3490 w 8639"/>
                    <a:gd name="T71" fmla="*/ 1385 h 1817"/>
                    <a:gd name="T72" fmla="*/ 3687 w 8639"/>
                    <a:gd name="T73" fmla="*/ 1344 h 1817"/>
                    <a:gd name="T74" fmla="*/ 3949 w 8639"/>
                    <a:gd name="T75" fmla="*/ 1337 h 1817"/>
                    <a:gd name="T76" fmla="*/ 4337 w 8639"/>
                    <a:gd name="T77" fmla="*/ 1280 h 1817"/>
                    <a:gd name="T78" fmla="*/ 4528 w 8639"/>
                    <a:gd name="T79" fmla="*/ 1294 h 1817"/>
                    <a:gd name="T80" fmla="*/ 5206 w 8639"/>
                    <a:gd name="T81" fmla="*/ 1180 h 1817"/>
                    <a:gd name="T82" fmla="*/ 5538 w 8639"/>
                    <a:gd name="T83" fmla="*/ 1160 h 1817"/>
                    <a:gd name="T84" fmla="*/ 6224 w 8639"/>
                    <a:gd name="T85" fmla="*/ 997 h 1817"/>
                    <a:gd name="T86" fmla="*/ 6526 w 8639"/>
                    <a:gd name="T87" fmla="*/ 906 h 1817"/>
                    <a:gd name="T88" fmla="*/ 6625 w 8639"/>
                    <a:gd name="T89" fmla="*/ 785 h 1817"/>
                    <a:gd name="T90" fmla="*/ 7947 w 8639"/>
                    <a:gd name="T91" fmla="*/ 665 h 1817"/>
                    <a:gd name="T92" fmla="*/ 8201 w 8639"/>
                    <a:gd name="T93" fmla="*/ 615 h 1817"/>
                    <a:gd name="T94" fmla="*/ 8617 w 8639"/>
                    <a:gd name="T95" fmla="*/ 566 h 1817"/>
                    <a:gd name="T96" fmla="*/ 8639 w 8639"/>
                    <a:gd name="T97" fmla="*/ 8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39" h="1817">
                      <a:moveTo>
                        <a:pt x="8639" y="8"/>
                      </a:moveTo>
                      <a:lnTo>
                        <a:pt x="8208" y="0"/>
                      </a:lnTo>
                      <a:lnTo>
                        <a:pt x="8165" y="128"/>
                      </a:lnTo>
                      <a:lnTo>
                        <a:pt x="7785" y="142"/>
                      </a:lnTo>
                      <a:lnTo>
                        <a:pt x="7509" y="199"/>
                      </a:lnTo>
                      <a:lnTo>
                        <a:pt x="7304" y="255"/>
                      </a:lnTo>
                      <a:lnTo>
                        <a:pt x="6838" y="354"/>
                      </a:lnTo>
                      <a:lnTo>
                        <a:pt x="6513" y="509"/>
                      </a:lnTo>
                      <a:lnTo>
                        <a:pt x="6202" y="545"/>
                      </a:lnTo>
                      <a:lnTo>
                        <a:pt x="5969" y="608"/>
                      </a:lnTo>
                      <a:lnTo>
                        <a:pt x="5658" y="673"/>
                      </a:lnTo>
                      <a:lnTo>
                        <a:pt x="4740" y="813"/>
                      </a:lnTo>
                      <a:lnTo>
                        <a:pt x="4408" y="891"/>
                      </a:lnTo>
                      <a:lnTo>
                        <a:pt x="4125" y="913"/>
                      </a:lnTo>
                      <a:lnTo>
                        <a:pt x="3758" y="1005"/>
                      </a:lnTo>
                      <a:lnTo>
                        <a:pt x="3376" y="1068"/>
                      </a:lnTo>
                      <a:lnTo>
                        <a:pt x="2734" y="1146"/>
                      </a:lnTo>
                      <a:lnTo>
                        <a:pt x="2070" y="1266"/>
                      </a:lnTo>
                      <a:lnTo>
                        <a:pt x="1802" y="1344"/>
                      </a:lnTo>
                      <a:lnTo>
                        <a:pt x="1498" y="1407"/>
                      </a:lnTo>
                      <a:lnTo>
                        <a:pt x="1244" y="1471"/>
                      </a:lnTo>
                      <a:lnTo>
                        <a:pt x="551" y="1549"/>
                      </a:lnTo>
                      <a:lnTo>
                        <a:pt x="353" y="1612"/>
                      </a:lnTo>
                      <a:lnTo>
                        <a:pt x="0" y="1689"/>
                      </a:lnTo>
                      <a:lnTo>
                        <a:pt x="7" y="1817"/>
                      </a:lnTo>
                      <a:lnTo>
                        <a:pt x="134" y="1817"/>
                      </a:lnTo>
                      <a:lnTo>
                        <a:pt x="375" y="1789"/>
                      </a:lnTo>
                      <a:lnTo>
                        <a:pt x="714" y="1767"/>
                      </a:lnTo>
                      <a:lnTo>
                        <a:pt x="890" y="1725"/>
                      </a:lnTo>
                      <a:lnTo>
                        <a:pt x="1371" y="1655"/>
                      </a:lnTo>
                      <a:lnTo>
                        <a:pt x="1822" y="1633"/>
                      </a:lnTo>
                      <a:lnTo>
                        <a:pt x="2240" y="1527"/>
                      </a:lnTo>
                      <a:lnTo>
                        <a:pt x="2839" y="1443"/>
                      </a:lnTo>
                      <a:lnTo>
                        <a:pt x="3023" y="1443"/>
                      </a:lnTo>
                      <a:lnTo>
                        <a:pt x="3257" y="1393"/>
                      </a:lnTo>
                      <a:lnTo>
                        <a:pt x="3490" y="1385"/>
                      </a:lnTo>
                      <a:lnTo>
                        <a:pt x="3687" y="1344"/>
                      </a:lnTo>
                      <a:lnTo>
                        <a:pt x="3949" y="1337"/>
                      </a:lnTo>
                      <a:lnTo>
                        <a:pt x="4337" y="1280"/>
                      </a:lnTo>
                      <a:lnTo>
                        <a:pt x="4528" y="1294"/>
                      </a:lnTo>
                      <a:lnTo>
                        <a:pt x="5206" y="1180"/>
                      </a:lnTo>
                      <a:lnTo>
                        <a:pt x="5538" y="1160"/>
                      </a:lnTo>
                      <a:lnTo>
                        <a:pt x="6224" y="997"/>
                      </a:lnTo>
                      <a:lnTo>
                        <a:pt x="6526" y="906"/>
                      </a:lnTo>
                      <a:lnTo>
                        <a:pt x="6625" y="785"/>
                      </a:lnTo>
                      <a:lnTo>
                        <a:pt x="7947" y="665"/>
                      </a:lnTo>
                      <a:lnTo>
                        <a:pt x="8201" y="615"/>
                      </a:lnTo>
                      <a:lnTo>
                        <a:pt x="8617" y="566"/>
                      </a:lnTo>
                      <a:lnTo>
                        <a:pt x="8639" y="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id="{B03F64C6-AC90-CCA1-DF5D-2FDBA49A8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188" y="3368675"/>
                  <a:ext cx="3349625" cy="477837"/>
                </a:xfrm>
                <a:custGeom>
                  <a:avLst/>
                  <a:gdLst>
                    <a:gd name="T0" fmla="*/ 8137 w 8441"/>
                    <a:gd name="T1" fmla="*/ 0 h 1201"/>
                    <a:gd name="T2" fmla="*/ 8137 w 8441"/>
                    <a:gd name="T3" fmla="*/ 106 h 1201"/>
                    <a:gd name="T4" fmla="*/ 6661 w 8441"/>
                    <a:gd name="T5" fmla="*/ 106 h 1201"/>
                    <a:gd name="T6" fmla="*/ 6611 w 8441"/>
                    <a:gd name="T7" fmla="*/ 155 h 1201"/>
                    <a:gd name="T8" fmla="*/ 6371 w 8441"/>
                    <a:gd name="T9" fmla="*/ 155 h 1201"/>
                    <a:gd name="T10" fmla="*/ 5785 w 8441"/>
                    <a:gd name="T11" fmla="*/ 297 h 1201"/>
                    <a:gd name="T12" fmla="*/ 5227 w 8441"/>
                    <a:gd name="T13" fmla="*/ 332 h 1201"/>
                    <a:gd name="T14" fmla="*/ 4302 w 8441"/>
                    <a:gd name="T15" fmla="*/ 417 h 1201"/>
                    <a:gd name="T16" fmla="*/ 3750 w 8441"/>
                    <a:gd name="T17" fmla="*/ 515 h 1201"/>
                    <a:gd name="T18" fmla="*/ 3320 w 8441"/>
                    <a:gd name="T19" fmla="*/ 544 h 1201"/>
                    <a:gd name="T20" fmla="*/ 2790 w 8441"/>
                    <a:gd name="T21" fmla="*/ 615 h 1201"/>
                    <a:gd name="T22" fmla="*/ 2684 w 8441"/>
                    <a:gd name="T23" fmla="*/ 657 h 1201"/>
                    <a:gd name="T24" fmla="*/ 2288 w 8441"/>
                    <a:gd name="T25" fmla="*/ 742 h 1201"/>
                    <a:gd name="T26" fmla="*/ 1865 w 8441"/>
                    <a:gd name="T27" fmla="*/ 806 h 1201"/>
                    <a:gd name="T28" fmla="*/ 1583 w 8441"/>
                    <a:gd name="T29" fmla="*/ 876 h 1201"/>
                    <a:gd name="T30" fmla="*/ 968 w 8441"/>
                    <a:gd name="T31" fmla="*/ 940 h 1201"/>
                    <a:gd name="T32" fmla="*/ 622 w 8441"/>
                    <a:gd name="T33" fmla="*/ 989 h 1201"/>
                    <a:gd name="T34" fmla="*/ 0 w 8441"/>
                    <a:gd name="T35" fmla="*/ 1095 h 1201"/>
                    <a:gd name="T36" fmla="*/ 128 w 8441"/>
                    <a:gd name="T37" fmla="*/ 1201 h 1201"/>
                    <a:gd name="T38" fmla="*/ 968 w 8441"/>
                    <a:gd name="T39" fmla="*/ 1152 h 1201"/>
                    <a:gd name="T40" fmla="*/ 1385 w 8441"/>
                    <a:gd name="T41" fmla="*/ 1152 h 1201"/>
                    <a:gd name="T42" fmla="*/ 2161 w 8441"/>
                    <a:gd name="T43" fmla="*/ 1046 h 1201"/>
                    <a:gd name="T44" fmla="*/ 2734 w 8441"/>
                    <a:gd name="T45" fmla="*/ 983 h 1201"/>
                    <a:gd name="T46" fmla="*/ 3023 w 8441"/>
                    <a:gd name="T47" fmla="*/ 983 h 1201"/>
                    <a:gd name="T48" fmla="*/ 3743 w 8441"/>
                    <a:gd name="T49" fmla="*/ 855 h 1201"/>
                    <a:gd name="T50" fmla="*/ 4308 w 8441"/>
                    <a:gd name="T51" fmla="*/ 785 h 1201"/>
                    <a:gd name="T52" fmla="*/ 4916 w 8441"/>
                    <a:gd name="T53" fmla="*/ 770 h 1201"/>
                    <a:gd name="T54" fmla="*/ 5460 w 8441"/>
                    <a:gd name="T55" fmla="*/ 685 h 1201"/>
                    <a:gd name="T56" fmla="*/ 5962 w 8441"/>
                    <a:gd name="T57" fmla="*/ 651 h 1201"/>
                    <a:gd name="T58" fmla="*/ 6208 w 8441"/>
                    <a:gd name="T59" fmla="*/ 593 h 1201"/>
                    <a:gd name="T60" fmla="*/ 6434 w 8441"/>
                    <a:gd name="T61" fmla="*/ 593 h 1201"/>
                    <a:gd name="T62" fmla="*/ 6434 w 8441"/>
                    <a:gd name="T63" fmla="*/ 523 h 1201"/>
                    <a:gd name="T64" fmla="*/ 8426 w 8441"/>
                    <a:gd name="T65" fmla="*/ 523 h 1201"/>
                    <a:gd name="T66" fmla="*/ 8441 w 8441"/>
                    <a:gd name="T67" fmla="*/ 0 h 1201"/>
                    <a:gd name="T68" fmla="*/ 8137 w 8441"/>
                    <a:gd name="T69" fmla="*/ 0 h 1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441" h="1201">
                      <a:moveTo>
                        <a:pt x="8137" y="0"/>
                      </a:moveTo>
                      <a:lnTo>
                        <a:pt x="8137" y="106"/>
                      </a:lnTo>
                      <a:lnTo>
                        <a:pt x="6661" y="106"/>
                      </a:lnTo>
                      <a:lnTo>
                        <a:pt x="6611" y="155"/>
                      </a:lnTo>
                      <a:lnTo>
                        <a:pt x="6371" y="155"/>
                      </a:lnTo>
                      <a:lnTo>
                        <a:pt x="5785" y="297"/>
                      </a:lnTo>
                      <a:lnTo>
                        <a:pt x="5227" y="332"/>
                      </a:lnTo>
                      <a:lnTo>
                        <a:pt x="4302" y="417"/>
                      </a:lnTo>
                      <a:lnTo>
                        <a:pt x="3750" y="515"/>
                      </a:lnTo>
                      <a:lnTo>
                        <a:pt x="3320" y="544"/>
                      </a:lnTo>
                      <a:lnTo>
                        <a:pt x="2790" y="615"/>
                      </a:lnTo>
                      <a:lnTo>
                        <a:pt x="2684" y="657"/>
                      </a:lnTo>
                      <a:lnTo>
                        <a:pt x="2288" y="742"/>
                      </a:lnTo>
                      <a:lnTo>
                        <a:pt x="1865" y="806"/>
                      </a:lnTo>
                      <a:lnTo>
                        <a:pt x="1583" y="876"/>
                      </a:lnTo>
                      <a:lnTo>
                        <a:pt x="968" y="940"/>
                      </a:lnTo>
                      <a:lnTo>
                        <a:pt x="622" y="989"/>
                      </a:lnTo>
                      <a:lnTo>
                        <a:pt x="0" y="1095"/>
                      </a:lnTo>
                      <a:lnTo>
                        <a:pt x="128" y="1201"/>
                      </a:lnTo>
                      <a:lnTo>
                        <a:pt x="968" y="1152"/>
                      </a:lnTo>
                      <a:lnTo>
                        <a:pt x="1385" y="1152"/>
                      </a:lnTo>
                      <a:lnTo>
                        <a:pt x="2161" y="1046"/>
                      </a:lnTo>
                      <a:lnTo>
                        <a:pt x="2734" y="983"/>
                      </a:lnTo>
                      <a:lnTo>
                        <a:pt x="3023" y="983"/>
                      </a:lnTo>
                      <a:lnTo>
                        <a:pt x="3743" y="855"/>
                      </a:lnTo>
                      <a:lnTo>
                        <a:pt x="4308" y="785"/>
                      </a:lnTo>
                      <a:lnTo>
                        <a:pt x="4916" y="770"/>
                      </a:lnTo>
                      <a:lnTo>
                        <a:pt x="5460" y="685"/>
                      </a:lnTo>
                      <a:lnTo>
                        <a:pt x="5962" y="651"/>
                      </a:lnTo>
                      <a:lnTo>
                        <a:pt x="6208" y="593"/>
                      </a:lnTo>
                      <a:lnTo>
                        <a:pt x="6434" y="593"/>
                      </a:lnTo>
                      <a:lnTo>
                        <a:pt x="6434" y="523"/>
                      </a:lnTo>
                      <a:lnTo>
                        <a:pt x="8426" y="523"/>
                      </a:lnTo>
                      <a:lnTo>
                        <a:pt x="8441" y="0"/>
                      </a:lnTo>
                      <a:lnTo>
                        <a:pt x="8137" y="0"/>
                      </a:lnTo>
                      <a:close/>
                    </a:path>
                  </a:pathLst>
                </a:custGeom>
                <a:solidFill>
                  <a:srgbClr val="D0B0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39">
                  <a:extLst>
                    <a:ext uri="{FF2B5EF4-FFF2-40B4-BE49-F238E27FC236}">
                      <a16:creationId xmlns:a16="http://schemas.microsoft.com/office/drawing/2014/main" id="{D1242B94-E2CD-2F5B-9F7E-B255C9D51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913" y="3459163"/>
                  <a:ext cx="4271962" cy="461962"/>
                </a:xfrm>
                <a:custGeom>
                  <a:avLst/>
                  <a:gdLst>
                    <a:gd name="T0" fmla="*/ 10765 w 10765"/>
                    <a:gd name="T1" fmla="*/ 0 h 1163"/>
                    <a:gd name="T2" fmla="*/ 10475 w 10765"/>
                    <a:gd name="T3" fmla="*/ 0 h 1163"/>
                    <a:gd name="T4" fmla="*/ 10475 w 10765"/>
                    <a:gd name="T5" fmla="*/ 63 h 1163"/>
                    <a:gd name="T6" fmla="*/ 9645 w 10765"/>
                    <a:gd name="T7" fmla="*/ 63 h 1163"/>
                    <a:gd name="T8" fmla="*/ 9645 w 10765"/>
                    <a:gd name="T9" fmla="*/ 119 h 1163"/>
                    <a:gd name="T10" fmla="*/ 8670 w 10765"/>
                    <a:gd name="T11" fmla="*/ 119 h 1163"/>
                    <a:gd name="T12" fmla="*/ 8670 w 10765"/>
                    <a:gd name="T13" fmla="*/ 162 h 1163"/>
                    <a:gd name="T14" fmla="*/ 8366 w 10765"/>
                    <a:gd name="T15" fmla="*/ 162 h 1163"/>
                    <a:gd name="T16" fmla="*/ 8366 w 10765"/>
                    <a:gd name="T17" fmla="*/ 215 h 1163"/>
                    <a:gd name="T18" fmla="*/ 8052 w 10765"/>
                    <a:gd name="T19" fmla="*/ 215 h 1163"/>
                    <a:gd name="T20" fmla="*/ 8052 w 10765"/>
                    <a:gd name="T21" fmla="*/ 265 h 1163"/>
                    <a:gd name="T22" fmla="*/ 7661 w 10765"/>
                    <a:gd name="T23" fmla="*/ 265 h 1163"/>
                    <a:gd name="T24" fmla="*/ 7661 w 10765"/>
                    <a:gd name="T25" fmla="*/ 314 h 1163"/>
                    <a:gd name="T26" fmla="*/ 7127 w 10765"/>
                    <a:gd name="T27" fmla="*/ 314 h 1163"/>
                    <a:gd name="T28" fmla="*/ 7127 w 10765"/>
                    <a:gd name="T29" fmla="*/ 364 h 1163"/>
                    <a:gd name="T30" fmla="*/ 6710 w 10765"/>
                    <a:gd name="T31" fmla="*/ 364 h 1163"/>
                    <a:gd name="T32" fmla="*/ 6710 w 10765"/>
                    <a:gd name="T33" fmla="*/ 407 h 1163"/>
                    <a:gd name="T34" fmla="*/ 6177 w 10765"/>
                    <a:gd name="T35" fmla="*/ 407 h 1163"/>
                    <a:gd name="T36" fmla="*/ 6177 w 10765"/>
                    <a:gd name="T37" fmla="*/ 463 h 1163"/>
                    <a:gd name="T38" fmla="*/ 5806 w 10765"/>
                    <a:gd name="T39" fmla="*/ 463 h 1163"/>
                    <a:gd name="T40" fmla="*/ 5806 w 10765"/>
                    <a:gd name="T41" fmla="*/ 512 h 1163"/>
                    <a:gd name="T42" fmla="*/ 5534 w 10765"/>
                    <a:gd name="T43" fmla="*/ 512 h 1163"/>
                    <a:gd name="T44" fmla="*/ 5534 w 10765"/>
                    <a:gd name="T45" fmla="*/ 559 h 1163"/>
                    <a:gd name="T46" fmla="*/ 5117 w 10765"/>
                    <a:gd name="T47" fmla="*/ 559 h 1163"/>
                    <a:gd name="T48" fmla="*/ 5117 w 10765"/>
                    <a:gd name="T49" fmla="*/ 611 h 1163"/>
                    <a:gd name="T50" fmla="*/ 4860 w 10765"/>
                    <a:gd name="T51" fmla="*/ 611 h 1163"/>
                    <a:gd name="T52" fmla="*/ 4860 w 10765"/>
                    <a:gd name="T53" fmla="*/ 668 h 1163"/>
                    <a:gd name="T54" fmla="*/ 4439 w 10765"/>
                    <a:gd name="T55" fmla="*/ 668 h 1163"/>
                    <a:gd name="T56" fmla="*/ 4439 w 10765"/>
                    <a:gd name="T57" fmla="*/ 729 h 1163"/>
                    <a:gd name="T58" fmla="*/ 3976 w 10765"/>
                    <a:gd name="T59" fmla="*/ 729 h 1163"/>
                    <a:gd name="T60" fmla="*/ 3976 w 10765"/>
                    <a:gd name="T61" fmla="*/ 785 h 1163"/>
                    <a:gd name="T62" fmla="*/ 3274 w 10765"/>
                    <a:gd name="T63" fmla="*/ 785 h 1163"/>
                    <a:gd name="T64" fmla="*/ 3274 w 10765"/>
                    <a:gd name="T65" fmla="*/ 828 h 1163"/>
                    <a:gd name="T66" fmla="*/ 3097 w 10765"/>
                    <a:gd name="T67" fmla="*/ 828 h 1163"/>
                    <a:gd name="T68" fmla="*/ 3097 w 10765"/>
                    <a:gd name="T69" fmla="*/ 887 h 1163"/>
                    <a:gd name="T70" fmla="*/ 2402 w 10765"/>
                    <a:gd name="T71" fmla="*/ 887 h 1163"/>
                    <a:gd name="T72" fmla="*/ 2402 w 10765"/>
                    <a:gd name="T73" fmla="*/ 962 h 1163"/>
                    <a:gd name="T74" fmla="*/ 1427 w 10765"/>
                    <a:gd name="T75" fmla="*/ 962 h 1163"/>
                    <a:gd name="T76" fmla="*/ 1427 w 10765"/>
                    <a:gd name="T77" fmla="*/ 1015 h 1163"/>
                    <a:gd name="T78" fmla="*/ 1059 w 10765"/>
                    <a:gd name="T79" fmla="*/ 1015 h 1163"/>
                    <a:gd name="T80" fmla="*/ 1059 w 10765"/>
                    <a:gd name="T81" fmla="*/ 1074 h 1163"/>
                    <a:gd name="T82" fmla="*/ 621 w 10765"/>
                    <a:gd name="T83" fmla="*/ 1074 h 1163"/>
                    <a:gd name="T84" fmla="*/ 621 w 10765"/>
                    <a:gd name="T85" fmla="*/ 1110 h 1163"/>
                    <a:gd name="T86" fmla="*/ 194 w 10765"/>
                    <a:gd name="T87" fmla="*/ 1110 h 1163"/>
                    <a:gd name="T88" fmla="*/ 194 w 10765"/>
                    <a:gd name="T89" fmla="*/ 1163 h 1163"/>
                    <a:gd name="T90" fmla="*/ 0 w 10765"/>
                    <a:gd name="T91" fmla="*/ 1163 h 1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765" h="1163">
                      <a:moveTo>
                        <a:pt x="10765" y="0"/>
                      </a:moveTo>
                      <a:lnTo>
                        <a:pt x="10475" y="0"/>
                      </a:lnTo>
                      <a:lnTo>
                        <a:pt x="10475" y="63"/>
                      </a:lnTo>
                      <a:lnTo>
                        <a:pt x="9645" y="63"/>
                      </a:lnTo>
                      <a:lnTo>
                        <a:pt x="9645" y="119"/>
                      </a:lnTo>
                      <a:lnTo>
                        <a:pt x="8670" y="119"/>
                      </a:lnTo>
                      <a:lnTo>
                        <a:pt x="8670" y="162"/>
                      </a:lnTo>
                      <a:lnTo>
                        <a:pt x="8366" y="162"/>
                      </a:lnTo>
                      <a:lnTo>
                        <a:pt x="8366" y="215"/>
                      </a:lnTo>
                      <a:lnTo>
                        <a:pt x="8052" y="215"/>
                      </a:lnTo>
                      <a:lnTo>
                        <a:pt x="8052" y="265"/>
                      </a:lnTo>
                      <a:lnTo>
                        <a:pt x="7661" y="265"/>
                      </a:lnTo>
                      <a:lnTo>
                        <a:pt x="7661" y="314"/>
                      </a:lnTo>
                      <a:lnTo>
                        <a:pt x="7127" y="314"/>
                      </a:lnTo>
                      <a:lnTo>
                        <a:pt x="7127" y="364"/>
                      </a:lnTo>
                      <a:lnTo>
                        <a:pt x="6710" y="364"/>
                      </a:lnTo>
                      <a:lnTo>
                        <a:pt x="6710" y="407"/>
                      </a:lnTo>
                      <a:lnTo>
                        <a:pt x="6177" y="407"/>
                      </a:lnTo>
                      <a:lnTo>
                        <a:pt x="6177" y="463"/>
                      </a:lnTo>
                      <a:lnTo>
                        <a:pt x="5806" y="463"/>
                      </a:lnTo>
                      <a:lnTo>
                        <a:pt x="5806" y="512"/>
                      </a:lnTo>
                      <a:lnTo>
                        <a:pt x="5534" y="512"/>
                      </a:lnTo>
                      <a:lnTo>
                        <a:pt x="5534" y="559"/>
                      </a:lnTo>
                      <a:lnTo>
                        <a:pt x="5117" y="559"/>
                      </a:lnTo>
                      <a:lnTo>
                        <a:pt x="5117" y="611"/>
                      </a:lnTo>
                      <a:lnTo>
                        <a:pt x="4860" y="611"/>
                      </a:lnTo>
                      <a:lnTo>
                        <a:pt x="4860" y="668"/>
                      </a:lnTo>
                      <a:lnTo>
                        <a:pt x="4439" y="668"/>
                      </a:lnTo>
                      <a:lnTo>
                        <a:pt x="4439" y="729"/>
                      </a:lnTo>
                      <a:lnTo>
                        <a:pt x="3976" y="729"/>
                      </a:lnTo>
                      <a:lnTo>
                        <a:pt x="3976" y="785"/>
                      </a:lnTo>
                      <a:lnTo>
                        <a:pt x="3274" y="785"/>
                      </a:lnTo>
                      <a:lnTo>
                        <a:pt x="3274" y="828"/>
                      </a:lnTo>
                      <a:lnTo>
                        <a:pt x="3097" y="828"/>
                      </a:lnTo>
                      <a:lnTo>
                        <a:pt x="3097" y="887"/>
                      </a:lnTo>
                      <a:lnTo>
                        <a:pt x="2402" y="887"/>
                      </a:lnTo>
                      <a:lnTo>
                        <a:pt x="2402" y="962"/>
                      </a:lnTo>
                      <a:lnTo>
                        <a:pt x="1427" y="962"/>
                      </a:lnTo>
                      <a:lnTo>
                        <a:pt x="1427" y="1015"/>
                      </a:lnTo>
                      <a:lnTo>
                        <a:pt x="1059" y="1015"/>
                      </a:lnTo>
                      <a:lnTo>
                        <a:pt x="1059" y="1074"/>
                      </a:lnTo>
                      <a:lnTo>
                        <a:pt x="621" y="1074"/>
                      </a:lnTo>
                      <a:lnTo>
                        <a:pt x="621" y="1110"/>
                      </a:lnTo>
                      <a:lnTo>
                        <a:pt x="194" y="1110"/>
                      </a:lnTo>
                      <a:lnTo>
                        <a:pt x="194" y="1163"/>
                      </a:lnTo>
                      <a:lnTo>
                        <a:pt x="0" y="1163"/>
                      </a:lnTo>
                    </a:path>
                  </a:pathLst>
                </a:custGeom>
                <a:noFill/>
                <a:ln w="26988">
                  <a:solidFill>
                    <a:srgbClr val="66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67">
                  <a:extLst>
                    <a:ext uri="{FF2B5EF4-FFF2-40B4-BE49-F238E27FC236}">
                      <a16:creationId xmlns:a16="http://schemas.microsoft.com/office/drawing/2014/main" id="{1530CEA6-0FC3-C965-A880-2C907463C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150" y="3155950"/>
                  <a:ext cx="4265612" cy="769937"/>
                </a:xfrm>
                <a:custGeom>
                  <a:avLst/>
                  <a:gdLst>
                    <a:gd name="T0" fmla="*/ 10746 w 10746"/>
                    <a:gd name="T1" fmla="*/ 0 h 1939"/>
                    <a:gd name="T2" fmla="*/ 10746 w 10746"/>
                    <a:gd name="T3" fmla="*/ 81 h 1939"/>
                    <a:gd name="T4" fmla="*/ 10414 w 10746"/>
                    <a:gd name="T5" fmla="*/ 81 h 1939"/>
                    <a:gd name="T6" fmla="*/ 10414 w 10746"/>
                    <a:gd name="T7" fmla="*/ 141 h 1939"/>
                    <a:gd name="T8" fmla="*/ 10284 w 10746"/>
                    <a:gd name="T9" fmla="*/ 141 h 1939"/>
                    <a:gd name="T10" fmla="*/ 10284 w 10746"/>
                    <a:gd name="T11" fmla="*/ 193 h 1939"/>
                    <a:gd name="T12" fmla="*/ 9704 w 10746"/>
                    <a:gd name="T13" fmla="*/ 193 h 1939"/>
                    <a:gd name="T14" fmla="*/ 9704 w 10746"/>
                    <a:gd name="T15" fmla="*/ 261 h 1939"/>
                    <a:gd name="T16" fmla="*/ 9189 w 10746"/>
                    <a:gd name="T17" fmla="*/ 261 h 1939"/>
                    <a:gd name="T18" fmla="*/ 9189 w 10746"/>
                    <a:gd name="T19" fmla="*/ 321 h 1939"/>
                    <a:gd name="T20" fmla="*/ 9005 w 10746"/>
                    <a:gd name="T21" fmla="*/ 321 h 1939"/>
                    <a:gd name="T22" fmla="*/ 9005 w 10746"/>
                    <a:gd name="T23" fmla="*/ 381 h 1939"/>
                    <a:gd name="T24" fmla="*/ 8789 w 10746"/>
                    <a:gd name="T25" fmla="*/ 381 h 1939"/>
                    <a:gd name="T26" fmla="*/ 8789 w 10746"/>
                    <a:gd name="T27" fmla="*/ 434 h 1939"/>
                    <a:gd name="T28" fmla="*/ 8609 w 10746"/>
                    <a:gd name="T29" fmla="*/ 434 h 1939"/>
                    <a:gd name="T30" fmla="*/ 8609 w 10746"/>
                    <a:gd name="T31" fmla="*/ 515 h 1939"/>
                    <a:gd name="T32" fmla="*/ 8348 w 10746"/>
                    <a:gd name="T33" fmla="*/ 515 h 1939"/>
                    <a:gd name="T34" fmla="*/ 8348 w 10746"/>
                    <a:gd name="T35" fmla="*/ 585 h 1939"/>
                    <a:gd name="T36" fmla="*/ 8161 w 10746"/>
                    <a:gd name="T37" fmla="*/ 585 h 1939"/>
                    <a:gd name="T38" fmla="*/ 8161 w 10746"/>
                    <a:gd name="T39" fmla="*/ 635 h 1939"/>
                    <a:gd name="T40" fmla="*/ 7918 w 10746"/>
                    <a:gd name="T41" fmla="*/ 635 h 1939"/>
                    <a:gd name="T42" fmla="*/ 7918 w 10746"/>
                    <a:gd name="T43" fmla="*/ 681 h 1939"/>
                    <a:gd name="T44" fmla="*/ 7480 w 10746"/>
                    <a:gd name="T45" fmla="*/ 681 h 1939"/>
                    <a:gd name="T46" fmla="*/ 7480 w 10746"/>
                    <a:gd name="T47" fmla="*/ 745 h 1939"/>
                    <a:gd name="T48" fmla="*/ 7261 w 10746"/>
                    <a:gd name="T49" fmla="*/ 745 h 1939"/>
                    <a:gd name="T50" fmla="*/ 7261 w 10746"/>
                    <a:gd name="T51" fmla="*/ 823 h 1939"/>
                    <a:gd name="T52" fmla="*/ 6534 w 10746"/>
                    <a:gd name="T53" fmla="*/ 823 h 1939"/>
                    <a:gd name="T54" fmla="*/ 6534 w 10746"/>
                    <a:gd name="T55" fmla="*/ 904 h 1939"/>
                    <a:gd name="T56" fmla="*/ 6222 w 10746"/>
                    <a:gd name="T57" fmla="*/ 904 h 1939"/>
                    <a:gd name="T58" fmla="*/ 6222 w 10746"/>
                    <a:gd name="T59" fmla="*/ 950 h 1939"/>
                    <a:gd name="T60" fmla="*/ 5870 w 10746"/>
                    <a:gd name="T61" fmla="*/ 950 h 1939"/>
                    <a:gd name="T62" fmla="*/ 5870 w 10746"/>
                    <a:gd name="T63" fmla="*/ 1031 h 1939"/>
                    <a:gd name="T64" fmla="*/ 5015 w 10746"/>
                    <a:gd name="T65" fmla="*/ 1031 h 1939"/>
                    <a:gd name="T66" fmla="*/ 5015 w 10746"/>
                    <a:gd name="T67" fmla="*/ 1112 h 1939"/>
                    <a:gd name="T68" fmla="*/ 4739 w 10746"/>
                    <a:gd name="T69" fmla="*/ 1112 h 1939"/>
                    <a:gd name="T70" fmla="*/ 4739 w 10746"/>
                    <a:gd name="T71" fmla="*/ 1211 h 1939"/>
                    <a:gd name="T72" fmla="*/ 4192 w 10746"/>
                    <a:gd name="T73" fmla="*/ 1211 h 1939"/>
                    <a:gd name="T74" fmla="*/ 4192 w 10746"/>
                    <a:gd name="T75" fmla="*/ 1296 h 1939"/>
                    <a:gd name="T76" fmla="*/ 3944 w 10746"/>
                    <a:gd name="T77" fmla="*/ 1296 h 1939"/>
                    <a:gd name="T78" fmla="*/ 3944 w 10746"/>
                    <a:gd name="T79" fmla="*/ 1345 h 1939"/>
                    <a:gd name="T80" fmla="*/ 3584 w 10746"/>
                    <a:gd name="T81" fmla="*/ 1345 h 1939"/>
                    <a:gd name="T82" fmla="*/ 3584 w 10746"/>
                    <a:gd name="T83" fmla="*/ 1390 h 1939"/>
                    <a:gd name="T84" fmla="*/ 2963 w 10746"/>
                    <a:gd name="T85" fmla="*/ 1390 h 1939"/>
                    <a:gd name="T86" fmla="*/ 2963 w 10746"/>
                    <a:gd name="T87" fmla="*/ 1448 h 1939"/>
                    <a:gd name="T88" fmla="*/ 2645 w 10746"/>
                    <a:gd name="T89" fmla="*/ 1448 h 1939"/>
                    <a:gd name="T90" fmla="*/ 2588 w 10746"/>
                    <a:gd name="T91" fmla="*/ 1504 h 1939"/>
                    <a:gd name="T92" fmla="*/ 2443 w 10746"/>
                    <a:gd name="T93" fmla="*/ 1504 h 1939"/>
                    <a:gd name="T94" fmla="*/ 2443 w 10746"/>
                    <a:gd name="T95" fmla="*/ 1564 h 1939"/>
                    <a:gd name="T96" fmla="*/ 2020 w 10746"/>
                    <a:gd name="T97" fmla="*/ 1564 h 1939"/>
                    <a:gd name="T98" fmla="*/ 2020 w 10746"/>
                    <a:gd name="T99" fmla="*/ 1648 h 1939"/>
                    <a:gd name="T100" fmla="*/ 1475 w 10746"/>
                    <a:gd name="T101" fmla="*/ 1648 h 1939"/>
                    <a:gd name="T102" fmla="*/ 1475 w 10746"/>
                    <a:gd name="T103" fmla="*/ 1730 h 1939"/>
                    <a:gd name="T104" fmla="*/ 988 w 10746"/>
                    <a:gd name="T105" fmla="*/ 1730 h 1939"/>
                    <a:gd name="T106" fmla="*/ 988 w 10746"/>
                    <a:gd name="T107" fmla="*/ 1815 h 1939"/>
                    <a:gd name="T108" fmla="*/ 667 w 10746"/>
                    <a:gd name="T109" fmla="*/ 1815 h 1939"/>
                    <a:gd name="T110" fmla="*/ 667 w 10746"/>
                    <a:gd name="T111" fmla="*/ 1875 h 1939"/>
                    <a:gd name="T112" fmla="*/ 187 w 10746"/>
                    <a:gd name="T113" fmla="*/ 1875 h 1939"/>
                    <a:gd name="T114" fmla="*/ 187 w 10746"/>
                    <a:gd name="T115" fmla="*/ 1939 h 1939"/>
                    <a:gd name="T116" fmla="*/ 0 w 10746"/>
                    <a:gd name="T117" fmla="*/ 1939 h 19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746" h="1939">
                      <a:moveTo>
                        <a:pt x="10746" y="0"/>
                      </a:moveTo>
                      <a:lnTo>
                        <a:pt x="10746" y="81"/>
                      </a:lnTo>
                      <a:lnTo>
                        <a:pt x="10414" y="81"/>
                      </a:lnTo>
                      <a:lnTo>
                        <a:pt x="10414" y="141"/>
                      </a:lnTo>
                      <a:lnTo>
                        <a:pt x="10284" y="141"/>
                      </a:lnTo>
                      <a:lnTo>
                        <a:pt x="10284" y="193"/>
                      </a:lnTo>
                      <a:lnTo>
                        <a:pt x="9704" y="193"/>
                      </a:lnTo>
                      <a:lnTo>
                        <a:pt x="9704" y="261"/>
                      </a:lnTo>
                      <a:lnTo>
                        <a:pt x="9189" y="261"/>
                      </a:lnTo>
                      <a:lnTo>
                        <a:pt x="9189" y="321"/>
                      </a:lnTo>
                      <a:lnTo>
                        <a:pt x="9005" y="321"/>
                      </a:lnTo>
                      <a:lnTo>
                        <a:pt x="9005" y="381"/>
                      </a:lnTo>
                      <a:lnTo>
                        <a:pt x="8789" y="381"/>
                      </a:lnTo>
                      <a:lnTo>
                        <a:pt x="8789" y="434"/>
                      </a:lnTo>
                      <a:lnTo>
                        <a:pt x="8609" y="434"/>
                      </a:lnTo>
                      <a:lnTo>
                        <a:pt x="8609" y="515"/>
                      </a:lnTo>
                      <a:lnTo>
                        <a:pt x="8348" y="515"/>
                      </a:lnTo>
                      <a:lnTo>
                        <a:pt x="8348" y="585"/>
                      </a:lnTo>
                      <a:lnTo>
                        <a:pt x="8161" y="585"/>
                      </a:lnTo>
                      <a:lnTo>
                        <a:pt x="8161" y="635"/>
                      </a:lnTo>
                      <a:lnTo>
                        <a:pt x="7918" y="635"/>
                      </a:lnTo>
                      <a:lnTo>
                        <a:pt x="7918" y="681"/>
                      </a:lnTo>
                      <a:lnTo>
                        <a:pt x="7480" y="681"/>
                      </a:lnTo>
                      <a:lnTo>
                        <a:pt x="7480" y="745"/>
                      </a:lnTo>
                      <a:lnTo>
                        <a:pt x="7261" y="745"/>
                      </a:lnTo>
                      <a:lnTo>
                        <a:pt x="7261" y="823"/>
                      </a:lnTo>
                      <a:lnTo>
                        <a:pt x="6534" y="823"/>
                      </a:lnTo>
                      <a:lnTo>
                        <a:pt x="6534" y="904"/>
                      </a:lnTo>
                      <a:lnTo>
                        <a:pt x="6222" y="904"/>
                      </a:lnTo>
                      <a:lnTo>
                        <a:pt x="6222" y="950"/>
                      </a:lnTo>
                      <a:lnTo>
                        <a:pt x="5870" y="950"/>
                      </a:lnTo>
                      <a:lnTo>
                        <a:pt x="5870" y="1031"/>
                      </a:lnTo>
                      <a:lnTo>
                        <a:pt x="5015" y="1031"/>
                      </a:lnTo>
                      <a:lnTo>
                        <a:pt x="5015" y="1112"/>
                      </a:lnTo>
                      <a:lnTo>
                        <a:pt x="4739" y="1112"/>
                      </a:lnTo>
                      <a:lnTo>
                        <a:pt x="4739" y="1211"/>
                      </a:lnTo>
                      <a:lnTo>
                        <a:pt x="4192" y="1211"/>
                      </a:lnTo>
                      <a:lnTo>
                        <a:pt x="4192" y="1296"/>
                      </a:lnTo>
                      <a:lnTo>
                        <a:pt x="3944" y="1296"/>
                      </a:lnTo>
                      <a:lnTo>
                        <a:pt x="3944" y="1345"/>
                      </a:lnTo>
                      <a:lnTo>
                        <a:pt x="3584" y="1345"/>
                      </a:lnTo>
                      <a:lnTo>
                        <a:pt x="3584" y="1390"/>
                      </a:lnTo>
                      <a:lnTo>
                        <a:pt x="2963" y="1390"/>
                      </a:lnTo>
                      <a:lnTo>
                        <a:pt x="2963" y="1448"/>
                      </a:lnTo>
                      <a:lnTo>
                        <a:pt x="2645" y="1448"/>
                      </a:lnTo>
                      <a:lnTo>
                        <a:pt x="2588" y="1504"/>
                      </a:lnTo>
                      <a:lnTo>
                        <a:pt x="2443" y="1504"/>
                      </a:lnTo>
                      <a:lnTo>
                        <a:pt x="2443" y="1564"/>
                      </a:lnTo>
                      <a:lnTo>
                        <a:pt x="2020" y="1564"/>
                      </a:lnTo>
                      <a:lnTo>
                        <a:pt x="2020" y="1648"/>
                      </a:lnTo>
                      <a:lnTo>
                        <a:pt x="1475" y="1648"/>
                      </a:lnTo>
                      <a:lnTo>
                        <a:pt x="1475" y="1730"/>
                      </a:lnTo>
                      <a:lnTo>
                        <a:pt x="988" y="1730"/>
                      </a:lnTo>
                      <a:lnTo>
                        <a:pt x="988" y="1815"/>
                      </a:lnTo>
                      <a:lnTo>
                        <a:pt x="667" y="1815"/>
                      </a:lnTo>
                      <a:lnTo>
                        <a:pt x="667" y="1875"/>
                      </a:lnTo>
                      <a:lnTo>
                        <a:pt x="187" y="1875"/>
                      </a:lnTo>
                      <a:lnTo>
                        <a:pt x="187" y="1939"/>
                      </a:lnTo>
                      <a:lnTo>
                        <a:pt x="0" y="1939"/>
                      </a:lnTo>
                    </a:path>
                  </a:pathLst>
                </a:custGeom>
                <a:noFill/>
                <a:ln w="26988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53A5928-4869-8657-FFAA-08D107F4CECA}"/>
                </a:ext>
              </a:extLst>
            </p:cNvPr>
            <p:cNvSpPr txBox="1"/>
            <p:nvPr/>
          </p:nvSpPr>
          <p:spPr>
            <a:xfrm>
              <a:off x="1202200" y="53278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7DBF12-47D0-819B-717C-7F4C06343C88}"/>
                </a:ext>
              </a:extLst>
            </p:cNvPr>
            <p:cNvSpPr txBox="1"/>
            <p:nvPr/>
          </p:nvSpPr>
          <p:spPr>
            <a:xfrm>
              <a:off x="1811908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B58D0FA-8408-0B06-94B1-4BAF4276F68B}"/>
                </a:ext>
              </a:extLst>
            </p:cNvPr>
            <p:cNvSpPr txBox="1"/>
            <p:nvPr/>
          </p:nvSpPr>
          <p:spPr>
            <a:xfrm>
              <a:off x="2469133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0301B88-BB02-6302-4CBA-420291367CD6}"/>
                </a:ext>
              </a:extLst>
            </p:cNvPr>
            <p:cNvSpPr txBox="1"/>
            <p:nvPr/>
          </p:nvSpPr>
          <p:spPr>
            <a:xfrm>
              <a:off x="3127945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9D89E4A-96B4-212E-56A4-D412160E5B5B}"/>
                </a:ext>
              </a:extLst>
            </p:cNvPr>
            <p:cNvSpPr txBox="1"/>
            <p:nvPr/>
          </p:nvSpPr>
          <p:spPr>
            <a:xfrm>
              <a:off x="3786758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1D711A3-BBCD-4F89-7270-4602A77D2E7B}"/>
                </a:ext>
              </a:extLst>
            </p:cNvPr>
            <p:cNvSpPr txBox="1"/>
            <p:nvPr/>
          </p:nvSpPr>
          <p:spPr>
            <a:xfrm>
              <a:off x="4445570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15FEA77-F519-7452-6A7B-15535C0E1192}"/>
                </a:ext>
              </a:extLst>
            </p:cNvPr>
            <p:cNvSpPr txBox="1"/>
            <p:nvPr/>
          </p:nvSpPr>
          <p:spPr>
            <a:xfrm>
              <a:off x="5105970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CB4B5F5-75EC-381B-112F-25D623CA99B7}"/>
                </a:ext>
              </a:extLst>
            </p:cNvPr>
            <p:cNvSpPr txBox="1"/>
            <p:nvPr/>
          </p:nvSpPr>
          <p:spPr>
            <a:xfrm>
              <a:off x="898272" y="43938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694FC8D-1EAF-9C9B-E8E5-43CFB9FCEE77}"/>
                </a:ext>
              </a:extLst>
            </p:cNvPr>
            <p:cNvSpPr txBox="1"/>
            <p:nvPr/>
          </p:nvSpPr>
          <p:spPr>
            <a:xfrm>
              <a:off x="702706" y="408159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0.02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1862A9C-8D41-C37F-AC6B-1C91D50FD531}"/>
                </a:ext>
              </a:extLst>
            </p:cNvPr>
            <p:cNvSpPr txBox="1"/>
            <p:nvPr/>
          </p:nvSpPr>
          <p:spPr>
            <a:xfrm>
              <a:off x="702706" y="376935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AED6C1F-B0AB-047F-9D1C-5BFB0CCAD9AF}"/>
                </a:ext>
              </a:extLst>
            </p:cNvPr>
            <p:cNvSpPr txBox="1"/>
            <p:nvPr/>
          </p:nvSpPr>
          <p:spPr>
            <a:xfrm>
              <a:off x="702706" y="345711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0.06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8EAE931-EF37-F3EC-6227-DFA4D0815292}"/>
                </a:ext>
              </a:extLst>
            </p:cNvPr>
            <p:cNvSpPr txBox="1"/>
            <p:nvPr/>
          </p:nvSpPr>
          <p:spPr>
            <a:xfrm>
              <a:off x="702706" y="314487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0.08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4CD309D-75E3-2147-1061-1BA8AC178F74}"/>
                </a:ext>
              </a:extLst>
            </p:cNvPr>
            <p:cNvSpPr txBox="1"/>
            <p:nvPr/>
          </p:nvSpPr>
          <p:spPr>
            <a:xfrm>
              <a:off x="702706" y="283263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0.10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4A2C1418-5B5A-1057-C331-BE32DF3892A7}"/>
                </a:ext>
              </a:extLst>
            </p:cNvPr>
            <p:cNvSpPr txBox="1"/>
            <p:nvPr/>
          </p:nvSpPr>
          <p:spPr>
            <a:xfrm>
              <a:off x="108437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3888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3881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EE2EB847-7C2B-3FD5-02E6-3CC8FBB7E377}"/>
                </a:ext>
              </a:extLst>
            </p:cNvPr>
            <p:cNvSpPr txBox="1"/>
            <p:nvPr/>
          </p:nvSpPr>
          <p:spPr>
            <a:xfrm>
              <a:off x="1733360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3647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3693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871361D-8445-C7EA-45E2-6A57E34CCF85}"/>
                </a:ext>
              </a:extLst>
            </p:cNvPr>
            <p:cNvSpPr txBox="1"/>
            <p:nvPr/>
          </p:nvSpPr>
          <p:spPr>
            <a:xfrm>
              <a:off x="2390585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3475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3506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17543DD-00D9-FE0C-4950-B6FAC4DB082E}"/>
                </a:ext>
              </a:extLst>
            </p:cNvPr>
            <p:cNvSpPr txBox="1"/>
            <p:nvPr/>
          </p:nvSpPr>
          <p:spPr>
            <a:xfrm>
              <a:off x="3049397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3364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3356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00AC27D-851D-01AE-4742-475C3F70B604}"/>
                </a:ext>
              </a:extLst>
            </p:cNvPr>
            <p:cNvSpPr txBox="1"/>
            <p:nvPr/>
          </p:nvSpPr>
          <p:spPr>
            <a:xfrm>
              <a:off x="3708210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2997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2997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0D498AF-3423-46FE-93F6-9F9F13D37EDE}"/>
                </a:ext>
              </a:extLst>
            </p:cNvPr>
            <p:cNvSpPr txBox="1"/>
            <p:nvPr/>
          </p:nvSpPr>
          <p:spPr>
            <a:xfrm>
              <a:off x="4367022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1947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2182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7DD630B3-941E-74BB-A179-5463A4FC0DAA}"/>
                </a:ext>
              </a:extLst>
            </p:cNvPr>
            <p:cNvSpPr txBox="1"/>
            <p:nvPr/>
          </p:nvSpPr>
          <p:spPr>
            <a:xfrm>
              <a:off x="5027422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1052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959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97B89561-A9A0-A9BF-BCF7-E91ACF948648}"/>
                </a:ext>
              </a:extLst>
            </p:cNvPr>
            <p:cNvCxnSpPr/>
            <p:nvPr/>
          </p:nvCxnSpPr>
          <p:spPr>
            <a:xfrm>
              <a:off x="1465414" y="3109629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07DD52DA-372E-5310-56B7-2F7F0C2BD4CC}"/>
                </a:ext>
              </a:extLst>
            </p:cNvPr>
            <p:cNvCxnSpPr/>
            <p:nvPr/>
          </p:nvCxnSpPr>
          <p:spPr>
            <a:xfrm>
              <a:off x="1465414" y="3353182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7226982-53B7-B87C-208F-7D8BE5B5EE70}"/>
                </a:ext>
              </a:extLst>
            </p:cNvPr>
            <p:cNvSpPr txBox="1"/>
            <p:nvPr/>
          </p:nvSpPr>
          <p:spPr>
            <a:xfrm>
              <a:off x="1815296" y="2947066"/>
              <a:ext cx="1063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Pitavastatin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A90222D0-64F4-B354-0E3C-6645AA6BE1DF}"/>
                </a:ext>
              </a:extLst>
            </p:cNvPr>
            <p:cNvSpPr txBox="1"/>
            <p:nvPr/>
          </p:nvSpPr>
          <p:spPr>
            <a:xfrm>
              <a:off x="1815296" y="319061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3DC0072-15AA-A86E-EF67-2A604B2E979B}"/>
                </a:ext>
              </a:extLst>
            </p:cNvPr>
            <p:cNvSpPr txBox="1"/>
            <p:nvPr/>
          </p:nvSpPr>
          <p:spPr>
            <a:xfrm>
              <a:off x="2806329" y="3668490"/>
              <a:ext cx="14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-35 % vs placebo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64F5FBA-BBC3-9A9D-7EC3-057DB513F9DE}"/>
                </a:ext>
              </a:extLst>
            </p:cNvPr>
            <p:cNvSpPr txBox="1"/>
            <p:nvPr/>
          </p:nvSpPr>
          <p:spPr>
            <a:xfrm>
              <a:off x="1146897" y="483954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3616695-B621-E76C-D030-FF01962527D3}"/>
                </a:ext>
              </a:extLst>
            </p:cNvPr>
            <p:cNvSpPr txBox="1"/>
            <p:nvPr/>
          </p:nvSpPr>
          <p:spPr>
            <a:xfrm>
              <a:off x="1737368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0.6%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0.7%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9349D227-377E-744E-318C-557C3960BDD6}"/>
                </a:ext>
              </a:extLst>
            </p:cNvPr>
            <p:cNvSpPr txBox="1"/>
            <p:nvPr/>
          </p:nvSpPr>
          <p:spPr>
            <a:xfrm>
              <a:off x="2394593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1.4%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B43F8F4-F364-3A2C-42E8-072DC0294A91}"/>
                </a:ext>
              </a:extLst>
            </p:cNvPr>
            <p:cNvSpPr txBox="1"/>
            <p:nvPr/>
          </p:nvSpPr>
          <p:spPr>
            <a:xfrm>
              <a:off x="3053405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2.1%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F3538B48-4793-53A1-936F-70DE3DB442DC}"/>
                </a:ext>
              </a:extLst>
            </p:cNvPr>
            <p:cNvSpPr txBox="1"/>
            <p:nvPr/>
          </p:nvSpPr>
          <p:spPr>
            <a:xfrm>
              <a:off x="3712218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1.9%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2.7%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820CB33A-9A5A-0014-C14E-A6024D477F7E}"/>
                </a:ext>
              </a:extLst>
            </p:cNvPr>
            <p:cNvSpPr txBox="1"/>
            <p:nvPr/>
          </p:nvSpPr>
          <p:spPr>
            <a:xfrm>
              <a:off x="4371030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2.4%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3.4%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1271CBB-76DE-6BF8-EF19-0039E7E935D8}"/>
                </a:ext>
              </a:extLst>
            </p:cNvPr>
            <p:cNvSpPr txBox="1"/>
            <p:nvPr/>
          </p:nvSpPr>
          <p:spPr>
            <a:xfrm>
              <a:off x="5031430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2.7%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4.4%</a:t>
              </a:r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8EAC8EC7-087C-C859-4FFE-A337830DFB12}"/>
                </a:ext>
              </a:extLst>
            </p:cNvPr>
            <p:cNvCxnSpPr/>
            <p:nvPr/>
          </p:nvCxnSpPr>
          <p:spPr>
            <a:xfrm>
              <a:off x="751243" y="498206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1B590D8F-E5B8-B6D2-2947-5A205341C08A}"/>
                </a:ext>
              </a:extLst>
            </p:cNvPr>
            <p:cNvCxnSpPr/>
            <p:nvPr/>
          </p:nvCxnSpPr>
          <p:spPr>
            <a:xfrm>
              <a:off x="751243" y="516662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8EF6EEC2-C6D8-03DE-FD37-6EF6596940F1}"/>
                </a:ext>
              </a:extLst>
            </p:cNvPr>
            <p:cNvCxnSpPr/>
            <p:nvPr/>
          </p:nvCxnSpPr>
          <p:spPr>
            <a:xfrm>
              <a:off x="751243" y="606218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5FE20D8C-FCC2-1D02-9BE1-6BDF418A7AFF}"/>
                </a:ext>
              </a:extLst>
            </p:cNvPr>
            <p:cNvCxnSpPr/>
            <p:nvPr/>
          </p:nvCxnSpPr>
          <p:spPr>
            <a:xfrm>
              <a:off x="751243" y="624674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8CF5D7A-5B65-997C-B76A-0AEC66098C7D}"/>
                </a:ext>
              </a:extLst>
            </p:cNvPr>
            <p:cNvSpPr txBox="1"/>
            <p:nvPr/>
          </p:nvSpPr>
          <p:spPr>
            <a:xfrm>
              <a:off x="335360" y="5611886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Number at risk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25995061-FAF3-7E08-2B6D-B45C49FA5087}"/>
                </a:ext>
              </a:extLst>
            </p:cNvPr>
            <p:cNvSpPr txBox="1"/>
            <p:nvPr/>
          </p:nvSpPr>
          <p:spPr>
            <a:xfrm>
              <a:off x="1271464" y="4562544"/>
              <a:ext cx="2114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Cumulative incidence of event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E2A628B-0921-46AD-F890-051A6C356EDB}"/>
                </a:ext>
              </a:extLst>
            </p:cNvPr>
            <p:cNvSpPr txBox="1"/>
            <p:nvPr/>
          </p:nvSpPr>
          <p:spPr>
            <a:xfrm>
              <a:off x="2904449" y="5523036"/>
              <a:ext cx="763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Months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E2D284D-4022-0FE0-316C-99CB34151388}"/>
              </a:ext>
            </a:extLst>
          </p:cNvPr>
          <p:cNvGrpSpPr/>
          <p:nvPr/>
        </p:nvGrpSpPr>
        <p:grpSpPr>
          <a:xfrm>
            <a:off x="6240016" y="2832630"/>
            <a:ext cx="5301109" cy="3548698"/>
            <a:chOff x="6240016" y="2832630"/>
            <a:chExt cx="5301109" cy="3548698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E0DC74C6-8C50-CE0A-BD19-8602BBF7341F}"/>
                </a:ext>
              </a:extLst>
            </p:cNvPr>
            <p:cNvGrpSpPr/>
            <p:nvPr/>
          </p:nvGrpSpPr>
          <p:grpSpPr>
            <a:xfrm>
              <a:off x="7027863" y="2913980"/>
              <a:ext cx="4513262" cy="2455862"/>
              <a:chOff x="7027863" y="2295525"/>
              <a:chExt cx="4513262" cy="2455862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CA6E49B1-D634-47A2-F318-094425FCF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0" y="2295525"/>
                <a:ext cx="4429125" cy="2378075"/>
              </a:xfrm>
              <a:custGeom>
                <a:avLst/>
                <a:gdLst>
                  <a:gd name="T0" fmla="*/ 11161 w 11161"/>
                  <a:gd name="T1" fmla="*/ 5994 h 5994"/>
                  <a:gd name="T2" fmla="*/ 0 w 11161"/>
                  <a:gd name="T3" fmla="*/ 5994 h 5994"/>
                  <a:gd name="T4" fmla="*/ 0 w 11161"/>
                  <a:gd name="T5" fmla="*/ 0 h 5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61" h="5994">
                    <a:moveTo>
                      <a:pt x="11161" y="5994"/>
                    </a:moveTo>
                    <a:lnTo>
                      <a:pt x="0" y="599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9">
                <a:extLst>
                  <a:ext uri="{FF2B5EF4-FFF2-40B4-BE49-F238E27FC236}">
                    <a16:creationId xmlns:a16="http://schemas.microsoft.com/office/drawing/2014/main" id="{20CA78CC-B2A5-6B57-D917-8BC2348C2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6670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10">
                <a:extLst>
                  <a:ext uri="{FF2B5EF4-FFF2-40B4-BE49-F238E27FC236}">
                    <a16:creationId xmlns:a16="http://schemas.microsoft.com/office/drawing/2014/main" id="{F27C4086-DCB2-B2CC-98AF-886996479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3526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Line 11">
                <a:extLst>
                  <a:ext uri="{FF2B5EF4-FFF2-40B4-BE49-F238E27FC236}">
                    <a16:creationId xmlns:a16="http://schemas.microsoft.com/office/drawing/2014/main" id="{19A6180B-DD04-6F89-F8CD-BA4E137F1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98132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F05D7FB6-BB7B-F95F-6F62-E2265DD0A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29565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F34B57DC-E931-8C8B-113B-E307F22B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9243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14">
                <a:extLst>
                  <a:ext uri="{FF2B5EF4-FFF2-40B4-BE49-F238E27FC236}">
                    <a16:creationId xmlns:a16="http://schemas.microsoft.com/office/drawing/2014/main" id="{66A86396-325B-DA69-615E-70F3F488F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6099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2105E9A5-665B-DB59-4888-A04B7F038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0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9143CB82-35A1-8437-B4B6-0D0E87C83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6775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322B95A0-8BBA-E06E-BA7E-C7B0DC080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1625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9BA3E2B7-48C0-F9D5-6406-125BBAD19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3281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4434A0B0-065A-8946-0993-3A8DABF4E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766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Line 33">
                <a:extLst>
                  <a:ext uri="{FF2B5EF4-FFF2-40B4-BE49-F238E27FC236}">
                    <a16:creationId xmlns:a16="http://schemas.microsoft.com/office/drawing/2014/main" id="{0BC98F8D-1A08-02F0-60DC-91AC97385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48850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Line 34">
                <a:extLst>
                  <a:ext uri="{FF2B5EF4-FFF2-40B4-BE49-F238E27FC236}">
                    <a16:creationId xmlns:a16="http://schemas.microsoft.com/office/drawing/2014/main" id="{C2466D8E-75FE-AE1E-5147-E4183D047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806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CFBD6F10-55EF-D301-3C3C-882E89DD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6725" y="2592388"/>
                <a:ext cx="3409950" cy="1166812"/>
              </a:xfrm>
              <a:custGeom>
                <a:avLst/>
                <a:gdLst>
                  <a:gd name="T0" fmla="*/ 1385 w 8589"/>
                  <a:gd name="T1" fmla="*/ 2368 h 2939"/>
                  <a:gd name="T2" fmla="*/ 1179 w 8589"/>
                  <a:gd name="T3" fmla="*/ 2403 h 2939"/>
                  <a:gd name="T4" fmla="*/ 954 w 8589"/>
                  <a:gd name="T5" fmla="*/ 2480 h 2939"/>
                  <a:gd name="T6" fmla="*/ 679 w 8589"/>
                  <a:gd name="T7" fmla="*/ 2551 h 2939"/>
                  <a:gd name="T8" fmla="*/ 487 w 8589"/>
                  <a:gd name="T9" fmla="*/ 2636 h 2939"/>
                  <a:gd name="T10" fmla="*/ 233 w 8589"/>
                  <a:gd name="T11" fmla="*/ 2685 h 2939"/>
                  <a:gd name="T12" fmla="*/ 0 w 8589"/>
                  <a:gd name="T13" fmla="*/ 2798 h 2939"/>
                  <a:gd name="T14" fmla="*/ 0 w 8589"/>
                  <a:gd name="T15" fmla="*/ 2939 h 2939"/>
                  <a:gd name="T16" fmla="*/ 368 w 8589"/>
                  <a:gd name="T17" fmla="*/ 2854 h 2939"/>
                  <a:gd name="T18" fmla="*/ 580 w 8589"/>
                  <a:gd name="T19" fmla="*/ 2819 h 2939"/>
                  <a:gd name="T20" fmla="*/ 1067 w 8589"/>
                  <a:gd name="T21" fmla="*/ 2706 h 2939"/>
                  <a:gd name="T22" fmla="*/ 1399 w 8589"/>
                  <a:gd name="T23" fmla="*/ 2649 h 2939"/>
                  <a:gd name="T24" fmla="*/ 1774 w 8589"/>
                  <a:gd name="T25" fmla="*/ 2550 h 2939"/>
                  <a:gd name="T26" fmla="*/ 2028 w 8589"/>
                  <a:gd name="T27" fmla="*/ 2508 h 2939"/>
                  <a:gd name="T28" fmla="*/ 2268 w 8589"/>
                  <a:gd name="T29" fmla="*/ 2409 h 2939"/>
                  <a:gd name="T30" fmla="*/ 2593 w 8589"/>
                  <a:gd name="T31" fmla="*/ 2381 h 2939"/>
                  <a:gd name="T32" fmla="*/ 2854 w 8589"/>
                  <a:gd name="T33" fmla="*/ 2246 h 2939"/>
                  <a:gd name="T34" fmla="*/ 3115 w 8589"/>
                  <a:gd name="T35" fmla="*/ 2190 h 2939"/>
                  <a:gd name="T36" fmla="*/ 3363 w 8589"/>
                  <a:gd name="T37" fmla="*/ 2190 h 2939"/>
                  <a:gd name="T38" fmla="*/ 3652 w 8589"/>
                  <a:gd name="T39" fmla="*/ 2112 h 2939"/>
                  <a:gd name="T40" fmla="*/ 3878 w 8589"/>
                  <a:gd name="T41" fmla="*/ 2063 h 2939"/>
                  <a:gd name="T42" fmla="*/ 4098 w 8589"/>
                  <a:gd name="T43" fmla="*/ 1978 h 2939"/>
                  <a:gd name="T44" fmla="*/ 4344 w 8589"/>
                  <a:gd name="T45" fmla="*/ 1900 h 2939"/>
                  <a:gd name="T46" fmla="*/ 4598 w 8589"/>
                  <a:gd name="T47" fmla="*/ 1836 h 2939"/>
                  <a:gd name="T48" fmla="*/ 5376 w 8589"/>
                  <a:gd name="T49" fmla="*/ 1674 h 2939"/>
                  <a:gd name="T50" fmla="*/ 5821 w 8589"/>
                  <a:gd name="T51" fmla="*/ 1568 h 2939"/>
                  <a:gd name="T52" fmla="*/ 6400 w 8589"/>
                  <a:gd name="T53" fmla="*/ 1385 h 2939"/>
                  <a:gd name="T54" fmla="*/ 7142 w 8589"/>
                  <a:gd name="T55" fmla="*/ 1066 h 2939"/>
                  <a:gd name="T56" fmla="*/ 7466 w 8589"/>
                  <a:gd name="T57" fmla="*/ 1017 h 2939"/>
                  <a:gd name="T58" fmla="*/ 7643 w 8589"/>
                  <a:gd name="T59" fmla="*/ 932 h 2939"/>
                  <a:gd name="T60" fmla="*/ 8088 w 8589"/>
                  <a:gd name="T61" fmla="*/ 897 h 2939"/>
                  <a:gd name="T62" fmla="*/ 8589 w 8589"/>
                  <a:gd name="T63" fmla="*/ 805 h 2939"/>
                  <a:gd name="T64" fmla="*/ 8576 w 8589"/>
                  <a:gd name="T65" fmla="*/ 28 h 2939"/>
                  <a:gd name="T66" fmla="*/ 8173 w 8589"/>
                  <a:gd name="T67" fmla="*/ 0 h 2939"/>
                  <a:gd name="T68" fmla="*/ 8138 w 8589"/>
                  <a:gd name="T69" fmla="*/ 113 h 2939"/>
                  <a:gd name="T70" fmla="*/ 7593 w 8589"/>
                  <a:gd name="T71" fmla="*/ 191 h 2939"/>
                  <a:gd name="T72" fmla="*/ 7459 w 8589"/>
                  <a:gd name="T73" fmla="*/ 339 h 2939"/>
                  <a:gd name="T74" fmla="*/ 6873 w 8589"/>
                  <a:gd name="T75" fmla="*/ 403 h 2939"/>
                  <a:gd name="T76" fmla="*/ 6746 w 8589"/>
                  <a:gd name="T77" fmla="*/ 593 h 2939"/>
                  <a:gd name="T78" fmla="*/ 6478 w 8589"/>
                  <a:gd name="T79" fmla="*/ 664 h 2939"/>
                  <a:gd name="T80" fmla="*/ 6265 w 8589"/>
                  <a:gd name="T81" fmla="*/ 904 h 2939"/>
                  <a:gd name="T82" fmla="*/ 5955 w 8589"/>
                  <a:gd name="T83" fmla="*/ 975 h 2939"/>
                  <a:gd name="T84" fmla="*/ 5792 w 8589"/>
                  <a:gd name="T85" fmla="*/ 1081 h 2939"/>
                  <a:gd name="T86" fmla="*/ 5284 w 8589"/>
                  <a:gd name="T87" fmla="*/ 1166 h 2939"/>
                  <a:gd name="T88" fmla="*/ 4937 w 8589"/>
                  <a:gd name="T89" fmla="*/ 1335 h 2939"/>
                  <a:gd name="T90" fmla="*/ 3716 w 8589"/>
                  <a:gd name="T91" fmla="*/ 1738 h 2939"/>
                  <a:gd name="T92" fmla="*/ 3066 w 8589"/>
                  <a:gd name="T93" fmla="*/ 1809 h 2939"/>
                  <a:gd name="T94" fmla="*/ 2826 w 8589"/>
                  <a:gd name="T95" fmla="*/ 1852 h 2939"/>
                  <a:gd name="T96" fmla="*/ 2380 w 8589"/>
                  <a:gd name="T97" fmla="*/ 1950 h 2939"/>
                  <a:gd name="T98" fmla="*/ 2077 w 8589"/>
                  <a:gd name="T99" fmla="*/ 2099 h 2939"/>
                  <a:gd name="T100" fmla="*/ 1547 w 8589"/>
                  <a:gd name="T101" fmla="*/ 2282 h 2939"/>
                  <a:gd name="T102" fmla="*/ 1385 w 8589"/>
                  <a:gd name="T103" fmla="*/ 2368 h 2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89" h="2939">
                    <a:moveTo>
                      <a:pt x="1385" y="2368"/>
                    </a:moveTo>
                    <a:lnTo>
                      <a:pt x="1179" y="2403"/>
                    </a:lnTo>
                    <a:lnTo>
                      <a:pt x="954" y="2480"/>
                    </a:lnTo>
                    <a:lnTo>
                      <a:pt x="679" y="2551"/>
                    </a:lnTo>
                    <a:lnTo>
                      <a:pt x="487" y="2636"/>
                    </a:lnTo>
                    <a:lnTo>
                      <a:pt x="233" y="2685"/>
                    </a:lnTo>
                    <a:lnTo>
                      <a:pt x="0" y="2798"/>
                    </a:lnTo>
                    <a:lnTo>
                      <a:pt x="0" y="2939"/>
                    </a:lnTo>
                    <a:lnTo>
                      <a:pt x="368" y="2854"/>
                    </a:lnTo>
                    <a:lnTo>
                      <a:pt x="580" y="2819"/>
                    </a:lnTo>
                    <a:lnTo>
                      <a:pt x="1067" y="2706"/>
                    </a:lnTo>
                    <a:lnTo>
                      <a:pt x="1399" y="2649"/>
                    </a:lnTo>
                    <a:lnTo>
                      <a:pt x="1774" y="2550"/>
                    </a:lnTo>
                    <a:lnTo>
                      <a:pt x="2028" y="2508"/>
                    </a:lnTo>
                    <a:lnTo>
                      <a:pt x="2268" y="2409"/>
                    </a:lnTo>
                    <a:lnTo>
                      <a:pt x="2593" y="2381"/>
                    </a:lnTo>
                    <a:lnTo>
                      <a:pt x="2854" y="2246"/>
                    </a:lnTo>
                    <a:lnTo>
                      <a:pt x="3115" y="2190"/>
                    </a:lnTo>
                    <a:lnTo>
                      <a:pt x="3363" y="2190"/>
                    </a:lnTo>
                    <a:lnTo>
                      <a:pt x="3652" y="2112"/>
                    </a:lnTo>
                    <a:lnTo>
                      <a:pt x="3878" y="2063"/>
                    </a:lnTo>
                    <a:lnTo>
                      <a:pt x="4098" y="1978"/>
                    </a:lnTo>
                    <a:lnTo>
                      <a:pt x="4344" y="1900"/>
                    </a:lnTo>
                    <a:lnTo>
                      <a:pt x="4598" y="1836"/>
                    </a:lnTo>
                    <a:lnTo>
                      <a:pt x="5376" y="1674"/>
                    </a:lnTo>
                    <a:lnTo>
                      <a:pt x="5821" y="1568"/>
                    </a:lnTo>
                    <a:lnTo>
                      <a:pt x="6400" y="1385"/>
                    </a:lnTo>
                    <a:lnTo>
                      <a:pt x="7142" y="1066"/>
                    </a:lnTo>
                    <a:lnTo>
                      <a:pt x="7466" y="1017"/>
                    </a:lnTo>
                    <a:lnTo>
                      <a:pt x="7643" y="932"/>
                    </a:lnTo>
                    <a:lnTo>
                      <a:pt x="8088" y="897"/>
                    </a:lnTo>
                    <a:lnTo>
                      <a:pt x="8589" y="805"/>
                    </a:lnTo>
                    <a:lnTo>
                      <a:pt x="8576" y="28"/>
                    </a:lnTo>
                    <a:lnTo>
                      <a:pt x="8173" y="0"/>
                    </a:lnTo>
                    <a:lnTo>
                      <a:pt x="8138" y="113"/>
                    </a:lnTo>
                    <a:lnTo>
                      <a:pt x="7593" y="191"/>
                    </a:lnTo>
                    <a:lnTo>
                      <a:pt x="7459" y="339"/>
                    </a:lnTo>
                    <a:lnTo>
                      <a:pt x="6873" y="403"/>
                    </a:lnTo>
                    <a:lnTo>
                      <a:pt x="6746" y="593"/>
                    </a:lnTo>
                    <a:lnTo>
                      <a:pt x="6478" y="664"/>
                    </a:lnTo>
                    <a:lnTo>
                      <a:pt x="6265" y="904"/>
                    </a:lnTo>
                    <a:lnTo>
                      <a:pt x="5955" y="975"/>
                    </a:lnTo>
                    <a:lnTo>
                      <a:pt x="5792" y="1081"/>
                    </a:lnTo>
                    <a:lnTo>
                      <a:pt x="5284" y="1166"/>
                    </a:lnTo>
                    <a:lnTo>
                      <a:pt x="4937" y="1335"/>
                    </a:lnTo>
                    <a:lnTo>
                      <a:pt x="3716" y="1738"/>
                    </a:lnTo>
                    <a:lnTo>
                      <a:pt x="3066" y="1809"/>
                    </a:lnTo>
                    <a:lnTo>
                      <a:pt x="2826" y="1852"/>
                    </a:lnTo>
                    <a:lnTo>
                      <a:pt x="2380" y="1950"/>
                    </a:lnTo>
                    <a:lnTo>
                      <a:pt x="2077" y="2099"/>
                    </a:lnTo>
                    <a:lnTo>
                      <a:pt x="1547" y="2282"/>
                    </a:lnTo>
                    <a:lnTo>
                      <a:pt x="1385" y="236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B2497132-B7B6-6D20-ECB6-53A3A4F5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0" y="2847975"/>
                <a:ext cx="3309937" cy="917575"/>
              </a:xfrm>
              <a:custGeom>
                <a:avLst/>
                <a:gdLst>
                  <a:gd name="T0" fmla="*/ 0 w 8343"/>
                  <a:gd name="T1" fmla="*/ 2233 h 2311"/>
                  <a:gd name="T2" fmla="*/ 23 w 8343"/>
                  <a:gd name="T3" fmla="*/ 2311 h 2311"/>
                  <a:gd name="T4" fmla="*/ 284 w 8343"/>
                  <a:gd name="T5" fmla="*/ 2303 h 2311"/>
                  <a:gd name="T6" fmla="*/ 637 w 8343"/>
                  <a:gd name="T7" fmla="*/ 2269 h 2311"/>
                  <a:gd name="T8" fmla="*/ 1032 w 8343"/>
                  <a:gd name="T9" fmla="*/ 2184 h 2311"/>
                  <a:gd name="T10" fmla="*/ 1590 w 8343"/>
                  <a:gd name="T11" fmla="*/ 2156 h 2311"/>
                  <a:gd name="T12" fmla="*/ 1802 w 8343"/>
                  <a:gd name="T13" fmla="*/ 2106 h 2311"/>
                  <a:gd name="T14" fmla="*/ 2035 w 8343"/>
                  <a:gd name="T15" fmla="*/ 2070 h 2311"/>
                  <a:gd name="T16" fmla="*/ 2254 w 8343"/>
                  <a:gd name="T17" fmla="*/ 2014 h 2311"/>
                  <a:gd name="T18" fmla="*/ 2537 w 8343"/>
                  <a:gd name="T19" fmla="*/ 1993 h 2311"/>
                  <a:gd name="T20" fmla="*/ 2812 w 8343"/>
                  <a:gd name="T21" fmla="*/ 1859 h 2311"/>
                  <a:gd name="T22" fmla="*/ 3052 w 8343"/>
                  <a:gd name="T23" fmla="*/ 1824 h 2311"/>
                  <a:gd name="T24" fmla="*/ 3653 w 8343"/>
                  <a:gd name="T25" fmla="*/ 1675 h 2311"/>
                  <a:gd name="T26" fmla="*/ 4013 w 8343"/>
                  <a:gd name="T27" fmla="*/ 1647 h 2311"/>
                  <a:gd name="T28" fmla="*/ 4395 w 8343"/>
                  <a:gd name="T29" fmla="*/ 1561 h 2311"/>
                  <a:gd name="T30" fmla="*/ 4747 w 8343"/>
                  <a:gd name="T31" fmla="*/ 1434 h 2311"/>
                  <a:gd name="T32" fmla="*/ 5087 w 8343"/>
                  <a:gd name="T33" fmla="*/ 1364 h 2311"/>
                  <a:gd name="T34" fmla="*/ 5369 w 8343"/>
                  <a:gd name="T35" fmla="*/ 1364 h 2311"/>
                  <a:gd name="T36" fmla="*/ 5715 w 8343"/>
                  <a:gd name="T37" fmla="*/ 1272 h 2311"/>
                  <a:gd name="T38" fmla="*/ 5863 w 8343"/>
                  <a:gd name="T39" fmla="*/ 1173 h 2311"/>
                  <a:gd name="T40" fmla="*/ 6195 w 8343"/>
                  <a:gd name="T41" fmla="*/ 1089 h 2311"/>
                  <a:gd name="T42" fmla="*/ 6562 w 8343"/>
                  <a:gd name="T43" fmla="*/ 976 h 2311"/>
                  <a:gd name="T44" fmla="*/ 6817 w 8343"/>
                  <a:gd name="T45" fmla="*/ 933 h 2311"/>
                  <a:gd name="T46" fmla="*/ 7262 w 8343"/>
                  <a:gd name="T47" fmla="*/ 933 h 2311"/>
                  <a:gd name="T48" fmla="*/ 7262 w 8343"/>
                  <a:gd name="T49" fmla="*/ 819 h 2311"/>
                  <a:gd name="T50" fmla="*/ 8067 w 8343"/>
                  <a:gd name="T51" fmla="*/ 819 h 2311"/>
                  <a:gd name="T52" fmla="*/ 8067 w 8343"/>
                  <a:gd name="T53" fmla="*/ 750 h 2311"/>
                  <a:gd name="T54" fmla="*/ 8343 w 8343"/>
                  <a:gd name="T55" fmla="*/ 750 h 2311"/>
                  <a:gd name="T56" fmla="*/ 8343 w 8343"/>
                  <a:gd name="T57" fmla="*/ 0 h 2311"/>
                  <a:gd name="T58" fmla="*/ 7996 w 8343"/>
                  <a:gd name="T59" fmla="*/ 0 h 2311"/>
                  <a:gd name="T60" fmla="*/ 7996 w 8343"/>
                  <a:gd name="T61" fmla="*/ 84 h 2311"/>
                  <a:gd name="T62" fmla="*/ 7615 w 8343"/>
                  <a:gd name="T63" fmla="*/ 84 h 2311"/>
                  <a:gd name="T64" fmla="*/ 7615 w 8343"/>
                  <a:gd name="T65" fmla="*/ 176 h 2311"/>
                  <a:gd name="T66" fmla="*/ 7220 w 8343"/>
                  <a:gd name="T67" fmla="*/ 176 h 2311"/>
                  <a:gd name="T68" fmla="*/ 7220 w 8343"/>
                  <a:gd name="T69" fmla="*/ 310 h 2311"/>
                  <a:gd name="T70" fmla="*/ 6732 w 8343"/>
                  <a:gd name="T71" fmla="*/ 310 h 2311"/>
                  <a:gd name="T72" fmla="*/ 6655 w 8343"/>
                  <a:gd name="T73" fmla="*/ 388 h 2311"/>
                  <a:gd name="T74" fmla="*/ 6520 w 8343"/>
                  <a:gd name="T75" fmla="*/ 388 h 2311"/>
                  <a:gd name="T76" fmla="*/ 6520 w 8343"/>
                  <a:gd name="T77" fmla="*/ 466 h 2311"/>
                  <a:gd name="T78" fmla="*/ 6287 w 8343"/>
                  <a:gd name="T79" fmla="*/ 466 h 2311"/>
                  <a:gd name="T80" fmla="*/ 6181 w 8343"/>
                  <a:gd name="T81" fmla="*/ 544 h 2311"/>
                  <a:gd name="T82" fmla="*/ 5778 w 8343"/>
                  <a:gd name="T83" fmla="*/ 748 h 2311"/>
                  <a:gd name="T84" fmla="*/ 5163 w 8343"/>
                  <a:gd name="T85" fmla="*/ 904 h 2311"/>
                  <a:gd name="T86" fmla="*/ 4825 w 8343"/>
                  <a:gd name="T87" fmla="*/ 968 h 2311"/>
                  <a:gd name="T88" fmla="*/ 4465 w 8343"/>
                  <a:gd name="T89" fmla="*/ 1067 h 2311"/>
                  <a:gd name="T90" fmla="*/ 4161 w 8343"/>
                  <a:gd name="T91" fmla="*/ 1123 h 2311"/>
                  <a:gd name="T92" fmla="*/ 3130 w 8343"/>
                  <a:gd name="T93" fmla="*/ 1406 h 2311"/>
                  <a:gd name="T94" fmla="*/ 2742 w 8343"/>
                  <a:gd name="T95" fmla="*/ 1491 h 2311"/>
                  <a:gd name="T96" fmla="*/ 2565 w 8343"/>
                  <a:gd name="T97" fmla="*/ 1596 h 2311"/>
                  <a:gd name="T98" fmla="*/ 2119 w 8343"/>
                  <a:gd name="T99" fmla="*/ 1702 h 2311"/>
                  <a:gd name="T100" fmla="*/ 1837 w 8343"/>
                  <a:gd name="T101" fmla="*/ 1780 h 2311"/>
                  <a:gd name="T102" fmla="*/ 1477 w 8343"/>
                  <a:gd name="T103" fmla="*/ 1900 h 2311"/>
                  <a:gd name="T104" fmla="*/ 1159 w 8343"/>
                  <a:gd name="T105" fmla="*/ 1957 h 2311"/>
                  <a:gd name="T106" fmla="*/ 778 w 8343"/>
                  <a:gd name="T107" fmla="*/ 2070 h 2311"/>
                  <a:gd name="T108" fmla="*/ 0 w 8343"/>
                  <a:gd name="T109" fmla="*/ 2233 h 2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43" h="2311">
                    <a:moveTo>
                      <a:pt x="0" y="2233"/>
                    </a:moveTo>
                    <a:lnTo>
                      <a:pt x="23" y="2311"/>
                    </a:lnTo>
                    <a:lnTo>
                      <a:pt x="284" y="2303"/>
                    </a:lnTo>
                    <a:lnTo>
                      <a:pt x="637" y="2269"/>
                    </a:lnTo>
                    <a:lnTo>
                      <a:pt x="1032" y="2184"/>
                    </a:lnTo>
                    <a:lnTo>
                      <a:pt x="1590" y="2156"/>
                    </a:lnTo>
                    <a:lnTo>
                      <a:pt x="1802" y="2106"/>
                    </a:lnTo>
                    <a:lnTo>
                      <a:pt x="2035" y="2070"/>
                    </a:lnTo>
                    <a:lnTo>
                      <a:pt x="2254" y="2014"/>
                    </a:lnTo>
                    <a:lnTo>
                      <a:pt x="2537" y="1993"/>
                    </a:lnTo>
                    <a:lnTo>
                      <a:pt x="2812" y="1859"/>
                    </a:lnTo>
                    <a:lnTo>
                      <a:pt x="3052" y="1824"/>
                    </a:lnTo>
                    <a:lnTo>
                      <a:pt x="3653" y="1675"/>
                    </a:lnTo>
                    <a:lnTo>
                      <a:pt x="4013" y="1647"/>
                    </a:lnTo>
                    <a:lnTo>
                      <a:pt x="4395" y="1561"/>
                    </a:lnTo>
                    <a:lnTo>
                      <a:pt x="4747" y="1434"/>
                    </a:lnTo>
                    <a:lnTo>
                      <a:pt x="5087" y="1364"/>
                    </a:lnTo>
                    <a:lnTo>
                      <a:pt x="5369" y="1364"/>
                    </a:lnTo>
                    <a:lnTo>
                      <a:pt x="5715" y="1272"/>
                    </a:lnTo>
                    <a:lnTo>
                      <a:pt x="5863" y="1173"/>
                    </a:lnTo>
                    <a:lnTo>
                      <a:pt x="6195" y="1089"/>
                    </a:lnTo>
                    <a:lnTo>
                      <a:pt x="6562" y="976"/>
                    </a:lnTo>
                    <a:lnTo>
                      <a:pt x="6817" y="933"/>
                    </a:lnTo>
                    <a:lnTo>
                      <a:pt x="7262" y="933"/>
                    </a:lnTo>
                    <a:lnTo>
                      <a:pt x="7262" y="819"/>
                    </a:lnTo>
                    <a:lnTo>
                      <a:pt x="8067" y="819"/>
                    </a:lnTo>
                    <a:lnTo>
                      <a:pt x="8067" y="750"/>
                    </a:lnTo>
                    <a:lnTo>
                      <a:pt x="8343" y="750"/>
                    </a:lnTo>
                    <a:lnTo>
                      <a:pt x="8343" y="0"/>
                    </a:lnTo>
                    <a:lnTo>
                      <a:pt x="7996" y="0"/>
                    </a:lnTo>
                    <a:lnTo>
                      <a:pt x="7996" y="84"/>
                    </a:lnTo>
                    <a:lnTo>
                      <a:pt x="7615" y="84"/>
                    </a:lnTo>
                    <a:lnTo>
                      <a:pt x="7615" y="176"/>
                    </a:lnTo>
                    <a:lnTo>
                      <a:pt x="7220" y="176"/>
                    </a:lnTo>
                    <a:lnTo>
                      <a:pt x="7220" y="310"/>
                    </a:lnTo>
                    <a:lnTo>
                      <a:pt x="6732" y="310"/>
                    </a:lnTo>
                    <a:lnTo>
                      <a:pt x="6655" y="388"/>
                    </a:lnTo>
                    <a:lnTo>
                      <a:pt x="6520" y="388"/>
                    </a:lnTo>
                    <a:lnTo>
                      <a:pt x="6520" y="466"/>
                    </a:lnTo>
                    <a:lnTo>
                      <a:pt x="6287" y="466"/>
                    </a:lnTo>
                    <a:lnTo>
                      <a:pt x="6181" y="544"/>
                    </a:lnTo>
                    <a:lnTo>
                      <a:pt x="5778" y="748"/>
                    </a:lnTo>
                    <a:lnTo>
                      <a:pt x="5163" y="904"/>
                    </a:lnTo>
                    <a:lnTo>
                      <a:pt x="4825" y="968"/>
                    </a:lnTo>
                    <a:lnTo>
                      <a:pt x="4465" y="1067"/>
                    </a:lnTo>
                    <a:lnTo>
                      <a:pt x="4161" y="1123"/>
                    </a:lnTo>
                    <a:lnTo>
                      <a:pt x="3130" y="1406"/>
                    </a:lnTo>
                    <a:lnTo>
                      <a:pt x="2742" y="1491"/>
                    </a:lnTo>
                    <a:lnTo>
                      <a:pt x="2565" y="1596"/>
                    </a:lnTo>
                    <a:lnTo>
                      <a:pt x="2119" y="1702"/>
                    </a:lnTo>
                    <a:lnTo>
                      <a:pt x="1837" y="1780"/>
                    </a:lnTo>
                    <a:lnTo>
                      <a:pt x="1477" y="1900"/>
                    </a:lnTo>
                    <a:lnTo>
                      <a:pt x="1159" y="1957"/>
                    </a:lnTo>
                    <a:lnTo>
                      <a:pt x="778" y="2070"/>
                    </a:lnTo>
                    <a:lnTo>
                      <a:pt x="0" y="2233"/>
                    </a:lnTo>
                    <a:close/>
                  </a:path>
                </a:pathLst>
              </a:custGeom>
              <a:solidFill>
                <a:srgbClr val="D0B0FF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03B86ACC-424F-EAAF-EF7E-D3E28545B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008313"/>
                <a:ext cx="4265612" cy="923925"/>
              </a:xfrm>
              <a:custGeom>
                <a:avLst/>
                <a:gdLst>
                  <a:gd name="T0" fmla="*/ 10492 w 10748"/>
                  <a:gd name="T1" fmla="*/ 0 h 2327"/>
                  <a:gd name="T2" fmla="*/ 10033 w 10748"/>
                  <a:gd name="T3" fmla="*/ 64 h 2327"/>
                  <a:gd name="T4" fmla="*/ 9633 w 10748"/>
                  <a:gd name="T5" fmla="*/ 134 h 2327"/>
                  <a:gd name="T6" fmla="*/ 9305 w 10748"/>
                  <a:gd name="T7" fmla="*/ 215 h 2327"/>
                  <a:gd name="T8" fmla="*/ 8956 w 10748"/>
                  <a:gd name="T9" fmla="*/ 289 h 2327"/>
                  <a:gd name="T10" fmla="*/ 8649 w 10748"/>
                  <a:gd name="T11" fmla="*/ 363 h 2327"/>
                  <a:gd name="T12" fmla="*/ 8454 w 10748"/>
                  <a:gd name="T13" fmla="*/ 438 h 2327"/>
                  <a:gd name="T14" fmla="*/ 8309 w 10748"/>
                  <a:gd name="T15" fmla="*/ 497 h 2327"/>
                  <a:gd name="T16" fmla="*/ 8178 w 10748"/>
                  <a:gd name="T17" fmla="*/ 562 h 2327"/>
                  <a:gd name="T18" fmla="*/ 7874 w 10748"/>
                  <a:gd name="T19" fmla="*/ 646 h 2327"/>
                  <a:gd name="T20" fmla="*/ 7628 w 10748"/>
                  <a:gd name="T21" fmla="*/ 689 h 2327"/>
                  <a:gd name="T22" fmla="*/ 7437 w 10748"/>
                  <a:gd name="T23" fmla="*/ 742 h 2327"/>
                  <a:gd name="T24" fmla="*/ 7207 w 10748"/>
                  <a:gd name="T25" fmla="*/ 777 h 2327"/>
                  <a:gd name="T26" fmla="*/ 6946 w 10748"/>
                  <a:gd name="T27" fmla="*/ 826 h 2327"/>
                  <a:gd name="T28" fmla="*/ 6797 w 10748"/>
                  <a:gd name="T29" fmla="*/ 904 h 2327"/>
                  <a:gd name="T30" fmla="*/ 6498 w 10748"/>
                  <a:gd name="T31" fmla="*/ 957 h 2327"/>
                  <a:gd name="T32" fmla="*/ 6187 w 10748"/>
                  <a:gd name="T33" fmla="*/ 1006 h 2327"/>
                  <a:gd name="T34" fmla="*/ 6088 w 10748"/>
                  <a:gd name="T35" fmla="*/ 1063 h 2327"/>
                  <a:gd name="T36" fmla="*/ 5900 w 10748"/>
                  <a:gd name="T37" fmla="*/ 1134 h 2327"/>
                  <a:gd name="T38" fmla="*/ 5452 w 10748"/>
                  <a:gd name="T39" fmla="*/ 1201 h 2327"/>
                  <a:gd name="T40" fmla="*/ 5155 w 10748"/>
                  <a:gd name="T41" fmla="*/ 1251 h 2327"/>
                  <a:gd name="T42" fmla="*/ 5053 w 10748"/>
                  <a:gd name="T43" fmla="*/ 1307 h 2327"/>
                  <a:gd name="T44" fmla="*/ 4841 w 10748"/>
                  <a:gd name="T45" fmla="*/ 1378 h 2327"/>
                  <a:gd name="T46" fmla="*/ 4573 w 10748"/>
                  <a:gd name="T47" fmla="*/ 1441 h 2327"/>
                  <a:gd name="T48" fmla="*/ 4468 w 10748"/>
                  <a:gd name="T49" fmla="*/ 1497 h 2327"/>
                  <a:gd name="T50" fmla="*/ 4157 w 10748"/>
                  <a:gd name="T51" fmla="*/ 1554 h 2327"/>
                  <a:gd name="T52" fmla="*/ 3683 w 10748"/>
                  <a:gd name="T53" fmla="*/ 1621 h 2327"/>
                  <a:gd name="T54" fmla="*/ 3288 w 10748"/>
                  <a:gd name="T55" fmla="*/ 1678 h 2327"/>
                  <a:gd name="T56" fmla="*/ 3094 w 10748"/>
                  <a:gd name="T57" fmla="*/ 1737 h 2327"/>
                  <a:gd name="T58" fmla="*/ 2864 w 10748"/>
                  <a:gd name="T59" fmla="*/ 1798 h 2327"/>
                  <a:gd name="T60" fmla="*/ 2409 w 10748"/>
                  <a:gd name="T61" fmla="*/ 1861 h 2327"/>
                  <a:gd name="T62" fmla="*/ 2172 w 10748"/>
                  <a:gd name="T63" fmla="*/ 1917 h 2327"/>
                  <a:gd name="T64" fmla="*/ 1798 w 10748"/>
                  <a:gd name="T65" fmla="*/ 1974 h 2327"/>
                  <a:gd name="T66" fmla="*/ 1488 w 10748"/>
                  <a:gd name="T67" fmla="*/ 2038 h 2327"/>
                  <a:gd name="T68" fmla="*/ 1032 w 10748"/>
                  <a:gd name="T69" fmla="*/ 2134 h 2327"/>
                  <a:gd name="T70" fmla="*/ 614 w 10748"/>
                  <a:gd name="T71" fmla="*/ 2193 h 2327"/>
                  <a:gd name="T72" fmla="*/ 219 w 10748"/>
                  <a:gd name="T73" fmla="*/ 2250 h 2327"/>
                  <a:gd name="T74" fmla="*/ 0 w 10748"/>
                  <a:gd name="T75" fmla="*/ 2327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748" h="2327">
                    <a:moveTo>
                      <a:pt x="10748" y="0"/>
                    </a:moveTo>
                    <a:lnTo>
                      <a:pt x="10492" y="0"/>
                    </a:lnTo>
                    <a:lnTo>
                      <a:pt x="10492" y="64"/>
                    </a:lnTo>
                    <a:lnTo>
                      <a:pt x="10033" y="64"/>
                    </a:lnTo>
                    <a:lnTo>
                      <a:pt x="10033" y="134"/>
                    </a:lnTo>
                    <a:lnTo>
                      <a:pt x="9633" y="134"/>
                    </a:lnTo>
                    <a:lnTo>
                      <a:pt x="9633" y="215"/>
                    </a:lnTo>
                    <a:lnTo>
                      <a:pt x="9305" y="215"/>
                    </a:lnTo>
                    <a:lnTo>
                      <a:pt x="9305" y="289"/>
                    </a:lnTo>
                    <a:lnTo>
                      <a:pt x="8956" y="289"/>
                    </a:lnTo>
                    <a:lnTo>
                      <a:pt x="8956" y="363"/>
                    </a:lnTo>
                    <a:lnTo>
                      <a:pt x="8649" y="363"/>
                    </a:lnTo>
                    <a:lnTo>
                      <a:pt x="8649" y="438"/>
                    </a:lnTo>
                    <a:lnTo>
                      <a:pt x="8454" y="438"/>
                    </a:lnTo>
                    <a:lnTo>
                      <a:pt x="8454" y="497"/>
                    </a:lnTo>
                    <a:lnTo>
                      <a:pt x="8309" y="497"/>
                    </a:lnTo>
                    <a:lnTo>
                      <a:pt x="8309" y="562"/>
                    </a:lnTo>
                    <a:lnTo>
                      <a:pt x="8178" y="562"/>
                    </a:lnTo>
                    <a:lnTo>
                      <a:pt x="8178" y="646"/>
                    </a:lnTo>
                    <a:lnTo>
                      <a:pt x="7874" y="646"/>
                    </a:lnTo>
                    <a:lnTo>
                      <a:pt x="7874" y="689"/>
                    </a:lnTo>
                    <a:lnTo>
                      <a:pt x="7628" y="689"/>
                    </a:lnTo>
                    <a:lnTo>
                      <a:pt x="7628" y="742"/>
                    </a:lnTo>
                    <a:lnTo>
                      <a:pt x="7437" y="742"/>
                    </a:lnTo>
                    <a:lnTo>
                      <a:pt x="7437" y="777"/>
                    </a:lnTo>
                    <a:lnTo>
                      <a:pt x="7207" y="777"/>
                    </a:lnTo>
                    <a:lnTo>
                      <a:pt x="7207" y="826"/>
                    </a:lnTo>
                    <a:lnTo>
                      <a:pt x="6946" y="826"/>
                    </a:lnTo>
                    <a:lnTo>
                      <a:pt x="6946" y="904"/>
                    </a:lnTo>
                    <a:lnTo>
                      <a:pt x="6797" y="904"/>
                    </a:lnTo>
                    <a:lnTo>
                      <a:pt x="6797" y="957"/>
                    </a:lnTo>
                    <a:lnTo>
                      <a:pt x="6498" y="957"/>
                    </a:lnTo>
                    <a:lnTo>
                      <a:pt x="6498" y="1006"/>
                    </a:lnTo>
                    <a:lnTo>
                      <a:pt x="6187" y="1006"/>
                    </a:lnTo>
                    <a:lnTo>
                      <a:pt x="6187" y="1063"/>
                    </a:lnTo>
                    <a:lnTo>
                      <a:pt x="6088" y="1063"/>
                    </a:lnTo>
                    <a:lnTo>
                      <a:pt x="6088" y="1134"/>
                    </a:lnTo>
                    <a:lnTo>
                      <a:pt x="5900" y="1134"/>
                    </a:lnTo>
                    <a:lnTo>
                      <a:pt x="5900" y="1201"/>
                    </a:lnTo>
                    <a:lnTo>
                      <a:pt x="5452" y="1201"/>
                    </a:lnTo>
                    <a:lnTo>
                      <a:pt x="5452" y="1251"/>
                    </a:lnTo>
                    <a:lnTo>
                      <a:pt x="5155" y="1251"/>
                    </a:lnTo>
                    <a:lnTo>
                      <a:pt x="5155" y="1307"/>
                    </a:lnTo>
                    <a:lnTo>
                      <a:pt x="5053" y="1307"/>
                    </a:lnTo>
                    <a:lnTo>
                      <a:pt x="5053" y="1378"/>
                    </a:lnTo>
                    <a:lnTo>
                      <a:pt x="4841" y="1378"/>
                    </a:lnTo>
                    <a:lnTo>
                      <a:pt x="4841" y="1441"/>
                    </a:lnTo>
                    <a:lnTo>
                      <a:pt x="4573" y="1441"/>
                    </a:lnTo>
                    <a:lnTo>
                      <a:pt x="4573" y="1497"/>
                    </a:lnTo>
                    <a:lnTo>
                      <a:pt x="4468" y="1497"/>
                    </a:lnTo>
                    <a:lnTo>
                      <a:pt x="4468" y="1554"/>
                    </a:lnTo>
                    <a:lnTo>
                      <a:pt x="4157" y="1554"/>
                    </a:lnTo>
                    <a:lnTo>
                      <a:pt x="4157" y="1621"/>
                    </a:lnTo>
                    <a:lnTo>
                      <a:pt x="3683" y="1621"/>
                    </a:lnTo>
                    <a:lnTo>
                      <a:pt x="3683" y="1678"/>
                    </a:lnTo>
                    <a:lnTo>
                      <a:pt x="3288" y="1678"/>
                    </a:lnTo>
                    <a:lnTo>
                      <a:pt x="3288" y="1737"/>
                    </a:lnTo>
                    <a:lnTo>
                      <a:pt x="3094" y="1737"/>
                    </a:lnTo>
                    <a:lnTo>
                      <a:pt x="3094" y="1798"/>
                    </a:lnTo>
                    <a:lnTo>
                      <a:pt x="2864" y="1798"/>
                    </a:lnTo>
                    <a:lnTo>
                      <a:pt x="2864" y="1861"/>
                    </a:lnTo>
                    <a:lnTo>
                      <a:pt x="2409" y="1861"/>
                    </a:lnTo>
                    <a:lnTo>
                      <a:pt x="2409" y="1917"/>
                    </a:lnTo>
                    <a:lnTo>
                      <a:pt x="2172" y="1917"/>
                    </a:lnTo>
                    <a:lnTo>
                      <a:pt x="2172" y="1974"/>
                    </a:lnTo>
                    <a:lnTo>
                      <a:pt x="1798" y="1974"/>
                    </a:lnTo>
                    <a:lnTo>
                      <a:pt x="1798" y="2038"/>
                    </a:lnTo>
                    <a:lnTo>
                      <a:pt x="1488" y="2038"/>
                    </a:lnTo>
                    <a:lnTo>
                      <a:pt x="1488" y="2134"/>
                    </a:lnTo>
                    <a:lnTo>
                      <a:pt x="1032" y="2134"/>
                    </a:lnTo>
                    <a:lnTo>
                      <a:pt x="1032" y="2193"/>
                    </a:lnTo>
                    <a:lnTo>
                      <a:pt x="614" y="2193"/>
                    </a:lnTo>
                    <a:lnTo>
                      <a:pt x="614" y="2250"/>
                    </a:lnTo>
                    <a:lnTo>
                      <a:pt x="219" y="2250"/>
                    </a:lnTo>
                    <a:lnTo>
                      <a:pt x="219" y="2327"/>
                    </a:lnTo>
                    <a:lnTo>
                      <a:pt x="0" y="2327"/>
                    </a:lnTo>
                  </a:path>
                </a:pathLst>
              </a:custGeom>
              <a:noFill/>
              <a:ln w="26988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268">
                <a:extLst>
                  <a:ext uri="{FF2B5EF4-FFF2-40B4-BE49-F238E27FC236}">
                    <a16:creationId xmlns:a16="http://schemas.microsoft.com/office/drawing/2014/main" id="{65F71388-5110-E164-A295-B5BD77E2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2711450"/>
                <a:ext cx="4264025" cy="1228725"/>
              </a:xfrm>
              <a:custGeom>
                <a:avLst/>
                <a:gdLst>
                  <a:gd name="T0" fmla="*/ 10744 w 10744"/>
                  <a:gd name="T1" fmla="*/ 78 h 3097"/>
                  <a:gd name="T2" fmla="*/ 10402 w 10744"/>
                  <a:gd name="T3" fmla="*/ 146 h 3097"/>
                  <a:gd name="T4" fmla="*/ 10263 w 10744"/>
                  <a:gd name="T5" fmla="*/ 198 h 3097"/>
                  <a:gd name="T6" fmla="*/ 10045 w 10744"/>
                  <a:gd name="T7" fmla="*/ 241 h 3097"/>
                  <a:gd name="T8" fmla="*/ 9748 w 10744"/>
                  <a:gd name="T9" fmla="*/ 336 h 3097"/>
                  <a:gd name="T10" fmla="*/ 9635 w 10744"/>
                  <a:gd name="T11" fmla="*/ 397 h 3097"/>
                  <a:gd name="T12" fmla="*/ 9133 w 10744"/>
                  <a:gd name="T13" fmla="*/ 499 h 3097"/>
                  <a:gd name="T14" fmla="*/ 8932 w 10744"/>
                  <a:gd name="T15" fmla="*/ 598 h 3097"/>
                  <a:gd name="T16" fmla="*/ 8851 w 10744"/>
                  <a:gd name="T17" fmla="*/ 676 h 3097"/>
                  <a:gd name="T18" fmla="*/ 8614 w 10744"/>
                  <a:gd name="T19" fmla="*/ 795 h 3097"/>
                  <a:gd name="T20" fmla="*/ 8466 w 10744"/>
                  <a:gd name="T21" fmla="*/ 877 h 3097"/>
                  <a:gd name="T22" fmla="*/ 8335 w 10744"/>
                  <a:gd name="T23" fmla="*/ 962 h 3097"/>
                  <a:gd name="T24" fmla="*/ 8088 w 10744"/>
                  <a:gd name="T25" fmla="*/ 1018 h 3097"/>
                  <a:gd name="T26" fmla="*/ 7915 w 10744"/>
                  <a:gd name="T27" fmla="*/ 1099 h 3097"/>
                  <a:gd name="T28" fmla="*/ 7311 w 10744"/>
                  <a:gd name="T29" fmla="*/ 1170 h 3097"/>
                  <a:gd name="T30" fmla="*/ 7096 w 10744"/>
                  <a:gd name="T31" fmla="*/ 1241 h 3097"/>
                  <a:gd name="T32" fmla="*/ 6750 w 10744"/>
                  <a:gd name="T33" fmla="*/ 1297 h 3097"/>
                  <a:gd name="T34" fmla="*/ 6499 w 10744"/>
                  <a:gd name="T35" fmla="*/ 1365 h 3097"/>
                  <a:gd name="T36" fmla="*/ 6389 w 10744"/>
                  <a:gd name="T37" fmla="*/ 1443 h 3097"/>
                  <a:gd name="T38" fmla="*/ 6128 w 10744"/>
                  <a:gd name="T39" fmla="*/ 1506 h 3097"/>
                  <a:gd name="T40" fmla="*/ 5917 w 10744"/>
                  <a:gd name="T41" fmla="*/ 1580 h 3097"/>
                  <a:gd name="T42" fmla="*/ 5785 w 10744"/>
                  <a:gd name="T43" fmla="*/ 1648 h 3097"/>
                  <a:gd name="T44" fmla="*/ 5323 w 10744"/>
                  <a:gd name="T45" fmla="*/ 1701 h 3097"/>
                  <a:gd name="T46" fmla="*/ 5001 w 10744"/>
                  <a:gd name="T47" fmla="*/ 1750 h 3097"/>
                  <a:gd name="T48" fmla="*/ 4891 w 10744"/>
                  <a:gd name="T49" fmla="*/ 1800 h 3097"/>
                  <a:gd name="T50" fmla="*/ 4750 w 10744"/>
                  <a:gd name="T51" fmla="*/ 1859 h 3097"/>
                  <a:gd name="T52" fmla="*/ 4414 w 10744"/>
                  <a:gd name="T53" fmla="*/ 1923 h 3097"/>
                  <a:gd name="T54" fmla="*/ 4245 w 10744"/>
                  <a:gd name="T55" fmla="*/ 1994 h 3097"/>
                  <a:gd name="T56" fmla="*/ 4143 w 10744"/>
                  <a:gd name="T57" fmla="*/ 2079 h 3097"/>
                  <a:gd name="T58" fmla="*/ 3913 w 10744"/>
                  <a:gd name="T59" fmla="*/ 2142 h 3097"/>
                  <a:gd name="T60" fmla="*/ 3765 w 10744"/>
                  <a:gd name="T61" fmla="*/ 2199 h 3097"/>
                  <a:gd name="T62" fmla="*/ 3539 w 10744"/>
                  <a:gd name="T63" fmla="*/ 2256 h 3097"/>
                  <a:gd name="T64" fmla="*/ 3182 w 10744"/>
                  <a:gd name="T65" fmla="*/ 2297 h 3097"/>
                  <a:gd name="T66" fmla="*/ 2942 w 10744"/>
                  <a:gd name="T67" fmla="*/ 2408 h 3097"/>
                  <a:gd name="T68" fmla="*/ 2638 w 10744"/>
                  <a:gd name="T69" fmla="*/ 2492 h 3097"/>
                  <a:gd name="T70" fmla="*/ 2398 w 10744"/>
                  <a:gd name="T71" fmla="*/ 2538 h 3097"/>
                  <a:gd name="T72" fmla="*/ 2201 w 10744"/>
                  <a:gd name="T73" fmla="*/ 2616 h 3097"/>
                  <a:gd name="T74" fmla="*/ 2037 w 10744"/>
                  <a:gd name="T75" fmla="*/ 2679 h 3097"/>
                  <a:gd name="T76" fmla="*/ 1798 w 10744"/>
                  <a:gd name="T77" fmla="*/ 2750 h 3097"/>
                  <a:gd name="T78" fmla="*/ 1596 w 10744"/>
                  <a:gd name="T79" fmla="*/ 2806 h 3097"/>
                  <a:gd name="T80" fmla="*/ 1056 w 10744"/>
                  <a:gd name="T81" fmla="*/ 2895 h 3097"/>
                  <a:gd name="T82" fmla="*/ 901 w 10744"/>
                  <a:gd name="T83" fmla="*/ 2970 h 3097"/>
                  <a:gd name="T84" fmla="*/ 572 w 10744"/>
                  <a:gd name="T85" fmla="*/ 3044 h 3097"/>
                  <a:gd name="T86" fmla="*/ 187 w 10744"/>
                  <a:gd name="T87" fmla="*/ 3097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744" h="3097">
                    <a:moveTo>
                      <a:pt x="10744" y="0"/>
                    </a:moveTo>
                    <a:lnTo>
                      <a:pt x="10744" y="78"/>
                    </a:lnTo>
                    <a:lnTo>
                      <a:pt x="10402" y="78"/>
                    </a:lnTo>
                    <a:lnTo>
                      <a:pt x="10402" y="146"/>
                    </a:lnTo>
                    <a:lnTo>
                      <a:pt x="10263" y="146"/>
                    </a:lnTo>
                    <a:lnTo>
                      <a:pt x="10263" y="198"/>
                    </a:lnTo>
                    <a:lnTo>
                      <a:pt x="10045" y="198"/>
                    </a:lnTo>
                    <a:lnTo>
                      <a:pt x="10045" y="241"/>
                    </a:lnTo>
                    <a:lnTo>
                      <a:pt x="9748" y="241"/>
                    </a:lnTo>
                    <a:lnTo>
                      <a:pt x="9748" y="336"/>
                    </a:lnTo>
                    <a:lnTo>
                      <a:pt x="9635" y="336"/>
                    </a:lnTo>
                    <a:lnTo>
                      <a:pt x="9635" y="397"/>
                    </a:lnTo>
                    <a:lnTo>
                      <a:pt x="9133" y="397"/>
                    </a:lnTo>
                    <a:lnTo>
                      <a:pt x="9133" y="499"/>
                    </a:lnTo>
                    <a:lnTo>
                      <a:pt x="8932" y="499"/>
                    </a:lnTo>
                    <a:lnTo>
                      <a:pt x="8932" y="598"/>
                    </a:lnTo>
                    <a:lnTo>
                      <a:pt x="8851" y="598"/>
                    </a:lnTo>
                    <a:lnTo>
                      <a:pt x="8851" y="676"/>
                    </a:lnTo>
                    <a:lnTo>
                      <a:pt x="8614" y="676"/>
                    </a:lnTo>
                    <a:lnTo>
                      <a:pt x="8614" y="795"/>
                    </a:lnTo>
                    <a:lnTo>
                      <a:pt x="8466" y="795"/>
                    </a:lnTo>
                    <a:lnTo>
                      <a:pt x="8466" y="877"/>
                    </a:lnTo>
                    <a:lnTo>
                      <a:pt x="8335" y="877"/>
                    </a:lnTo>
                    <a:lnTo>
                      <a:pt x="8335" y="962"/>
                    </a:lnTo>
                    <a:lnTo>
                      <a:pt x="8088" y="962"/>
                    </a:lnTo>
                    <a:lnTo>
                      <a:pt x="8088" y="1018"/>
                    </a:lnTo>
                    <a:lnTo>
                      <a:pt x="7915" y="1018"/>
                    </a:lnTo>
                    <a:lnTo>
                      <a:pt x="7915" y="1099"/>
                    </a:lnTo>
                    <a:lnTo>
                      <a:pt x="7311" y="1099"/>
                    </a:lnTo>
                    <a:lnTo>
                      <a:pt x="7311" y="1170"/>
                    </a:lnTo>
                    <a:lnTo>
                      <a:pt x="7096" y="1170"/>
                    </a:lnTo>
                    <a:lnTo>
                      <a:pt x="7096" y="1241"/>
                    </a:lnTo>
                    <a:lnTo>
                      <a:pt x="6750" y="1241"/>
                    </a:lnTo>
                    <a:lnTo>
                      <a:pt x="6750" y="1297"/>
                    </a:lnTo>
                    <a:lnTo>
                      <a:pt x="6499" y="1297"/>
                    </a:lnTo>
                    <a:lnTo>
                      <a:pt x="6499" y="1365"/>
                    </a:lnTo>
                    <a:lnTo>
                      <a:pt x="6389" y="1365"/>
                    </a:lnTo>
                    <a:lnTo>
                      <a:pt x="6389" y="1443"/>
                    </a:lnTo>
                    <a:lnTo>
                      <a:pt x="6128" y="1443"/>
                    </a:lnTo>
                    <a:lnTo>
                      <a:pt x="6128" y="1506"/>
                    </a:lnTo>
                    <a:lnTo>
                      <a:pt x="5917" y="1506"/>
                    </a:lnTo>
                    <a:lnTo>
                      <a:pt x="5917" y="1580"/>
                    </a:lnTo>
                    <a:lnTo>
                      <a:pt x="5785" y="1580"/>
                    </a:lnTo>
                    <a:lnTo>
                      <a:pt x="5785" y="1648"/>
                    </a:lnTo>
                    <a:lnTo>
                      <a:pt x="5323" y="1648"/>
                    </a:lnTo>
                    <a:lnTo>
                      <a:pt x="5323" y="1701"/>
                    </a:lnTo>
                    <a:lnTo>
                      <a:pt x="5001" y="1701"/>
                    </a:lnTo>
                    <a:lnTo>
                      <a:pt x="5001" y="1750"/>
                    </a:lnTo>
                    <a:lnTo>
                      <a:pt x="4891" y="1750"/>
                    </a:lnTo>
                    <a:lnTo>
                      <a:pt x="4891" y="1800"/>
                    </a:lnTo>
                    <a:lnTo>
                      <a:pt x="4750" y="1800"/>
                    </a:lnTo>
                    <a:lnTo>
                      <a:pt x="4750" y="1859"/>
                    </a:lnTo>
                    <a:lnTo>
                      <a:pt x="4414" y="1859"/>
                    </a:lnTo>
                    <a:lnTo>
                      <a:pt x="4414" y="1923"/>
                    </a:lnTo>
                    <a:lnTo>
                      <a:pt x="4245" y="1923"/>
                    </a:lnTo>
                    <a:lnTo>
                      <a:pt x="4245" y="1994"/>
                    </a:lnTo>
                    <a:lnTo>
                      <a:pt x="4143" y="1994"/>
                    </a:lnTo>
                    <a:lnTo>
                      <a:pt x="4143" y="2079"/>
                    </a:lnTo>
                    <a:lnTo>
                      <a:pt x="3913" y="2079"/>
                    </a:lnTo>
                    <a:lnTo>
                      <a:pt x="3913" y="2142"/>
                    </a:lnTo>
                    <a:lnTo>
                      <a:pt x="3765" y="2142"/>
                    </a:lnTo>
                    <a:lnTo>
                      <a:pt x="3765" y="2199"/>
                    </a:lnTo>
                    <a:lnTo>
                      <a:pt x="3539" y="2199"/>
                    </a:lnTo>
                    <a:lnTo>
                      <a:pt x="3539" y="2256"/>
                    </a:lnTo>
                    <a:lnTo>
                      <a:pt x="3182" y="2256"/>
                    </a:lnTo>
                    <a:lnTo>
                      <a:pt x="3182" y="2297"/>
                    </a:lnTo>
                    <a:lnTo>
                      <a:pt x="2942" y="2297"/>
                    </a:lnTo>
                    <a:lnTo>
                      <a:pt x="2942" y="2408"/>
                    </a:lnTo>
                    <a:lnTo>
                      <a:pt x="2638" y="2408"/>
                    </a:lnTo>
                    <a:lnTo>
                      <a:pt x="2638" y="2492"/>
                    </a:lnTo>
                    <a:lnTo>
                      <a:pt x="2398" y="2492"/>
                    </a:lnTo>
                    <a:lnTo>
                      <a:pt x="2398" y="2538"/>
                    </a:lnTo>
                    <a:lnTo>
                      <a:pt x="2201" y="2538"/>
                    </a:lnTo>
                    <a:lnTo>
                      <a:pt x="2201" y="2616"/>
                    </a:lnTo>
                    <a:lnTo>
                      <a:pt x="2037" y="2616"/>
                    </a:lnTo>
                    <a:lnTo>
                      <a:pt x="2037" y="2679"/>
                    </a:lnTo>
                    <a:lnTo>
                      <a:pt x="1798" y="2679"/>
                    </a:lnTo>
                    <a:lnTo>
                      <a:pt x="1798" y="2750"/>
                    </a:lnTo>
                    <a:lnTo>
                      <a:pt x="1596" y="2750"/>
                    </a:lnTo>
                    <a:lnTo>
                      <a:pt x="1596" y="2806"/>
                    </a:lnTo>
                    <a:lnTo>
                      <a:pt x="1056" y="2806"/>
                    </a:lnTo>
                    <a:lnTo>
                      <a:pt x="1056" y="2895"/>
                    </a:lnTo>
                    <a:lnTo>
                      <a:pt x="901" y="2895"/>
                    </a:lnTo>
                    <a:lnTo>
                      <a:pt x="901" y="2970"/>
                    </a:lnTo>
                    <a:lnTo>
                      <a:pt x="572" y="2970"/>
                    </a:lnTo>
                    <a:lnTo>
                      <a:pt x="572" y="3044"/>
                    </a:lnTo>
                    <a:lnTo>
                      <a:pt x="187" y="3044"/>
                    </a:lnTo>
                    <a:lnTo>
                      <a:pt x="187" y="3097"/>
                    </a:lnTo>
                    <a:lnTo>
                      <a:pt x="0" y="3097"/>
                    </a:lnTo>
                  </a:path>
                </a:pathLst>
              </a:custGeom>
              <a:noFill/>
              <a:ln w="26988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AC2C50E-909B-A290-E4B7-B5743893610E}"/>
                </a:ext>
              </a:extLst>
            </p:cNvPr>
            <p:cNvSpPr txBox="1"/>
            <p:nvPr/>
          </p:nvSpPr>
          <p:spPr>
            <a:xfrm>
              <a:off x="7084159" y="53278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6621614B-BE95-B863-0FED-EAFE96141AE1}"/>
                </a:ext>
              </a:extLst>
            </p:cNvPr>
            <p:cNvSpPr txBox="1"/>
            <p:nvPr/>
          </p:nvSpPr>
          <p:spPr>
            <a:xfrm>
              <a:off x="7693867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5A45E53-3158-2D36-F0D2-2B81015572A8}"/>
                </a:ext>
              </a:extLst>
            </p:cNvPr>
            <p:cNvSpPr txBox="1"/>
            <p:nvPr/>
          </p:nvSpPr>
          <p:spPr>
            <a:xfrm>
              <a:off x="8351092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BD3055DB-6219-C1FD-435F-F9C77D9BB582}"/>
                </a:ext>
              </a:extLst>
            </p:cNvPr>
            <p:cNvSpPr txBox="1"/>
            <p:nvPr/>
          </p:nvSpPr>
          <p:spPr>
            <a:xfrm>
              <a:off x="9009904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A4993F7A-5EDC-03B2-A542-0B55A596732B}"/>
                </a:ext>
              </a:extLst>
            </p:cNvPr>
            <p:cNvSpPr txBox="1"/>
            <p:nvPr/>
          </p:nvSpPr>
          <p:spPr>
            <a:xfrm>
              <a:off x="9668717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28EED47B-09B6-2434-2555-E39139831807}"/>
                </a:ext>
              </a:extLst>
            </p:cNvPr>
            <p:cNvSpPr txBox="1"/>
            <p:nvPr/>
          </p:nvSpPr>
          <p:spPr>
            <a:xfrm>
              <a:off x="10327529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359E2DFC-0CBD-A6E7-F83F-971FF50E2E73}"/>
                </a:ext>
              </a:extLst>
            </p:cNvPr>
            <p:cNvSpPr txBox="1"/>
            <p:nvPr/>
          </p:nvSpPr>
          <p:spPr>
            <a:xfrm>
              <a:off x="10987929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34CE75B6-DBDC-BEC6-1AA7-BF439662C37E}"/>
                </a:ext>
              </a:extLst>
            </p:cNvPr>
            <p:cNvSpPr txBox="1"/>
            <p:nvPr/>
          </p:nvSpPr>
          <p:spPr>
            <a:xfrm>
              <a:off x="6780231" y="43938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01CA984C-23C8-FF3B-CD02-A17736AA92BF}"/>
                </a:ext>
              </a:extLst>
            </p:cNvPr>
            <p:cNvSpPr txBox="1"/>
            <p:nvPr/>
          </p:nvSpPr>
          <p:spPr>
            <a:xfrm>
              <a:off x="6584665" y="408159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0.02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41A49CC7-8D78-3AE0-01AD-402E3B8A29C4}"/>
                </a:ext>
              </a:extLst>
            </p:cNvPr>
            <p:cNvSpPr txBox="1"/>
            <p:nvPr/>
          </p:nvSpPr>
          <p:spPr>
            <a:xfrm>
              <a:off x="6584665" y="376935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0.04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9B79BDD1-7524-949D-B501-30610B4DFA00}"/>
                </a:ext>
              </a:extLst>
            </p:cNvPr>
            <p:cNvSpPr txBox="1"/>
            <p:nvPr/>
          </p:nvSpPr>
          <p:spPr>
            <a:xfrm>
              <a:off x="6584665" y="345711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0.06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E57D022-04B3-9F4E-4E0A-0AF27970B9F2}"/>
                </a:ext>
              </a:extLst>
            </p:cNvPr>
            <p:cNvSpPr txBox="1"/>
            <p:nvPr/>
          </p:nvSpPr>
          <p:spPr>
            <a:xfrm>
              <a:off x="6584665" y="314487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0.08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B5E1CB1-BD9D-7146-8146-171BF1EDA351}"/>
                </a:ext>
              </a:extLst>
            </p:cNvPr>
            <p:cNvSpPr txBox="1"/>
            <p:nvPr/>
          </p:nvSpPr>
          <p:spPr>
            <a:xfrm>
              <a:off x="6584665" y="283263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0.10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E19139C7-08A0-E970-F8A8-77A149DADBA0}"/>
                </a:ext>
              </a:extLst>
            </p:cNvPr>
            <p:cNvSpPr txBox="1"/>
            <p:nvPr/>
          </p:nvSpPr>
          <p:spPr>
            <a:xfrm>
              <a:off x="6966338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3888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3881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8338D7E5-E937-9F1D-3292-7F04737446A7}"/>
                </a:ext>
              </a:extLst>
            </p:cNvPr>
            <p:cNvSpPr txBox="1"/>
            <p:nvPr/>
          </p:nvSpPr>
          <p:spPr>
            <a:xfrm>
              <a:off x="761531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3647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3693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0353A429-6A9B-2985-3C2C-1EBE6F799475}"/>
                </a:ext>
              </a:extLst>
            </p:cNvPr>
            <p:cNvSpPr txBox="1"/>
            <p:nvPr/>
          </p:nvSpPr>
          <p:spPr>
            <a:xfrm>
              <a:off x="8272544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3475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3506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19EB63C-4892-17F1-0EBC-3AC1D4551E8E}"/>
                </a:ext>
              </a:extLst>
            </p:cNvPr>
            <p:cNvSpPr txBox="1"/>
            <p:nvPr/>
          </p:nvSpPr>
          <p:spPr>
            <a:xfrm>
              <a:off x="8931356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3364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3356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2DFC9EC2-1DBB-F04B-8D1C-D0D7A8FCD164}"/>
                </a:ext>
              </a:extLst>
            </p:cNvPr>
            <p:cNvSpPr txBox="1"/>
            <p:nvPr/>
          </p:nvSpPr>
          <p:spPr>
            <a:xfrm>
              <a:off x="959016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2998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2997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38FA7396-1DE3-1ADF-C591-025D4D3F007D}"/>
                </a:ext>
              </a:extLst>
            </p:cNvPr>
            <p:cNvSpPr txBox="1"/>
            <p:nvPr/>
          </p:nvSpPr>
          <p:spPr>
            <a:xfrm>
              <a:off x="10248981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1948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1975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AAFD09EA-E130-0990-0330-038CB7EA1779}"/>
                </a:ext>
              </a:extLst>
            </p:cNvPr>
            <p:cNvSpPr txBox="1"/>
            <p:nvPr/>
          </p:nvSpPr>
          <p:spPr>
            <a:xfrm>
              <a:off x="10909380" y="5919663"/>
              <a:ext cx="498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1027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919</a:t>
              </a:r>
            </a:p>
          </p:txBody>
        </p: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643DA29D-4B5A-71A7-51CD-FCE61362639A}"/>
                </a:ext>
              </a:extLst>
            </p:cNvPr>
            <p:cNvCxnSpPr/>
            <p:nvPr/>
          </p:nvCxnSpPr>
          <p:spPr>
            <a:xfrm>
              <a:off x="7347373" y="3109629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0C6865F5-EABA-5CDD-03DB-853E43E59792}"/>
                </a:ext>
              </a:extLst>
            </p:cNvPr>
            <p:cNvCxnSpPr/>
            <p:nvPr/>
          </p:nvCxnSpPr>
          <p:spPr>
            <a:xfrm>
              <a:off x="7347373" y="3353182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735B72AD-47B1-E9F5-2FA8-047F845BDB32}"/>
                </a:ext>
              </a:extLst>
            </p:cNvPr>
            <p:cNvSpPr txBox="1"/>
            <p:nvPr/>
          </p:nvSpPr>
          <p:spPr>
            <a:xfrm>
              <a:off x="7697255" y="2947066"/>
              <a:ext cx="1063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Pitavastatin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50804001-84E8-7974-B943-70AF834D1C7E}"/>
                </a:ext>
              </a:extLst>
            </p:cNvPr>
            <p:cNvSpPr txBox="1"/>
            <p:nvPr/>
          </p:nvSpPr>
          <p:spPr>
            <a:xfrm>
              <a:off x="7697255" y="319061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52E00D6F-FA22-CBBC-B039-34BDF9D04EFD}"/>
                </a:ext>
              </a:extLst>
            </p:cNvPr>
            <p:cNvSpPr txBox="1"/>
            <p:nvPr/>
          </p:nvSpPr>
          <p:spPr>
            <a:xfrm>
              <a:off x="8688288" y="3491681"/>
              <a:ext cx="14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-21 % vs placebo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051F552E-8884-6BA2-8BB3-1CF3BDE76996}"/>
                </a:ext>
              </a:extLst>
            </p:cNvPr>
            <p:cNvSpPr txBox="1"/>
            <p:nvPr/>
          </p:nvSpPr>
          <p:spPr>
            <a:xfrm>
              <a:off x="7028856" y="483954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70FCA2A5-DB06-3E31-3076-AADE86FABFAB}"/>
                </a:ext>
              </a:extLst>
            </p:cNvPr>
            <p:cNvSpPr txBox="1"/>
            <p:nvPr/>
          </p:nvSpPr>
          <p:spPr>
            <a:xfrm>
              <a:off x="7619327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0.8%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F820453-71B4-B8C1-5342-646ADBDABFAE}"/>
                </a:ext>
              </a:extLst>
            </p:cNvPr>
            <p:cNvSpPr txBox="1"/>
            <p:nvPr/>
          </p:nvSpPr>
          <p:spPr>
            <a:xfrm>
              <a:off x="8276552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2.0%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D1900863-E632-26C8-EC20-51D3166833FF}"/>
                </a:ext>
              </a:extLst>
            </p:cNvPr>
            <p:cNvSpPr txBox="1"/>
            <p:nvPr/>
          </p:nvSpPr>
          <p:spPr>
            <a:xfrm>
              <a:off x="8935364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2.4%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3.3%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D60FA273-B4EE-492B-F22D-6414E944AC9C}"/>
                </a:ext>
              </a:extLst>
            </p:cNvPr>
            <p:cNvSpPr txBox="1"/>
            <p:nvPr/>
          </p:nvSpPr>
          <p:spPr>
            <a:xfrm>
              <a:off x="9594177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3.4%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4.4%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D43550AA-4102-9099-CEBC-5C78A3E444E5}"/>
                </a:ext>
              </a:extLst>
            </p:cNvPr>
            <p:cNvSpPr txBox="1"/>
            <p:nvPr/>
          </p:nvSpPr>
          <p:spPr>
            <a:xfrm>
              <a:off x="10252989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4.5%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5.3%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E5259FF2-8358-3F39-A4D7-F47F8C2230E4}"/>
                </a:ext>
              </a:extLst>
            </p:cNvPr>
            <p:cNvSpPr txBox="1"/>
            <p:nvPr/>
          </p:nvSpPr>
          <p:spPr>
            <a:xfrm>
              <a:off x="10913389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5.5%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7.1%</a:t>
              </a: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2DC70142-7743-DD2A-C337-5BEAB41612DE}"/>
                </a:ext>
              </a:extLst>
            </p:cNvPr>
            <p:cNvCxnSpPr/>
            <p:nvPr/>
          </p:nvCxnSpPr>
          <p:spPr>
            <a:xfrm>
              <a:off x="6633202" y="498206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3BC77FF0-DAFF-62A9-9940-4E5D48687A71}"/>
                </a:ext>
              </a:extLst>
            </p:cNvPr>
            <p:cNvCxnSpPr/>
            <p:nvPr/>
          </p:nvCxnSpPr>
          <p:spPr>
            <a:xfrm>
              <a:off x="6633202" y="516662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A9DCE1F8-DECD-F27E-D489-687B9F0D4B2A}"/>
                </a:ext>
              </a:extLst>
            </p:cNvPr>
            <p:cNvCxnSpPr/>
            <p:nvPr/>
          </p:nvCxnSpPr>
          <p:spPr>
            <a:xfrm>
              <a:off x="6633202" y="606218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B39778CB-522D-FB6C-E0F6-773FD2CB691E}"/>
                </a:ext>
              </a:extLst>
            </p:cNvPr>
            <p:cNvCxnSpPr/>
            <p:nvPr/>
          </p:nvCxnSpPr>
          <p:spPr>
            <a:xfrm>
              <a:off x="6633202" y="624674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F2CB3C9E-459C-9F6C-2EFB-D26BAF7B54E6}"/>
                </a:ext>
              </a:extLst>
            </p:cNvPr>
            <p:cNvSpPr txBox="1"/>
            <p:nvPr/>
          </p:nvSpPr>
          <p:spPr>
            <a:xfrm>
              <a:off x="6240016" y="5611886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Number at risk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D246B0F6-2BEB-3C9C-2FA4-C118A5B05218}"/>
                </a:ext>
              </a:extLst>
            </p:cNvPr>
            <p:cNvSpPr txBox="1"/>
            <p:nvPr/>
          </p:nvSpPr>
          <p:spPr>
            <a:xfrm>
              <a:off x="7153423" y="4562544"/>
              <a:ext cx="2114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Cumulative incidence of event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3F5BA2E-690D-6BBE-F86F-0735E37F5E2A}"/>
                </a:ext>
              </a:extLst>
            </p:cNvPr>
            <p:cNvSpPr txBox="1"/>
            <p:nvPr/>
          </p:nvSpPr>
          <p:spPr>
            <a:xfrm>
              <a:off x="8771593" y="5554906"/>
              <a:ext cx="763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Months</a:t>
              </a:r>
            </a:p>
          </p:txBody>
        </p:sp>
      </p:grp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7EAF859-25FA-4C3F-5D34-EA0DCA56623D}"/>
              </a:ext>
            </a:extLst>
          </p:cNvPr>
          <p:cNvSpPr txBox="1">
            <a:spLocks/>
          </p:cNvSpPr>
          <p:nvPr/>
        </p:nvSpPr>
        <p:spPr bwMode="auto">
          <a:xfrm>
            <a:off x="7850251" y="6574009"/>
            <a:ext cx="4338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Grinspoon S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SY0601, NEJM July 23, 2023</a:t>
            </a:r>
          </a:p>
        </p:txBody>
      </p:sp>
    </p:spTree>
    <p:extLst>
      <p:ext uri="{BB962C8B-B14F-4D97-AF65-F5344CB8AC3E}">
        <p14:creationId xmlns:p14="http://schemas.microsoft.com/office/powerpoint/2010/main" val="19120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24AB14D-0957-7FE8-F018-F1080E5F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</a:t>
            </a:r>
            <a:br>
              <a:rPr lang="en-US" dirty="0"/>
            </a:br>
            <a:r>
              <a:rPr lang="en-US" dirty="0"/>
              <a:t>with HIV (3)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B348134-1395-AB16-BE46-FC12EABE511D}"/>
              </a:ext>
            </a:extLst>
          </p:cNvPr>
          <p:cNvSpPr txBox="1">
            <a:spLocks/>
          </p:cNvSpPr>
          <p:nvPr/>
        </p:nvSpPr>
        <p:spPr bwMode="auto">
          <a:xfrm>
            <a:off x="7850251" y="6574009"/>
            <a:ext cx="4338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Grinspoon S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SY0601, NEJM July 23,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045600-42BC-6574-32EB-848A96739515}"/>
              </a:ext>
            </a:extLst>
          </p:cNvPr>
          <p:cNvSpPr txBox="1"/>
          <p:nvPr/>
        </p:nvSpPr>
        <p:spPr>
          <a:xfrm>
            <a:off x="707900" y="1525434"/>
            <a:ext cx="827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Stratified (by sex and screening CD4 cell count) proportional hazards models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B42E37-B1D8-7D6E-7ED6-59462D42D24B}"/>
              </a:ext>
            </a:extLst>
          </p:cNvPr>
          <p:cNvGrpSpPr/>
          <p:nvPr/>
        </p:nvGrpSpPr>
        <p:grpSpPr>
          <a:xfrm>
            <a:off x="263352" y="1957482"/>
            <a:ext cx="10811229" cy="3661183"/>
            <a:chOff x="263352" y="1772816"/>
            <a:chExt cx="10811229" cy="366118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9A00BFA6-E875-7AE1-7EE8-159A3A70202A}"/>
                </a:ext>
              </a:extLst>
            </p:cNvPr>
            <p:cNvGrpSpPr/>
            <p:nvPr/>
          </p:nvGrpSpPr>
          <p:grpSpPr>
            <a:xfrm>
              <a:off x="7451725" y="2259756"/>
              <a:ext cx="1371600" cy="2465388"/>
              <a:chOff x="7451725" y="3184525"/>
              <a:chExt cx="1371600" cy="2465388"/>
            </a:xfrm>
          </p:grpSpPr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E4A2A505-81E3-A4DB-011D-4999FC1D6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1725" y="5553075"/>
                <a:ext cx="69056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159D1313-927B-25C0-41F4-9EEA9935A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2288" y="3184525"/>
                <a:ext cx="0" cy="23685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4665FD64-E7C3-699B-71EA-511EF6A97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288" y="5553075"/>
                <a:ext cx="68103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7728EF20-48C2-DA45-B7D2-46EBC4E00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3475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7F9D7838-10CA-583B-8A0F-004AA667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2288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A757BCD-9204-0880-496F-44C9F929E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93163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E8928F37-EF6A-14AC-3DB4-4CFC10EC4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9388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DB3775CB-8A9A-F106-5A58-1AB68134E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2238" y="5359400"/>
                <a:ext cx="35718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49258E2D-289D-F473-7950-EE2304E8C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32713" y="5076825"/>
                <a:ext cx="3603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4294A789-9D11-BAE2-0450-3856B9CB3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39063" y="4791075"/>
                <a:ext cx="3540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B265795A-1BF5-B084-8DE2-8B76A0FB7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6488" y="4221163"/>
                <a:ext cx="57943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DA361E08-F6E5-FEF8-6F09-1A68D435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1725" y="3943350"/>
                <a:ext cx="57943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5939F95B-3ECB-97AE-654C-7B27A4711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4900" y="3656013"/>
                <a:ext cx="5699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F920DC9E-F9AF-635A-E62F-7573F73B1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3606800"/>
                <a:ext cx="98425" cy="100013"/>
              </a:xfrm>
              <a:custGeom>
                <a:avLst/>
                <a:gdLst>
                  <a:gd name="T0" fmla="*/ 157 w 313"/>
                  <a:gd name="T1" fmla="*/ 0 h 313"/>
                  <a:gd name="T2" fmla="*/ 125 w 313"/>
                  <a:gd name="T3" fmla="*/ 3 h 313"/>
                  <a:gd name="T4" fmla="*/ 96 w 313"/>
                  <a:gd name="T5" fmla="*/ 12 h 313"/>
                  <a:gd name="T6" fmla="*/ 70 w 313"/>
                  <a:gd name="T7" fmla="*/ 25 h 313"/>
                  <a:gd name="T8" fmla="*/ 46 w 313"/>
                  <a:gd name="T9" fmla="*/ 46 h 313"/>
                  <a:gd name="T10" fmla="*/ 25 w 313"/>
                  <a:gd name="T11" fmla="*/ 70 h 313"/>
                  <a:gd name="T12" fmla="*/ 12 w 313"/>
                  <a:gd name="T13" fmla="*/ 96 h 313"/>
                  <a:gd name="T14" fmla="*/ 3 w 313"/>
                  <a:gd name="T15" fmla="*/ 124 h 313"/>
                  <a:gd name="T16" fmla="*/ 0 w 313"/>
                  <a:gd name="T17" fmla="*/ 157 h 313"/>
                  <a:gd name="T18" fmla="*/ 0 w 313"/>
                  <a:gd name="T19" fmla="*/ 171 h 313"/>
                  <a:gd name="T20" fmla="*/ 3 w 313"/>
                  <a:gd name="T21" fmla="*/ 188 h 313"/>
                  <a:gd name="T22" fmla="*/ 5 w 313"/>
                  <a:gd name="T23" fmla="*/ 201 h 313"/>
                  <a:gd name="T24" fmla="*/ 12 w 313"/>
                  <a:gd name="T25" fmla="*/ 216 h 313"/>
                  <a:gd name="T26" fmla="*/ 17 w 313"/>
                  <a:gd name="T27" fmla="*/ 228 h 313"/>
                  <a:gd name="T28" fmla="*/ 25 w 313"/>
                  <a:gd name="T29" fmla="*/ 242 h 313"/>
                  <a:gd name="T30" fmla="*/ 46 w 313"/>
                  <a:gd name="T31" fmla="*/ 267 h 313"/>
                  <a:gd name="T32" fmla="*/ 58 w 313"/>
                  <a:gd name="T33" fmla="*/ 277 h 313"/>
                  <a:gd name="T34" fmla="*/ 70 w 313"/>
                  <a:gd name="T35" fmla="*/ 286 h 313"/>
                  <a:gd name="T36" fmla="*/ 96 w 313"/>
                  <a:gd name="T37" fmla="*/ 300 h 313"/>
                  <a:gd name="T38" fmla="*/ 110 w 313"/>
                  <a:gd name="T39" fmla="*/ 305 h 313"/>
                  <a:gd name="T40" fmla="*/ 125 w 313"/>
                  <a:gd name="T41" fmla="*/ 309 h 313"/>
                  <a:gd name="T42" fmla="*/ 139 w 313"/>
                  <a:gd name="T43" fmla="*/ 312 h 313"/>
                  <a:gd name="T44" fmla="*/ 157 w 313"/>
                  <a:gd name="T45" fmla="*/ 313 h 313"/>
                  <a:gd name="T46" fmla="*/ 172 w 313"/>
                  <a:gd name="T47" fmla="*/ 312 h 313"/>
                  <a:gd name="T48" fmla="*/ 188 w 313"/>
                  <a:gd name="T49" fmla="*/ 309 h 313"/>
                  <a:gd name="T50" fmla="*/ 194 w 313"/>
                  <a:gd name="T51" fmla="*/ 307 h 313"/>
                  <a:gd name="T52" fmla="*/ 201 w 313"/>
                  <a:gd name="T53" fmla="*/ 305 h 313"/>
                  <a:gd name="T54" fmla="*/ 216 w 313"/>
                  <a:gd name="T55" fmla="*/ 300 h 313"/>
                  <a:gd name="T56" fmla="*/ 229 w 313"/>
                  <a:gd name="T57" fmla="*/ 293 h 313"/>
                  <a:gd name="T58" fmla="*/ 242 w 313"/>
                  <a:gd name="T59" fmla="*/ 286 h 313"/>
                  <a:gd name="T60" fmla="*/ 255 w 313"/>
                  <a:gd name="T61" fmla="*/ 277 h 313"/>
                  <a:gd name="T62" fmla="*/ 267 w 313"/>
                  <a:gd name="T63" fmla="*/ 267 h 313"/>
                  <a:gd name="T64" fmla="*/ 277 w 313"/>
                  <a:gd name="T65" fmla="*/ 255 h 313"/>
                  <a:gd name="T66" fmla="*/ 286 w 313"/>
                  <a:gd name="T67" fmla="*/ 242 h 313"/>
                  <a:gd name="T68" fmla="*/ 293 w 313"/>
                  <a:gd name="T69" fmla="*/ 228 h 313"/>
                  <a:gd name="T70" fmla="*/ 301 w 313"/>
                  <a:gd name="T71" fmla="*/ 216 h 313"/>
                  <a:gd name="T72" fmla="*/ 306 w 313"/>
                  <a:gd name="T73" fmla="*/ 201 h 313"/>
                  <a:gd name="T74" fmla="*/ 307 w 313"/>
                  <a:gd name="T75" fmla="*/ 194 h 313"/>
                  <a:gd name="T76" fmla="*/ 309 w 313"/>
                  <a:gd name="T77" fmla="*/ 188 h 313"/>
                  <a:gd name="T78" fmla="*/ 312 w 313"/>
                  <a:gd name="T79" fmla="*/ 171 h 313"/>
                  <a:gd name="T80" fmla="*/ 313 w 313"/>
                  <a:gd name="T81" fmla="*/ 157 h 313"/>
                  <a:gd name="T82" fmla="*/ 312 w 313"/>
                  <a:gd name="T83" fmla="*/ 139 h 313"/>
                  <a:gd name="T84" fmla="*/ 309 w 313"/>
                  <a:gd name="T85" fmla="*/ 124 h 313"/>
                  <a:gd name="T86" fmla="*/ 306 w 313"/>
                  <a:gd name="T87" fmla="*/ 109 h 313"/>
                  <a:gd name="T88" fmla="*/ 301 w 313"/>
                  <a:gd name="T89" fmla="*/ 96 h 313"/>
                  <a:gd name="T90" fmla="*/ 286 w 313"/>
                  <a:gd name="T91" fmla="*/ 70 h 313"/>
                  <a:gd name="T92" fmla="*/ 277 w 313"/>
                  <a:gd name="T93" fmla="*/ 57 h 313"/>
                  <a:gd name="T94" fmla="*/ 267 w 313"/>
                  <a:gd name="T95" fmla="*/ 46 h 313"/>
                  <a:gd name="T96" fmla="*/ 242 w 313"/>
                  <a:gd name="T97" fmla="*/ 25 h 313"/>
                  <a:gd name="T98" fmla="*/ 229 w 313"/>
                  <a:gd name="T99" fmla="*/ 16 h 313"/>
                  <a:gd name="T100" fmla="*/ 216 w 313"/>
                  <a:gd name="T101" fmla="*/ 12 h 313"/>
                  <a:gd name="T102" fmla="*/ 201 w 313"/>
                  <a:gd name="T103" fmla="*/ 5 h 313"/>
                  <a:gd name="T104" fmla="*/ 188 w 313"/>
                  <a:gd name="T105" fmla="*/ 3 h 313"/>
                  <a:gd name="T106" fmla="*/ 172 w 313"/>
                  <a:gd name="T107" fmla="*/ 0 h 313"/>
                  <a:gd name="T108" fmla="*/ 157 w 313"/>
                  <a:gd name="T10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3">
                    <a:moveTo>
                      <a:pt x="157" y="0"/>
                    </a:moveTo>
                    <a:lnTo>
                      <a:pt x="125" y="3"/>
                    </a:lnTo>
                    <a:lnTo>
                      <a:pt x="96" y="12"/>
                    </a:lnTo>
                    <a:lnTo>
                      <a:pt x="70" y="25"/>
                    </a:lnTo>
                    <a:lnTo>
                      <a:pt x="46" y="46"/>
                    </a:lnTo>
                    <a:lnTo>
                      <a:pt x="25" y="70"/>
                    </a:lnTo>
                    <a:lnTo>
                      <a:pt x="12" y="96"/>
                    </a:lnTo>
                    <a:lnTo>
                      <a:pt x="3" y="124"/>
                    </a:lnTo>
                    <a:lnTo>
                      <a:pt x="0" y="157"/>
                    </a:lnTo>
                    <a:lnTo>
                      <a:pt x="0" y="171"/>
                    </a:lnTo>
                    <a:lnTo>
                      <a:pt x="3" y="188"/>
                    </a:lnTo>
                    <a:lnTo>
                      <a:pt x="5" y="201"/>
                    </a:lnTo>
                    <a:lnTo>
                      <a:pt x="12" y="216"/>
                    </a:lnTo>
                    <a:lnTo>
                      <a:pt x="17" y="228"/>
                    </a:lnTo>
                    <a:lnTo>
                      <a:pt x="25" y="242"/>
                    </a:lnTo>
                    <a:lnTo>
                      <a:pt x="46" y="267"/>
                    </a:lnTo>
                    <a:lnTo>
                      <a:pt x="58" y="277"/>
                    </a:lnTo>
                    <a:lnTo>
                      <a:pt x="70" y="286"/>
                    </a:lnTo>
                    <a:lnTo>
                      <a:pt x="96" y="300"/>
                    </a:lnTo>
                    <a:lnTo>
                      <a:pt x="110" y="305"/>
                    </a:lnTo>
                    <a:lnTo>
                      <a:pt x="125" y="309"/>
                    </a:lnTo>
                    <a:lnTo>
                      <a:pt x="139" y="312"/>
                    </a:lnTo>
                    <a:lnTo>
                      <a:pt x="157" y="313"/>
                    </a:lnTo>
                    <a:lnTo>
                      <a:pt x="172" y="312"/>
                    </a:lnTo>
                    <a:lnTo>
                      <a:pt x="188" y="309"/>
                    </a:lnTo>
                    <a:lnTo>
                      <a:pt x="194" y="307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9" y="293"/>
                    </a:lnTo>
                    <a:lnTo>
                      <a:pt x="242" y="286"/>
                    </a:lnTo>
                    <a:lnTo>
                      <a:pt x="255" y="277"/>
                    </a:lnTo>
                    <a:lnTo>
                      <a:pt x="267" y="267"/>
                    </a:lnTo>
                    <a:lnTo>
                      <a:pt x="277" y="255"/>
                    </a:lnTo>
                    <a:lnTo>
                      <a:pt x="286" y="242"/>
                    </a:lnTo>
                    <a:lnTo>
                      <a:pt x="293" y="228"/>
                    </a:lnTo>
                    <a:lnTo>
                      <a:pt x="301" y="216"/>
                    </a:lnTo>
                    <a:lnTo>
                      <a:pt x="306" y="201"/>
                    </a:lnTo>
                    <a:lnTo>
                      <a:pt x="307" y="194"/>
                    </a:lnTo>
                    <a:lnTo>
                      <a:pt x="309" y="188"/>
                    </a:lnTo>
                    <a:lnTo>
                      <a:pt x="312" y="171"/>
                    </a:lnTo>
                    <a:lnTo>
                      <a:pt x="313" y="157"/>
                    </a:lnTo>
                    <a:lnTo>
                      <a:pt x="312" y="139"/>
                    </a:lnTo>
                    <a:lnTo>
                      <a:pt x="309" y="124"/>
                    </a:lnTo>
                    <a:lnTo>
                      <a:pt x="306" y="109"/>
                    </a:lnTo>
                    <a:lnTo>
                      <a:pt x="301" y="96"/>
                    </a:lnTo>
                    <a:lnTo>
                      <a:pt x="286" y="70"/>
                    </a:lnTo>
                    <a:lnTo>
                      <a:pt x="277" y="57"/>
                    </a:lnTo>
                    <a:lnTo>
                      <a:pt x="267" y="46"/>
                    </a:lnTo>
                    <a:lnTo>
                      <a:pt x="242" y="25"/>
                    </a:lnTo>
                    <a:lnTo>
                      <a:pt x="229" y="16"/>
                    </a:lnTo>
                    <a:lnTo>
                      <a:pt x="216" y="12"/>
                    </a:lnTo>
                    <a:lnTo>
                      <a:pt x="201" y="5"/>
                    </a:lnTo>
                    <a:lnTo>
                      <a:pt x="188" y="3"/>
                    </a:lnTo>
                    <a:lnTo>
                      <a:pt x="172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261B6084-33A8-713A-3312-85E565F5F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438" y="3894138"/>
                <a:ext cx="100012" cy="100013"/>
              </a:xfrm>
              <a:custGeom>
                <a:avLst/>
                <a:gdLst>
                  <a:gd name="T0" fmla="*/ 156 w 313"/>
                  <a:gd name="T1" fmla="*/ 0 h 312"/>
                  <a:gd name="T2" fmla="*/ 124 w 313"/>
                  <a:gd name="T3" fmla="*/ 2 h 312"/>
                  <a:gd name="T4" fmla="*/ 95 w 313"/>
                  <a:gd name="T5" fmla="*/ 11 h 312"/>
                  <a:gd name="T6" fmla="*/ 69 w 313"/>
                  <a:gd name="T7" fmla="*/ 24 h 312"/>
                  <a:gd name="T8" fmla="*/ 46 w 313"/>
                  <a:gd name="T9" fmla="*/ 45 h 312"/>
                  <a:gd name="T10" fmla="*/ 25 w 313"/>
                  <a:gd name="T11" fmla="*/ 69 h 312"/>
                  <a:gd name="T12" fmla="*/ 11 w 313"/>
                  <a:gd name="T13" fmla="*/ 95 h 312"/>
                  <a:gd name="T14" fmla="*/ 2 w 313"/>
                  <a:gd name="T15" fmla="*/ 123 h 312"/>
                  <a:gd name="T16" fmla="*/ 0 w 313"/>
                  <a:gd name="T17" fmla="*/ 156 h 312"/>
                  <a:gd name="T18" fmla="*/ 0 w 313"/>
                  <a:gd name="T19" fmla="*/ 171 h 312"/>
                  <a:gd name="T20" fmla="*/ 2 w 313"/>
                  <a:gd name="T21" fmla="*/ 187 h 312"/>
                  <a:gd name="T22" fmla="*/ 5 w 313"/>
                  <a:gd name="T23" fmla="*/ 200 h 312"/>
                  <a:gd name="T24" fmla="*/ 11 w 313"/>
                  <a:gd name="T25" fmla="*/ 215 h 312"/>
                  <a:gd name="T26" fmla="*/ 16 w 313"/>
                  <a:gd name="T27" fmla="*/ 228 h 312"/>
                  <a:gd name="T28" fmla="*/ 25 w 313"/>
                  <a:gd name="T29" fmla="*/ 241 h 312"/>
                  <a:gd name="T30" fmla="*/ 46 w 313"/>
                  <a:gd name="T31" fmla="*/ 266 h 312"/>
                  <a:gd name="T32" fmla="*/ 57 w 313"/>
                  <a:gd name="T33" fmla="*/ 276 h 312"/>
                  <a:gd name="T34" fmla="*/ 69 w 313"/>
                  <a:gd name="T35" fmla="*/ 285 h 312"/>
                  <a:gd name="T36" fmla="*/ 95 w 313"/>
                  <a:gd name="T37" fmla="*/ 300 h 312"/>
                  <a:gd name="T38" fmla="*/ 109 w 313"/>
                  <a:gd name="T39" fmla="*/ 305 h 312"/>
                  <a:gd name="T40" fmla="*/ 124 w 313"/>
                  <a:gd name="T41" fmla="*/ 308 h 312"/>
                  <a:gd name="T42" fmla="*/ 139 w 313"/>
                  <a:gd name="T43" fmla="*/ 311 h 312"/>
                  <a:gd name="T44" fmla="*/ 156 w 313"/>
                  <a:gd name="T45" fmla="*/ 312 h 312"/>
                  <a:gd name="T46" fmla="*/ 171 w 313"/>
                  <a:gd name="T47" fmla="*/ 311 h 312"/>
                  <a:gd name="T48" fmla="*/ 187 w 313"/>
                  <a:gd name="T49" fmla="*/ 308 h 312"/>
                  <a:gd name="T50" fmla="*/ 193 w 313"/>
                  <a:gd name="T51" fmla="*/ 306 h 312"/>
                  <a:gd name="T52" fmla="*/ 201 w 313"/>
                  <a:gd name="T53" fmla="*/ 305 h 312"/>
                  <a:gd name="T54" fmla="*/ 216 w 313"/>
                  <a:gd name="T55" fmla="*/ 300 h 312"/>
                  <a:gd name="T56" fmla="*/ 228 w 313"/>
                  <a:gd name="T57" fmla="*/ 292 h 312"/>
                  <a:gd name="T58" fmla="*/ 242 w 313"/>
                  <a:gd name="T59" fmla="*/ 285 h 312"/>
                  <a:gd name="T60" fmla="*/ 254 w 313"/>
                  <a:gd name="T61" fmla="*/ 276 h 312"/>
                  <a:gd name="T62" fmla="*/ 267 w 313"/>
                  <a:gd name="T63" fmla="*/ 266 h 312"/>
                  <a:gd name="T64" fmla="*/ 277 w 313"/>
                  <a:gd name="T65" fmla="*/ 254 h 312"/>
                  <a:gd name="T66" fmla="*/ 285 w 313"/>
                  <a:gd name="T67" fmla="*/ 241 h 312"/>
                  <a:gd name="T68" fmla="*/ 293 w 313"/>
                  <a:gd name="T69" fmla="*/ 228 h 312"/>
                  <a:gd name="T70" fmla="*/ 300 w 313"/>
                  <a:gd name="T71" fmla="*/ 215 h 312"/>
                  <a:gd name="T72" fmla="*/ 305 w 313"/>
                  <a:gd name="T73" fmla="*/ 200 h 312"/>
                  <a:gd name="T74" fmla="*/ 306 w 313"/>
                  <a:gd name="T75" fmla="*/ 193 h 312"/>
                  <a:gd name="T76" fmla="*/ 309 w 313"/>
                  <a:gd name="T77" fmla="*/ 187 h 312"/>
                  <a:gd name="T78" fmla="*/ 311 w 313"/>
                  <a:gd name="T79" fmla="*/ 171 h 312"/>
                  <a:gd name="T80" fmla="*/ 313 w 313"/>
                  <a:gd name="T81" fmla="*/ 156 h 312"/>
                  <a:gd name="T82" fmla="*/ 311 w 313"/>
                  <a:gd name="T83" fmla="*/ 138 h 312"/>
                  <a:gd name="T84" fmla="*/ 309 w 313"/>
                  <a:gd name="T85" fmla="*/ 123 h 312"/>
                  <a:gd name="T86" fmla="*/ 305 w 313"/>
                  <a:gd name="T87" fmla="*/ 109 h 312"/>
                  <a:gd name="T88" fmla="*/ 300 w 313"/>
                  <a:gd name="T89" fmla="*/ 95 h 312"/>
                  <a:gd name="T90" fmla="*/ 285 w 313"/>
                  <a:gd name="T91" fmla="*/ 69 h 312"/>
                  <a:gd name="T92" fmla="*/ 277 w 313"/>
                  <a:gd name="T93" fmla="*/ 57 h 312"/>
                  <a:gd name="T94" fmla="*/ 267 w 313"/>
                  <a:gd name="T95" fmla="*/ 45 h 312"/>
                  <a:gd name="T96" fmla="*/ 242 w 313"/>
                  <a:gd name="T97" fmla="*/ 24 h 312"/>
                  <a:gd name="T98" fmla="*/ 228 w 313"/>
                  <a:gd name="T99" fmla="*/ 16 h 312"/>
                  <a:gd name="T100" fmla="*/ 216 w 313"/>
                  <a:gd name="T101" fmla="*/ 11 h 312"/>
                  <a:gd name="T102" fmla="*/ 201 w 313"/>
                  <a:gd name="T103" fmla="*/ 4 h 312"/>
                  <a:gd name="T104" fmla="*/ 187 w 313"/>
                  <a:gd name="T105" fmla="*/ 2 h 312"/>
                  <a:gd name="T106" fmla="*/ 171 w 313"/>
                  <a:gd name="T107" fmla="*/ 0 h 312"/>
                  <a:gd name="T108" fmla="*/ 156 w 313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4"/>
                    </a:lnTo>
                    <a:lnTo>
                      <a:pt x="46" y="45"/>
                    </a:lnTo>
                    <a:lnTo>
                      <a:pt x="25" y="69"/>
                    </a:lnTo>
                    <a:lnTo>
                      <a:pt x="11" y="95"/>
                    </a:lnTo>
                    <a:lnTo>
                      <a:pt x="2" y="123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0"/>
                    </a:lnTo>
                    <a:lnTo>
                      <a:pt x="11" y="215"/>
                    </a:lnTo>
                    <a:lnTo>
                      <a:pt x="16" y="228"/>
                    </a:lnTo>
                    <a:lnTo>
                      <a:pt x="25" y="241"/>
                    </a:lnTo>
                    <a:lnTo>
                      <a:pt x="46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8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8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8" y="292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7" y="266"/>
                    </a:lnTo>
                    <a:lnTo>
                      <a:pt x="277" y="254"/>
                    </a:lnTo>
                    <a:lnTo>
                      <a:pt x="285" y="241"/>
                    </a:lnTo>
                    <a:lnTo>
                      <a:pt x="293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3" y="156"/>
                    </a:lnTo>
                    <a:lnTo>
                      <a:pt x="311" y="138"/>
                    </a:lnTo>
                    <a:lnTo>
                      <a:pt x="309" y="123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7" y="57"/>
                    </a:lnTo>
                    <a:lnTo>
                      <a:pt x="267" y="45"/>
                    </a:lnTo>
                    <a:lnTo>
                      <a:pt x="242" y="24"/>
                    </a:lnTo>
                    <a:lnTo>
                      <a:pt x="228" y="16"/>
                    </a:lnTo>
                    <a:lnTo>
                      <a:pt x="216" y="11"/>
                    </a:lnTo>
                    <a:lnTo>
                      <a:pt x="201" y="4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927F33A9-42A2-60B6-8048-3E7E6920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4171950"/>
                <a:ext cx="100012" cy="100013"/>
              </a:xfrm>
              <a:custGeom>
                <a:avLst/>
                <a:gdLst>
                  <a:gd name="T0" fmla="*/ 156 w 312"/>
                  <a:gd name="T1" fmla="*/ 0 h 312"/>
                  <a:gd name="T2" fmla="*/ 124 w 312"/>
                  <a:gd name="T3" fmla="*/ 2 h 312"/>
                  <a:gd name="T4" fmla="*/ 95 w 312"/>
                  <a:gd name="T5" fmla="*/ 11 h 312"/>
                  <a:gd name="T6" fmla="*/ 69 w 312"/>
                  <a:gd name="T7" fmla="*/ 25 h 312"/>
                  <a:gd name="T8" fmla="*/ 45 w 312"/>
                  <a:gd name="T9" fmla="*/ 46 h 312"/>
                  <a:gd name="T10" fmla="*/ 24 w 312"/>
                  <a:gd name="T11" fmla="*/ 69 h 312"/>
                  <a:gd name="T12" fmla="*/ 11 w 312"/>
                  <a:gd name="T13" fmla="*/ 95 h 312"/>
                  <a:gd name="T14" fmla="*/ 2 w 312"/>
                  <a:gd name="T15" fmla="*/ 124 h 312"/>
                  <a:gd name="T16" fmla="*/ 0 w 312"/>
                  <a:gd name="T17" fmla="*/ 156 h 312"/>
                  <a:gd name="T18" fmla="*/ 0 w 312"/>
                  <a:gd name="T19" fmla="*/ 171 h 312"/>
                  <a:gd name="T20" fmla="*/ 2 w 312"/>
                  <a:gd name="T21" fmla="*/ 187 h 312"/>
                  <a:gd name="T22" fmla="*/ 5 w 312"/>
                  <a:gd name="T23" fmla="*/ 201 h 312"/>
                  <a:gd name="T24" fmla="*/ 11 w 312"/>
                  <a:gd name="T25" fmla="*/ 216 h 312"/>
                  <a:gd name="T26" fmla="*/ 16 w 312"/>
                  <a:gd name="T27" fmla="*/ 228 h 312"/>
                  <a:gd name="T28" fmla="*/ 24 w 312"/>
                  <a:gd name="T29" fmla="*/ 242 h 312"/>
                  <a:gd name="T30" fmla="*/ 45 w 312"/>
                  <a:gd name="T31" fmla="*/ 266 h 312"/>
                  <a:gd name="T32" fmla="*/ 57 w 312"/>
                  <a:gd name="T33" fmla="*/ 276 h 312"/>
                  <a:gd name="T34" fmla="*/ 69 w 312"/>
                  <a:gd name="T35" fmla="*/ 285 h 312"/>
                  <a:gd name="T36" fmla="*/ 95 w 312"/>
                  <a:gd name="T37" fmla="*/ 300 h 312"/>
                  <a:gd name="T38" fmla="*/ 109 w 312"/>
                  <a:gd name="T39" fmla="*/ 305 h 312"/>
                  <a:gd name="T40" fmla="*/ 124 w 312"/>
                  <a:gd name="T41" fmla="*/ 309 h 312"/>
                  <a:gd name="T42" fmla="*/ 139 w 312"/>
                  <a:gd name="T43" fmla="*/ 311 h 312"/>
                  <a:gd name="T44" fmla="*/ 156 w 312"/>
                  <a:gd name="T45" fmla="*/ 312 h 312"/>
                  <a:gd name="T46" fmla="*/ 171 w 312"/>
                  <a:gd name="T47" fmla="*/ 311 h 312"/>
                  <a:gd name="T48" fmla="*/ 187 w 312"/>
                  <a:gd name="T49" fmla="*/ 309 h 312"/>
                  <a:gd name="T50" fmla="*/ 193 w 312"/>
                  <a:gd name="T51" fmla="*/ 306 h 312"/>
                  <a:gd name="T52" fmla="*/ 201 w 312"/>
                  <a:gd name="T53" fmla="*/ 305 h 312"/>
                  <a:gd name="T54" fmla="*/ 215 w 312"/>
                  <a:gd name="T55" fmla="*/ 300 h 312"/>
                  <a:gd name="T56" fmla="*/ 228 w 312"/>
                  <a:gd name="T57" fmla="*/ 293 h 312"/>
                  <a:gd name="T58" fmla="*/ 242 w 312"/>
                  <a:gd name="T59" fmla="*/ 285 h 312"/>
                  <a:gd name="T60" fmla="*/ 254 w 312"/>
                  <a:gd name="T61" fmla="*/ 276 h 312"/>
                  <a:gd name="T62" fmla="*/ 266 w 312"/>
                  <a:gd name="T63" fmla="*/ 266 h 312"/>
                  <a:gd name="T64" fmla="*/ 276 w 312"/>
                  <a:gd name="T65" fmla="*/ 254 h 312"/>
                  <a:gd name="T66" fmla="*/ 285 w 312"/>
                  <a:gd name="T67" fmla="*/ 242 h 312"/>
                  <a:gd name="T68" fmla="*/ 292 w 312"/>
                  <a:gd name="T69" fmla="*/ 228 h 312"/>
                  <a:gd name="T70" fmla="*/ 300 w 312"/>
                  <a:gd name="T71" fmla="*/ 216 h 312"/>
                  <a:gd name="T72" fmla="*/ 305 w 312"/>
                  <a:gd name="T73" fmla="*/ 201 h 312"/>
                  <a:gd name="T74" fmla="*/ 306 w 312"/>
                  <a:gd name="T75" fmla="*/ 193 h 312"/>
                  <a:gd name="T76" fmla="*/ 309 w 312"/>
                  <a:gd name="T77" fmla="*/ 187 h 312"/>
                  <a:gd name="T78" fmla="*/ 311 w 312"/>
                  <a:gd name="T79" fmla="*/ 171 h 312"/>
                  <a:gd name="T80" fmla="*/ 312 w 312"/>
                  <a:gd name="T81" fmla="*/ 156 h 312"/>
                  <a:gd name="T82" fmla="*/ 311 w 312"/>
                  <a:gd name="T83" fmla="*/ 139 h 312"/>
                  <a:gd name="T84" fmla="*/ 309 w 312"/>
                  <a:gd name="T85" fmla="*/ 124 h 312"/>
                  <a:gd name="T86" fmla="*/ 305 w 312"/>
                  <a:gd name="T87" fmla="*/ 109 h 312"/>
                  <a:gd name="T88" fmla="*/ 300 w 312"/>
                  <a:gd name="T89" fmla="*/ 95 h 312"/>
                  <a:gd name="T90" fmla="*/ 285 w 312"/>
                  <a:gd name="T91" fmla="*/ 69 h 312"/>
                  <a:gd name="T92" fmla="*/ 276 w 312"/>
                  <a:gd name="T93" fmla="*/ 57 h 312"/>
                  <a:gd name="T94" fmla="*/ 266 w 312"/>
                  <a:gd name="T95" fmla="*/ 46 h 312"/>
                  <a:gd name="T96" fmla="*/ 242 w 312"/>
                  <a:gd name="T97" fmla="*/ 25 h 312"/>
                  <a:gd name="T98" fmla="*/ 228 w 312"/>
                  <a:gd name="T99" fmla="*/ 16 h 312"/>
                  <a:gd name="T100" fmla="*/ 215 w 312"/>
                  <a:gd name="T101" fmla="*/ 11 h 312"/>
                  <a:gd name="T102" fmla="*/ 201 w 312"/>
                  <a:gd name="T103" fmla="*/ 5 h 312"/>
                  <a:gd name="T104" fmla="*/ 187 w 312"/>
                  <a:gd name="T105" fmla="*/ 2 h 312"/>
                  <a:gd name="T106" fmla="*/ 171 w 312"/>
                  <a:gd name="T107" fmla="*/ 0 h 312"/>
                  <a:gd name="T108" fmla="*/ 156 w 312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5"/>
                    </a:lnTo>
                    <a:lnTo>
                      <a:pt x="45" y="46"/>
                    </a:lnTo>
                    <a:lnTo>
                      <a:pt x="24" y="69"/>
                    </a:lnTo>
                    <a:lnTo>
                      <a:pt x="11" y="95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1"/>
                    </a:lnTo>
                    <a:lnTo>
                      <a:pt x="11" y="216"/>
                    </a:lnTo>
                    <a:lnTo>
                      <a:pt x="16" y="228"/>
                    </a:lnTo>
                    <a:lnTo>
                      <a:pt x="24" y="242"/>
                    </a:lnTo>
                    <a:lnTo>
                      <a:pt x="45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9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9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5" y="300"/>
                    </a:lnTo>
                    <a:lnTo>
                      <a:pt x="228" y="293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6" y="266"/>
                    </a:lnTo>
                    <a:lnTo>
                      <a:pt x="276" y="254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300" y="216"/>
                    </a:lnTo>
                    <a:lnTo>
                      <a:pt x="305" y="201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9"/>
                    </a:lnTo>
                    <a:lnTo>
                      <a:pt x="309" y="124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6"/>
                    </a:lnTo>
                    <a:lnTo>
                      <a:pt x="242" y="25"/>
                    </a:lnTo>
                    <a:lnTo>
                      <a:pt x="228" y="16"/>
                    </a:lnTo>
                    <a:lnTo>
                      <a:pt x="215" y="11"/>
                    </a:lnTo>
                    <a:lnTo>
                      <a:pt x="201" y="5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6ECB1739-4894-D55F-5129-82E999D6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4741863"/>
                <a:ext cx="100012" cy="100013"/>
              </a:xfrm>
              <a:custGeom>
                <a:avLst/>
                <a:gdLst>
                  <a:gd name="T0" fmla="*/ 156 w 312"/>
                  <a:gd name="T1" fmla="*/ 0 h 313"/>
                  <a:gd name="T2" fmla="*/ 124 w 312"/>
                  <a:gd name="T3" fmla="*/ 3 h 313"/>
                  <a:gd name="T4" fmla="*/ 95 w 312"/>
                  <a:gd name="T5" fmla="*/ 11 h 313"/>
                  <a:gd name="T6" fmla="*/ 69 w 312"/>
                  <a:gd name="T7" fmla="*/ 25 h 313"/>
                  <a:gd name="T8" fmla="*/ 45 w 312"/>
                  <a:gd name="T9" fmla="*/ 46 h 313"/>
                  <a:gd name="T10" fmla="*/ 24 w 312"/>
                  <a:gd name="T11" fmla="*/ 70 h 313"/>
                  <a:gd name="T12" fmla="*/ 11 w 312"/>
                  <a:gd name="T13" fmla="*/ 96 h 313"/>
                  <a:gd name="T14" fmla="*/ 2 w 312"/>
                  <a:gd name="T15" fmla="*/ 124 h 313"/>
                  <a:gd name="T16" fmla="*/ 0 w 312"/>
                  <a:gd name="T17" fmla="*/ 156 h 313"/>
                  <a:gd name="T18" fmla="*/ 0 w 312"/>
                  <a:gd name="T19" fmla="*/ 171 h 313"/>
                  <a:gd name="T20" fmla="*/ 2 w 312"/>
                  <a:gd name="T21" fmla="*/ 187 h 313"/>
                  <a:gd name="T22" fmla="*/ 5 w 312"/>
                  <a:gd name="T23" fmla="*/ 201 h 313"/>
                  <a:gd name="T24" fmla="*/ 11 w 312"/>
                  <a:gd name="T25" fmla="*/ 216 h 313"/>
                  <a:gd name="T26" fmla="*/ 16 w 312"/>
                  <a:gd name="T27" fmla="*/ 228 h 313"/>
                  <a:gd name="T28" fmla="*/ 24 w 312"/>
                  <a:gd name="T29" fmla="*/ 242 h 313"/>
                  <a:gd name="T30" fmla="*/ 45 w 312"/>
                  <a:gd name="T31" fmla="*/ 267 h 313"/>
                  <a:gd name="T32" fmla="*/ 57 w 312"/>
                  <a:gd name="T33" fmla="*/ 277 h 313"/>
                  <a:gd name="T34" fmla="*/ 69 w 312"/>
                  <a:gd name="T35" fmla="*/ 285 h 313"/>
                  <a:gd name="T36" fmla="*/ 95 w 312"/>
                  <a:gd name="T37" fmla="*/ 300 h 313"/>
                  <a:gd name="T38" fmla="*/ 109 w 312"/>
                  <a:gd name="T39" fmla="*/ 305 h 313"/>
                  <a:gd name="T40" fmla="*/ 124 w 312"/>
                  <a:gd name="T41" fmla="*/ 309 h 313"/>
                  <a:gd name="T42" fmla="*/ 139 w 312"/>
                  <a:gd name="T43" fmla="*/ 311 h 313"/>
                  <a:gd name="T44" fmla="*/ 156 w 312"/>
                  <a:gd name="T45" fmla="*/ 313 h 313"/>
                  <a:gd name="T46" fmla="*/ 171 w 312"/>
                  <a:gd name="T47" fmla="*/ 311 h 313"/>
                  <a:gd name="T48" fmla="*/ 187 w 312"/>
                  <a:gd name="T49" fmla="*/ 309 h 313"/>
                  <a:gd name="T50" fmla="*/ 193 w 312"/>
                  <a:gd name="T51" fmla="*/ 306 h 313"/>
                  <a:gd name="T52" fmla="*/ 201 w 312"/>
                  <a:gd name="T53" fmla="*/ 305 h 313"/>
                  <a:gd name="T54" fmla="*/ 215 w 312"/>
                  <a:gd name="T55" fmla="*/ 300 h 313"/>
                  <a:gd name="T56" fmla="*/ 228 w 312"/>
                  <a:gd name="T57" fmla="*/ 293 h 313"/>
                  <a:gd name="T58" fmla="*/ 241 w 312"/>
                  <a:gd name="T59" fmla="*/ 285 h 313"/>
                  <a:gd name="T60" fmla="*/ 254 w 312"/>
                  <a:gd name="T61" fmla="*/ 277 h 313"/>
                  <a:gd name="T62" fmla="*/ 266 w 312"/>
                  <a:gd name="T63" fmla="*/ 267 h 313"/>
                  <a:gd name="T64" fmla="*/ 276 w 312"/>
                  <a:gd name="T65" fmla="*/ 254 h 313"/>
                  <a:gd name="T66" fmla="*/ 285 w 312"/>
                  <a:gd name="T67" fmla="*/ 242 h 313"/>
                  <a:gd name="T68" fmla="*/ 292 w 312"/>
                  <a:gd name="T69" fmla="*/ 228 h 313"/>
                  <a:gd name="T70" fmla="*/ 300 w 312"/>
                  <a:gd name="T71" fmla="*/ 216 h 313"/>
                  <a:gd name="T72" fmla="*/ 305 w 312"/>
                  <a:gd name="T73" fmla="*/ 201 h 313"/>
                  <a:gd name="T74" fmla="*/ 306 w 312"/>
                  <a:gd name="T75" fmla="*/ 194 h 313"/>
                  <a:gd name="T76" fmla="*/ 308 w 312"/>
                  <a:gd name="T77" fmla="*/ 187 h 313"/>
                  <a:gd name="T78" fmla="*/ 311 w 312"/>
                  <a:gd name="T79" fmla="*/ 171 h 313"/>
                  <a:gd name="T80" fmla="*/ 312 w 312"/>
                  <a:gd name="T81" fmla="*/ 156 h 313"/>
                  <a:gd name="T82" fmla="*/ 311 w 312"/>
                  <a:gd name="T83" fmla="*/ 139 h 313"/>
                  <a:gd name="T84" fmla="*/ 308 w 312"/>
                  <a:gd name="T85" fmla="*/ 124 h 313"/>
                  <a:gd name="T86" fmla="*/ 305 w 312"/>
                  <a:gd name="T87" fmla="*/ 109 h 313"/>
                  <a:gd name="T88" fmla="*/ 300 w 312"/>
                  <a:gd name="T89" fmla="*/ 96 h 313"/>
                  <a:gd name="T90" fmla="*/ 285 w 312"/>
                  <a:gd name="T91" fmla="*/ 70 h 313"/>
                  <a:gd name="T92" fmla="*/ 276 w 312"/>
                  <a:gd name="T93" fmla="*/ 57 h 313"/>
                  <a:gd name="T94" fmla="*/ 266 w 312"/>
                  <a:gd name="T95" fmla="*/ 46 h 313"/>
                  <a:gd name="T96" fmla="*/ 241 w 312"/>
                  <a:gd name="T97" fmla="*/ 25 h 313"/>
                  <a:gd name="T98" fmla="*/ 228 w 312"/>
                  <a:gd name="T99" fmla="*/ 16 h 313"/>
                  <a:gd name="T100" fmla="*/ 215 w 312"/>
                  <a:gd name="T101" fmla="*/ 11 h 313"/>
                  <a:gd name="T102" fmla="*/ 201 w 312"/>
                  <a:gd name="T103" fmla="*/ 5 h 313"/>
                  <a:gd name="T104" fmla="*/ 187 w 312"/>
                  <a:gd name="T105" fmla="*/ 3 h 313"/>
                  <a:gd name="T106" fmla="*/ 171 w 312"/>
                  <a:gd name="T107" fmla="*/ 0 h 313"/>
                  <a:gd name="T108" fmla="*/ 156 w 312"/>
                  <a:gd name="T10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3">
                    <a:moveTo>
                      <a:pt x="156" y="0"/>
                    </a:moveTo>
                    <a:lnTo>
                      <a:pt x="124" y="3"/>
                    </a:lnTo>
                    <a:lnTo>
                      <a:pt x="95" y="11"/>
                    </a:lnTo>
                    <a:lnTo>
                      <a:pt x="69" y="25"/>
                    </a:lnTo>
                    <a:lnTo>
                      <a:pt x="45" y="46"/>
                    </a:lnTo>
                    <a:lnTo>
                      <a:pt x="24" y="70"/>
                    </a:lnTo>
                    <a:lnTo>
                      <a:pt x="11" y="96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1"/>
                    </a:lnTo>
                    <a:lnTo>
                      <a:pt x="11" y="216"/>
                    </a:lnTo>
                    <a:lnTo>
                      <a:pt x="16" y="228"/>
                    </a:lnTo>
                    <a:lnTo>
                      <a:pt x="24" y="242"/>
                    </a:lnTo>
                    <a:lnTo>
                      <a:pt x="45" y="267"/>
                    </a:lnTo>
                    <a:lnTo>
                      <a:pt x="57" y="277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9"/>
                    </a:lnTo>
                    <a:lnTo>
                      <a:pt x="139" y="311"/>
                    </a:lnTo>
                    <a:lnTo>
                      <a:pt x="156" y="313"/>
                    </a:lnTo>
                    <a:lnTo>
                      <a:pt x="171" y="311"/>
                    </a:lnTo>
                    <a:lnTo>
                      <a:pt x="187" y="309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5" y="300"/>
                    </a:lnTo>
                    <a:lnTo>
                      <a:pt x="228" y="293"/>
                    </a:lnTo>
                    <a:lnTo>
                      <a:pt x="241" y="285"/>
                    </a:lnTo>
                    <a:lnTo>
                      <a:pt x="254" y="277"/>
                    </a:lnTo>
                    <a:lnTo>
                      <a:pt x="266" y="267"/>
                    </a:lnTo>
                    <a:lnTo>
                      <a:pt x="276" y="254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300" y="216"/>
                    </a:lnTo>
                    <a:lnTo>
                      <a:pt x="305" y="201"/>
                    </a:lnTo>
                    <a:lnTo>
                      <a:pt x="306" y="194"/>
                    </a:lnTo>
                    <a:lnTo>
                      <a:pt x="308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9"/>
                    </a:lnTo>
                    <a:lnTo>
                      <a:pt x="308" y="124"/>
                    </a:lnTo>
                    <a:lnTo>
                      <a:pt x="305" y="109"/>
                    </a:lnTo>
                    <a:lnTo>
                      <a:pt x="300" y="96"/>
                    </a:lnTo>
                    <a:lnTo>
                      <a:pt x="285" y="70"/>
                    </a:lnTo>
                    <a:lnTo>
                      <a:pt x="276" y="57"/>
                    </a:lnTo>
                    <a:lnTo>
                      <a:pt x="266" y="46"/>
                    </a:lnTo>
                    <a:lnTo>
                      <a:pt x="241" y="25"/>
                    </a:lnTo>
                    <a:lnTo>
                      <a:pt x="228" y="16"/>
                    </a:lnTo>
                    <a:lnTo>
                      <a:pt x="215" y="11"/>
                    </a:lnTo>
                    <a:lnTo>
                      <a:pt x="201" y="5"/>
                    </a:lnTo>
                    <a:lnTo>
                      <a:pt x="187" y="3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6406FD25-2B5F-2E35-B4BE-A531233C5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2888" y="5026025"/>
                <a:ext cx="100012" cy="100013"/>
              </a:xfrm>
              <a:custGeom>
                <a:avLst/>
                <a:gdLst>
                  <a:gd name="T0" fmla="*/ 156 w 312"/>
                  <a:gd name="T1" fmla="*/ 0 h 312"/>
                  <a:gd name="T2" fmla="*/ 124 w 312"/>
                  <a:gd name="T3" fmla="*/ 2 h 312"/>
                  <a:gd name="T4" fmla="*/ 95 w 312"/>
                  <a:gd name="T5" fmla="*/ 11 h 312"/>
                  <a:gd name="T6" fmla="*/ 69 w 312"/>
                  <a:gd name="T7" fmla="*/ 24 h 312"/>
                  <a:gd name="T8" fmla="*/ 46 w 312"/>
                  <a:gd name="T9" fmla="*/ 45 h 312"/>
                  <a:gd name="T10" fmla="*/ 24 w 312"/>
                  <a:gd name="T11" fmla="*/ 69 h 312"/>
                  <a:gd name="T12" fmla="*/ 11 w 312"/>
                  <a:gd name="T13" fmla="*/ 95 h 312"/>
                  <a:gd name="T14" fmla="*/ 2 w 312"/>
                  <a:gd name="T15" fmla="*/ 124 h 312"/>
                  <a:gd name="T16" fmla="*/ 0 w 312"/>
                  <a:gd name="T17" fmla="*/ 156 h 312"/>
                  <a:gd name="T18" fmla="*/ 0 w 312"/>
                  <a:gd name="T19" fmla="*/ 171 h 312"/>
                  <a:gd name="T20" fmla="*/ 2 w 312"/>
                  <a:gd name="T21" fmla="*/ 187 h 312"/>
                  <a:gd name="T22" fmla="*/ 5 w 312"/>
                  <a:gd name="T23" fmla="*/ 200 h 312"/>
                  <a:gd name="T24" fmla="*/ 11 w 312"/>
                  <a:gd name="T25" fmla="*/ 215 h 312"/>
                  <a:gd name="T26" fmla="*/ 16 w 312"/>
                  <a:gd name="T27" fmla="*/ 228 h 312"/>
                  <a:gd name="T28" fmla="*/ 24 w 312"/>
                  <a:gd name="T29" fmla="*/ 241 h 312"/>
                  <a:gd name="T30" fmla="*/ 46 w 312"/>
                  <a:gd name="T31" fmla="*/ 266 h 312"/>
                  <a:gd name="T32" fmla="*/ 57 w 312"/>
                  <a:gd name="T33" fmla="*/ 276 h 312"/>
                  <a:gd name="T34" fmla="*/ 69 w 312"/>
                  <a:gd name="T35" fmla="*/ 285 h 312"/>
                  <a:gd name="T36" fmla="*/ 95 w 312"/>
                  <a:gd name="T37" fmla="*/ 300 h 312"/>
                  <a:gd name="T38" fmla="*/ 109 w 312"/>
                  <a:gd name="T39" fmla="*/ 305 h 312"/>
                  <a:gd name="T40" fmla="*/ 124 w 312"/>
                  <a:gd name="T41" fmla="*/ 308 h 312"/>
                  <a:gd name="T42" fmla="*/ 139 w 312"/>
                  <a:gd name="T43" fmla="*/ 311 h 312"/>
                  <a:gd name="T44" fmla="*/ 156 w 312"/>
                  <a:gd name="T45" fmla="*/ 312 h 312"/>
                  <a:gd name="T46" fmla="*/ 171 w 312"/>
                  <a:gd name="T47" fmla="*/ 311 h 312"/>
                  <a:gd name="T48" fmla="*/ 187 w 312"/>
                  <a:gd name="T49" fmla="*/ 308 h 312"/>
                  <a:gd name="T50" fmla="*/ 193 w 312"/>
                  <a:gd name="T51" fmla="*/ 306 h 312"/>
                  <a:gd name="T52" fmla="*/ 201 w 312"/>
                  <a:gd name="T53" fmla="*/ 305 h 312"/>
                  <a:gd name="T54" fmla="*/ 216 w 312"/>
                  <a:gd name="T55" fmla="*/ 300 h 312"/>
                  <a:gd name="T56" fmla="*/ 228 w 312"/>
                  <a:gd name="T57" fmla="*/ 292 h 312"/>
                  <a:gd name="T58" fmla="*/ 242 w 312"/>
                  <a:gd name="T59" fmla="*/ 285 h 312"/>
                  <a:gd name="T60" fmla="*/ 254 w 312"/>
                  <a:gd name="T61" fmla="*/ 276 h 312"/>
                  <a:gd name="T62" fmla="*/ 266 w 312"/>
                  <a:gd name="T63" fmla="*/ 266 h 312"/>
                  <a:gd name="T64" fmla="*/ 276 w 312"/>
                  <a:gd name="T65" fmla="*/ 254 h 312"/>
                  <a:gd name="T66" fmla="*/ 285 w 312"/>
                  <a:gd name="T67" fmla="*/ 241 h 312"/>
                  <a:gd name="T68" fmla="*/ 292 w 312"/>
                  <a:gd name="T69" fmla="*/ 228 h 312"/>
                  <a:gd name="T70" fmla="*/ 300 w 312"/>
                  <a:gd name="T71" fmla="*/ 215 h 312"/>
                  <a:gd name="T72" fmla="*/ 305 w 312"/>
                  <a:gd name="T73" fmla="*/ 200 h 312"/>
                  <a:gd name="T74" fmla="*/ 306 w 312"/>
                  <a:gd name="T75" fmla="*/ 193 h 312"/>
                  <a:gd name="T76" fmla="*/ 309 w 312"/>
                  <a:gd name="T77" fmla="*/ 187 h 312"/>
                  <a:gd name="T78" fmla="*/ 311 w 312"/>
                  <a:gd name="T79" fmla="*/ 171 h 312"/>
                  <a:gd name="T80" fmla="*/ 312 w 312"/>
                  <a:gd name="T81" fmla="*/ 156 h 312"/>
                  <a:gd name="T82" fmla="*/ 311 w 312"/>
                  <a:gd name="T83" fmla="*/ 138 h 312"/>
                  <a:gd name="T84" fmla="*/ 309 w 312"/>
                  <a:gd name="T85" fmla="*/ 124 h 312"/>
                  <a:gd name="T86" fmla="*/ 305 w 312"/>
                  <a:gd name="T87" fmla="*/ 109 h 312"/>
                  <a:gd name="T88" fmla="*/ 300 w 312"/>
                  <a:gd name="T89" fmla="*/ 95 h 312"/>
                  <a:gd name="T90" fmla="*/ 285 w 312"/>
                  <a:gd name="T91" fmla="*/ 69 h 312"/>
                  <a:gd name="T92" fmla="*/ 276 w 312"/>
                  <a:gd name="T93" fmla="*/ 57 h 312"/>
                  <a:gd name="T94" fmla="*/ 266 w 312"/>
                  <a:gd name="T95" fmla="*/ 45 h 312"/>
                  <a:gd name="T96" fmla="*/ 242 w 312"/>
                  <a:gd name="T97" fmla="*/ 24 h 312"/>
                  <a:gd name="T98" fmla="*/ 228 w 312"/>
                  <a:gd name="T99" fmla="*/ 16 h 312"/>
                  <a:gd name="T100" fmla="*/ 216 w 312"/>
                  <a:gd name="T101" fmla="*/ 11 h 312"/>
                  <a:gd name="T102" fmla="*/ 201 w 312"/>
                  <a:gd name="T103" fmla="*/ 5 h 312"/>
                  <a:gd name="T104" fmla="*/ 187 w 312"/>
                  <a:gd name="T105" fmla="*/ 2 h 312"/>
                  <a:gd name="T106" fmla="*/ 171 w 312"/>
                  <a:gd name="T107" fmla="*/ 0 h 312"/>
                  <a:gd name="T108" fmla="*/ 156 w 312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4"/>
                    </a:lnTo>
                    <a:lnTo>
                      <a:pt x="46" y="45"/>
                    </a:lnTo>
                    <a:lnTo>
                      <a:pt x="24" y="69"/>
                    </a:lnTo>
                    <a:lnTo>
                      <a:pt x="11" y="95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0"/>
                    </a:lnTo>
                    <a:lnTo>
                      <a:pt x="11" y="215"/>
                    </a:lnTo>
                    <a:lnTo>
                      <a:pt x="16" y="228"/>
                    </a:lnTo>
                    <a:lnTo>
                      <a:pt x="24" y="241"/>
                    </a:lnTo>
                    <a:lnTo>
                      <a:pt x="46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8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8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8" y="292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6" y="266"/>
                    </a:lnTo>
                    <a:lnTo>
                      <a:pt x="276" y="254"/>
                    </a:lnTo>
                    <a:lnTo>
                      <a:pt x="285" y="241"/>
                    </a:lnTo>
                    <a:lnTo>
                      <a:pt x="292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8"/>
                    </a:lnTo>
                    <a:lnTo>
                      <a:pt x="309" y="124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5"/>
                    </a:lnTo>
                    <a:lnTo>
                      <a:pt x="242" y="24"/>
                    </a:lnTo>
                    <a:lnTo>
                      <a:pt x="228" y="16"/>
                    </a:lnTo>
                    <a:lnTo>
                      <a:pt x="216" y="11"/>
                    </a:lnTo>
                    <a:lnTo>
                      <a:pt x="201" y="5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0BEB4DB5-8B2D-0D6A-9D4E-769D00556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0825" y="5308600"/>
                <a:ext cx="100012" cy="100013"/>
              </a:xfrm>
              <a:custGeom>
                <a:avLst/>
                <a:gdLst>
                  <a:gd name="T0" fmla="*/ 157 w 313"/>
                  <a:gd name="T1" fmla="*/ 0 h 312"/>
                  <a:gd name="T2" fmla="*/ 125 w 313"/>
                  <a:gd name="T3" fmla="*/ 2 h 312"/>
                  <a:gd name="T4" fmla="*/ 96 w 313"/>
                  <a:gd name="T5" fmla="*/ 11 h 312"/>
                  <a:gd name="T6" fmla="*/ 70 w 313"/>
                  <a:gd name="T7" fmla="*/ 25 h 312"/>
                  <a:gd name="T8" fmla="*/ 46 w 313"/>
                  <a:gd name="T9" fmla="*/ 46 h 312"/>
                  <a:gd name="T10" fmla="*/ 25 w 313"/>
                  <a:gd name="T11" fmla="*/ 69 h 312"/>
                  <a:gd name="T12" fmla="*/ 12 w 313"/>
                  <a:gd name="T13" fmla="*/ 95 h 312"/>
                  <a:gd name="T14" fmla="*/ 3 w 313"/>
                  <a:gd name="T15" fmla="*/ 124 h 312"/>
                  <a:gd name="T16" fmla="*/ 0 w 313"/>
                  <a:gd name="T17" fmla="*/ 156 h 312"/>
                  <a:gd name="T18" fmla="*/ 0 w 313"/>
                  <a:gd name="T19" fmla="*/ 171 h 312"/>
                  <a:gd name="T20" fmla="*/ 3 w 313"/>
                  <a:gd name="T21" fmla="*/ 187 h 312"/>
                  <a:gd name="T22" fmla="*/ 5 w 313"/>
                  <a:gd name="T23" fmla="*/ 201 h 312"/>
                  <a:gd name="T24" fmla="*/ 12 w 313"/>
                  <a:gd name="T25" fmla="*/ 216 h 312"/>
                  <a:gd name="T26" fmla="*/ 17 w 313"/>
                  <a:gd name="T27" fmla="*/ 228 h 312"/>
                  <a:gd name="T28" fmla="*/ 25 w 313"/>
                  <a:gd name="T29" fmla="*/ 242 h 312"/>
                  <a:gd name="T30" fmla="*/ 46 w 313"/>
                  <a:gd name="T31" fmla="*/ 266 h 312"/>
                  <a:gd name="T32" fmla="*/ 58 w 313"/>
                  <a:gd name="T33" fmla="*/ 276 h 312"/>
                  <a:gd name="T34" fmla="*/ 70 w 313"/>
                  <a:gd name="T35" fmla="*/ 285 h 312"/>
                  <a:gd name="T36" fmla="*/ 96 w 313"/>
                  <a:gd name="T37" fmla="*/ 300 h 312"/>
                  <a:gd name="T38" fmla="*/ 110 w 313"/>
                  <a:gd name="T39" fmla="*/ 305 h 312"/>
                  <a:gd name="T40" fmla="*/ 125 w 313"/>
                  <a:gd name="T41" fmla="*/ 309 h 312"/>
                  <a:gd name="T42" fmla="*/ 139 w 313"/>
                  <a:gd name="T43" fmla="*/ 311 h 312"/>
                  <a:gd name="T44" fmla="*/ 157 w 313"/>
                  <a:gd name="T45" fmla="*/ 312 h 312"/>
                  <a:gd name="T46" fmla="*/ 172 w 313"/>
                  <a:gd name="T47" fmla="*/ 311 h 312"/>
                  <a:gd name="T48" fmla="*/ 188 w 313"/>
                  <a:gd name="T49" fmla="*/ 309 h 312"/>
                  <a:gd name="T50" fmla="*/ 194 w 313"/>
                  <a:gd name="T51" fmla="*/ 306 h 312"/>
                  <a:gd name="T52" fmla="*/ 201 w 313"/>
                  <a:gd name="T53" fmla="*/ 305 h 312"/>
                  <a:gd name="T54" fmla="*/ 216 w 313"/>
                  <a:gd name="T55" fmla="*/ 300 h 312"/>
                  <a:gd name="T56" fmla="*/ 229 w 313"/>
                  <a:gd name="T57" fmla="*/ 292 h 312"/>
                  <a:gd name="T58" fmla="*/ 242 w 313"/>
                  <a:gd name="T59" fmla="*/ 285 h 312"/>
                  <a:gd name="T60" fmla="*/ 255 w 313"/>
                  <a:gd name="T61" fmla="*/ 276 h 312"/>
                  <a:gd name="T62" fmla="*/ 267 w 313"/>
                  <a:gd name="T63" fmla="*/ 266 h 312"/>
                  <a:gd name="T64" fmla="*/ 277 w 313"/>
                  <a:gd name="T65" fmla="*/ 254 h 312"/>
                  <a:gd name="T66" fmla="*/ 286 w 313"/>
                  <a:gd name="T67" fmla="*/ 242 h 312"/>
                  <a:gd name="T68" fmla="*/ 293 w 313"/>
                  <a:gd name="T69" fmla="*/ 228 h 312"/>
                  <a:gd name="T70" fmla="*/ 301 w 313"/>
                  <a:gd name="T71" fmla="*/ 216 h 312"/>
                  <a:gd name="T72" fmla="*/ 306 w 313"/>
                  <a:gd name="T73" fmla="*/ 201 h 312"/>
                  <a:gd name="T74" fmla="*/ 307 w 313"/>
                  <a:gd name="T75" fmla="*/ 193 h 312"/>
                  <a:gd name="T76" fmla="*/ 309 w 313"/>
                  <a:gd name="T77" fmla="*/ 187 h 312"/>
                  <a:gd name="T78" fmla="*/ 312 w 313"/>
                  <a:gd name="T79" fmla="*/ 171 h 312"/>
                  <a:gd name="T80" fmla="*/ 313 w 313"/>
                  <a:gd name="T81" fmla="*/ 156 h 312"/>
                  <a:gd name="T82" fmla="*/ 312 w 313"/>
                  <a:gd name="T83" fmla="*/ 139 h 312"/>
                  <a:gd name="T84" fmla="*/ 309 w 313"/>
                  <a:gd name="T85" fmla="*/ 124 h 312"/>
                  <a:gd name="T86" fmla="*/ 306 w 313"/>
                  <a:gd name="T87" fmla="*/ 109 h 312"/>
                  <a:gd name="T88" fmla="*/ 301 w 313"/>
                  <a:gd name="T89" fmla="*/ 95 h 312"/>
                  <a:gd name="T90" fmla="*/ 286 w 313"/>
                  <a:gd name="T91" fmla="*/ 69 h 312"/>
                  <a:gd name="T92" fmla="*/ 277 w 313"/>
                  <a:gd name="T93" fmla="*/ 57 h 312"/>
                  <a:gd name="T94" fmla="*/ 267 w 313"/>
                  <a:gd name="T95" fmla="*/ 46 h 312"/>
                  <a:gd name="T96" fmla="*/ 242 w 313"/>
                  <a:gd name="T97" fmla="*/ 25 h 312"/>
                  <a:gd name="T98" fmla="*/ 229 w 313"/>
                  <a:gd name="T99" fmla="*/ 16 h 312"/>
                  <a:gd name="T100" fmla="*/ 216 w 313"/>
                  <a:gd name="T101" fmla="*/ 11 h 312"/>
                  <a:gd name="T102" fmla="*/ 201 w 313"/>
                  <a:gd name="T103" fmla="*/ 5 h 312"/>
                  <a:gd name="T104" fmla="*/ 188 w 313"/>
                  <a:gd name="T105" fmla="*/ 2 h 312"/>
                  <a:gd name="T106" fmla="*/ 172 w 313"/>
                  <a:gd name="T107" fmla="*/ 0 h 312"/>
                  <a:gd name="T108" fmla="*/ 157 w 313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2">
                    <a:moveTo>
                      <a:pt x="157" y="0"/>
                    </a:moveTo>
                    <a:lnTo>
                      <a:pt x="125" y="2"/>
                    </a:lnTo>
                    <a:lnTo>
                      <a:pt x="96" y="11"/>
                    </a:lnTo>
                    <a:lnTo>
                      <a:pt x="70" y="25"/>
                    </a:lnTo>
                    <a:lnTo>
                      <a:pt x="46" y="46"/>
                    </a:lnTo>
                    <a:lnTo>
                      <a:pt x="25" y="69"/>
                    </a:lnTo>
                    <a:lnTo>
                      <a:pt x="12" y="95"/>
                    </a:lnTo>
                    <a:lnTo>
                      <a:pt x="3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3" y="187"/>
                    </a:lnTo>
                    <a:lnTo>
                      <a:pt x="5" y="201"/>
                    </a:lnTo>
                    <a:lnTo>
                      <a:pt x="12" y="216"/>
                    </a:lnTo>
                    <a:lnTo>
                      <a:pt x="17" y="228"/>
                    </a:lnTo>
                    <a:lnTo>
                      <a:pt x="25" y="242"/>
                    </a:lnTo>
                    <a:lnTo>
                      <a:pt x="46" y="266"/>
                    </a:lnTo>
                    <a:lnTo>
                      <a:pt x="58" y="276"/>
                    </a:lnTo>
                    <a:lnTo>
                      <a:pt x="70" y="285"/>
                    </a:lnTo>
                    <a:lnTo>
                      <a:pt x="96" y="300"/>
                    </a:lnTo>
                    <a:lnTo>
                      <a:pt x="110" y="305"/>
                    </a:lnTo>
                    <a:lnTo>
                      <a:pt x="125" y="309"/>
                    </a:lnTo>
                    <a:lnTo>
                      <a:pt x="139" y="311"/>
                    </a:lnTo>
                    <a:lnTo>
                      <a:pt x="157" y="312"/>
                    </a:lnTo>
                    <a:lnTo>
                      <a:pt x="172" y="311"/>
                    </a:lnTo>
                    <a:lnTo>
                      <a:pt x="188" y="309"/>
                    </a:lnTo>
                    <a:lnTo>
                      <a:pt x="194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9" y="292"/>
                    </a:lnTo>
                    <a:lnTo>
                      <a:pt x="242" y="285"/>
                    </a:lnTo>
                    <a:lnTo>
                      <a:pt x="255" y="276"/>
                    </a:lnTo>
                    <a:lnTo>
                      <a:pt x="267" y="266"/>
                    </a:lnTo>
                    <a:lnTo>
                      <a:pt x="277" y="254"/>
                    </a:lnTo>
                    <a:lnTo>
                      <a:pt x="286" y="242"/>
                    </a:lnTo>
                    <a:lnTo>
                      <a:pt x="293" y="228"/>
                    </a:lnTo>
                    <a:lnTo>
                      <a:pt x="301" y="216"/>
                    </a:lnTo>
                    <a:lnTo>
                      <a:pt x="306" y="201"/>
                    </a:lnTo>
                    <a:lnTo>
                      <a:pt x="307" y="193"/>
                    </a:lnTo>
                    <a:lnTo>
                      <a:pt x="309" y="187"/>
                    </a:lnTo>
                    <a:lnTo>
                      <a:pt x="312" y="171"/>
                    </a:lnTo>
                    <a:lnTo>
                      <a:pt x="313" y="156"/>
                    </a:lnTo>
                    <a:lnTo>
                      <a:pt x="312" y="139"/>
                    </a:lnTo>
                    <a:lnTo>
                      <a:pt x="309" y="124"/>
                    </a:lnTo>
                    <a:lnTo>
                      <a:pt x="306" y="109"/>
                    </a:lnTo>
                    <a:lnTo>
                      <a:pt x="301" y="95"/>
                    </a:lnTo>
                    <a:lnTo>
                      <a:pt x="286" y="69"/>
                    </a:lnTo>
                    <a:lnTo>
                      <a:pt x="277" y="57"/>
                    </a:lnTo>
                    <a:lnTo>
                      <a:pt x="267" y="46"/>
                    </a:lnTo>
                    <a:lnTo>
                      <a:pt x="242" y="25"/>
                    </a:lnTo>
                    <a:lnTo>
                      <a:pt x="229" y="16"/>
                    </a:lnTo>
                    <a:lnTo>
                      <a:pt x="216" y="11"/>
                    </a:lnTo>
                    <a:lnTo>
                      <a:pt x="201" y="5"/>
                    </a:lnTo>
                    <a:lnTo>
                      <a:pt x="188" y="2"/>
                    </a:lnTo>
                    <a:lnTo>
                      <a:pt x="172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33E8299-557A-484E-2BFE-70A165F13D1A}"/>
                </a:ext>
              </a:extLst>
            </p:cNvPr>
            <p:cNvSpPr txBox="1"/>
            <p:nvPr/>
          </p:nvSpPr>
          <p:spPr>
            <a:xfrm>
              <a:off x="7606969" y="469533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B0C7A60-9C84-35DE-4AC7-8B71A6F3680D}"/>
                </a:ext>
              </a:extLst>
            </p:cNvPr>
            <p:cNvSpPr txBox="1"/>
            <p:nvPr/>
          </p:nvSpPr>
          <p:spPr>
            <a:xfrm>
              <a:off x="7296304" y="469533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0.5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C3E0D49-A440-D27D-BCF4-7F2125708C8B}"/>
                </a:ext>
              </a:extLst>
            </p:cNvPr>
            <p:cNvSpPr txBox="1"/>
            <p:nvPr/>
          </p:nvSpPr>
          <p:spPr>
            <a:xfrm>
              <a:off x="8009682" y="4695335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AB03AC1-7466-0594-446F-1FAEB0E2A7DF}"/>
                </a:ext>
              </a:extLst>
            </p:cNvPr>
            <p:cNvSpPr txBox="1"/>
            <p:nvPr/>
          </p:nvSpPr>
          <p:spPr>
            <a:xfrm>
              <a:off x="8671388" y="4695335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89F358F-34FF-1319-37D7-2E544CCAA9C2}"/>
                </a:ext>
              </a:extLst>
            </p:cNvPr>
            <p:cNvSpPr txBox="1"/>
            <p:nvPr/>
          </p:nvSpPr>
          <p:spPr>
            <a:xfrm>
              <a:off x="7659717" y="4972334"/>
              <a:ext cx="963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Hazard ratio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(95% CI)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89C4262-C27A-CC1F-27CE-E3435F2A30E9}"/>
                </a:ext>
              </a:extLst>
            </p:cNvPr>
            <p:cNvSpPr txBox="1"/>
            <p:nvPr/>
          </p:nvSpPr>
          <p:spPr>
            <a:xfrm>
              <a:off x="8253848" y="259274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0.65 (0.48-0.90)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DEE3E56-0573-98E6-AA6D-AC31139BF994}"/>
                </a:ext>
              </a:extLst>
            </p:cNvPr>
            <p:cNvSpPr txBox="1"/>
            <p:nvPr/>
          </p:nvSpPr>
          <p:spPr>
            <a:xfrm>
              <a:off x="8253848" y="2875319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0.66 (0.48-0.90)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71404AA-BE7A-058D-2A84-C5C8A11D6827}"/>
                </a:ext>
              </a:extLst>
            </p:cNvPr>
            <p:cNvSpPr txBox="1"/>
            <p:nvPr/>
          </p:nvSpPr>
          <p:spPr>
            <a:xfrm>
              <a:off x="8253848" y="315789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0.66 (0.48-0.91)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079264C-88FB-9843-0134-C4184B3F5E9A}"/>
                </a:ext>
              </a:extLst>
            </p:cNvPr>
            <p:cNvSpPr txBox="1"/>
            <p:nvPr/>
          </p:nvSpPr>
          <p:spPr>
            <a:xfrm>
              <a:off x="8253848" y="373098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0.79 (0.65-0.96)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877193D-77CC-819F-7A70-A1F93D16D910}"/>
                </a:ext>
              </a:extLst>
            </p:cNvPr>
            <p:cNvSpPr txBox="1"/>
            <p:nvPr/>
          </p:nvSpPr>
          <p:spPr>
            <a:xfrm>
              <a:off x="8253848" y="4013556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0.79 (0.64-0.96)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EC96006-1D60-46BD-003B-EEB1D1AC78BA}"/>
                </a:ext>
              </a:extLst>
            </p:cNvPr>
            <p:cNvSpPr txBox="1"/>
            <p:nvPr/>
          </p:nvSpPr>
          <p:spPr>
            <a:xfrm>
              <a:off x="8253848" y="429613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0.80 (0.65-0.98)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EF81D0F-8F49-5454-312D-FCCCEFEF2D76}"/>
                </a:ext>
              </a:extLst>
            </p:cNvPr>
            <p:cNvSpPr txBox="1"/>
            <p:nvPr/>
          </p:nvSpPr>
          <p:spPr>
            <a:xfrm>
              <a:off x="10423439" y="2592744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0.002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2294857-EFAD-9AAD-7961-5C6491CA60B5}"/>
                </a:ext>
              </a:extLst>
            </p:cNvPr>
            <p:cNvSpPr txBox="1"/>
            <p:nvPr/>
          </p:nvSpPr>
          <p:spPr>
            <a:xfrm>
              <a:off x="10423439" y="287531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0.002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E9E69B1-AFD0-A95D-4E69-1276BE2AA633}"/>
                </a:ext>
              </a:extLst>
            </p:cNvPr>
            <p:cNvSpPr txBox="1"/>
            <p:nvPr/>
          </p:nvSpPr>
          <p:spPr>
            <a:xfrm>
              <a:off x="10423439" y="3157894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8FE4541-E34D-8D7F-BB8E-6DA7A98FFD47}"/>
                </a:ext>
              </a:extLst>
            </p:cNvPr>
            <p:cNvSpPr txBox="1"/>
            <p:nvPr/>
          </p:nvSpPr>
          <p:spPr>
            <a:xfrm>
              <a:off x="10576525" y="3730981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2A8F3FF3-D35E-F30A-48D6-1F977D059BF5}"/>
                </a:ext>
              </a:extLst>
            </p:cNvPr>
            <p:cNvSpPr txBox="1"/>
            <p:nvPr/>
          </p:nvSpPr>
          <p:spPr>
            <a:xfrm>
              <a:off x="10576525" y="4013556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00C09B1-8197-F02D-86C7-0FAA9C1ACDD9}"/>
                </a:ext>
              </a:extLst>
            </p:cNvPr>
            <p:cNvSpPr txBox="1"/>
            <p:nvPr/>
          </p:nvSpPr>
          <p:spPr>
            <a:xfrm>
              <a:off x="10576525" y="4296131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AFFEFC1-8400-8F64-6F0D-7E3E4FF4840B}"/>
                </a:ext>
              </a:extLst>
            </p:cNvPr>
            <p:cNvSpPr txBox="1"/>
            <p:nvPr/>
          </p:nvSpPr>
          <p:spPr>
            <a:xfrm>
              <a:off x="6536747" y="2592744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7.3 (136)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96E70CC-4B11-F7DD-B922-61D9EEED0D6C}"/>
                </a:ext>
              </a:extLst>
            </p:cNvPr>
            <p:cNvSpPr txBox="1"/>
            <p:nvPr/>
          </p:nvSpPr>
          <p:spPr>
            <a:xfrm>
              <a:off x="6536747" y="2875319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7.3 (136)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6AB300E-85C7-1B1F-9CA1-7919A99C6D58}"/>
                </a:ext>
              </a:extLst>
            </p:cNvPr>
            <p:cNvSpPr txBox="1"/>
            <p:nvPr/>
          </p:nvSpPr>
          <p:spPr>
            <a:xfrm>
              <a:off x="6536747" y="3157894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7.3 (136)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1EFDA03-8883-E299-8DCD-0668BB7050DC}"/>
                </a:ext>
              </a:extLst>
            </p:cNvPr>
            <p:cNvSpPr txBox="1"/>
            <p:nvPr/>
          </p:nvSpPr>
          <p:spPr>
            <a:xfrm>
              <a:off x="6497475" y="3730981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11.6 (216)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D9D820E-688D-2548-022D-C6C63BDC1052}"/>
                </a:ext>
              </a:extLst>
            </p:cNvPr>
            <p:cNvSpPr txBox="1"/>
            <p:nvPr/>
          </p:nvSpPr>
          <p:spPr>
            <a:xfrm>
              <a:off x="6497475" y="4013556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11.6 (216)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1D6BE47-B191-9047-5A57-DBD8C7CB8412}"/>
                </a:ext>
              </a:extLst>
            </p:cNvPr>
            <p:cNvSpPr txBox="1"/>
            <p:nvPr/>
          </p:nvSpPr>
          <p:spPr>
            <a:xfrm>
              <a:off x="6497475" y="4296131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11.7 (216)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6140FC7-97AF-90FE-FCBA-1FEFD87D89F3}"/>
                </a:ext>
              </a:extLst>
            </p:cNvPr>
            <p:cNvSpPr txBox="1"/>
            <p:nvPr/>
          </p:nvSpPr>
          <p:spPr>
            <a:xfrm>
              <a:off x="5809258" y="259274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3881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0DE25F4-1D22-0AEC-9030-09680B8EFAC9}"/>
                </a:ext>
              </a:extLst>
            </p:cNvPr>
            <p:cNvSpPr txBox="1"/>
            <p:nvPr/>
          </p:nvSpPr>
          <p:spPr>
            <a:xfrm>
              <a:off x="5809258" y="287531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3881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054F638-153C-4250-2EDD-0F48627D7E92}"/>
                </a:ext>
              </a:extLst>
            </p:cNvPr>
            <p:cNvSpPr txBox="1"/>
            <p:nvPr/>
          </p:nvSpPr>
          <p:spPr>
            <a:xfrm>
              <a:off x="5809258" y="315789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3874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9AF9B31-501D-8563-BF31-26D356688D34}"/>
                </a:ext>
              </a:extLst>
            </p:cNvPr>
            <p:cNvSpPr txBox="1"/>
            <p:nvPr/>
          </p:nvSpPr>
          <p:spPr>
            <a:xfrm>
              <a:off x="5809260" y="373098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3881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34FF6C9-A9E4-5E39-68EB-C622867C575E}"/>
                </a:ext>
              </a:extLst>
            </p:cNvPr>
            <p:cNvSpPr txBox="1"/>
            <p:nvPr/>
          </p:nvSpPr>
          <p:spPr>
            <a:xfrm>
              <a:off x="5809260" y="4013556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3881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808F1FD-8081-0EFD-E668-C4F2162A3EE7}"/>
                </a:ext>
              </a:extLst>
            </p:cNvPr>
            <p:cNvSpPr txBox="1"/>
            <p:nvPr/>
          </p:nvSpPr>
          <p:spPr>
            <a:xfrm>
              <a:off x="5809260" y="429613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3874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61E4EED-707D-589F-3130-D7ECB435DDED}"/>
                </a:ext>
              </a:extLst>
            </p:cNvPr>
            <p:cNvSpPr txBox="1"/>
            <p:nvPr/>
          </p:nvSpPr>
          <p:spPr>
            <a:xfrm>
              <a:off x="4806393" y="2592744"/>
              <a:ext cx="665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4.8 (89)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256C052-18B8-0D24-57B8-BA89983D7A6C}"/>
                </a:ext>
              </a:extLst>
            </p:cNvPr>
            <p:cNvSpPr txBox="1"/>
            <p:nvPr/>
          </p:nvSpPr>
          <p:spPr>
            <a:xfrm>
              <a:off x="4806393" y="2875319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4.8 (89)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5EDC728-2587-F71B-463C-F13E7C3BE7A4}"/>
                </a:ext>
              </a:extLst>
            </p:cNvPr>
            <p:cNvSpPr txBox="1"/>
            <p:nvPr/>
          </p:nvSpPr>
          <p:spPr>
            <a:xfrm>
              <a:off x="4806393" y="3157894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4.8 (89)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C7981B-19A3-E3F5-4376-FAEDD2C8FB69}"/>
                </a:ext>
              </a:extLst>
            </p:cNvPr>
            <p:cNvSpPr txBox="1"/>
            <p:nvPr/>
          </p:nvSpPr>
          <p:spPr>
            <a:xfrm>
              <a:off x="4767122" y="3730981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9.2 (170)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14CBC01-EF7C-161E-FCED-A1B7E1DF0928}"/>
                </a:ext>
              </a:extLst>
            </p:cNvPr>
            <p:cNvSpPr txBox="1"/>
            <p:nvPr/>
          </p:nvSpPr>
          <p:spPr>
            <a:xfrm>
              <a:off x="4767122" y="4013556"/>
              <a:ext cx="744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9.2 (170)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84CD3FC-4E0C-F789-28AB-7B04D22FA93E}"/>
                </a:ext>
              </a:extLst>
            </p:cNvPr>
            <p:cNvSpPr txBox="1"/>
            <p:nvPr/>
          </p:nvSpPr>
          <p:spPr>
            <a:xfrm>
              <a:off x="4767122" y="4296131"/>
              <a:ext cx="744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9.2 (170)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1B7108E1-EC41-6130-924F-B959CBF7DB42}"/>
                </a:ext>
              </a:extLst>
            </p:cNvPr>
            <p:cNvSpPr txBox="1"/>
            <p:nvPr/>
          </p:nvSpPr>
          <p:spPr>
            <a:xfrm>
              <a:off x="4039631" y="259274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3888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40A8532F-B8EB-9117-5311-7473A97CED1A}"/>
                </a:ext>
              </a:extLst>
            </p:cNvPr>
            <p:cNvSpPr txBox="1"/>
            <p:nvPr/>
          </p:nvSpPr>
          <p:spPr>
            <a:xfrm>
              <a:off x="4039631" y="287531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3888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9565764-74E3-C3BC-F981-FEB8E8625424}"/>
                </a:ext>
              </a:extLst>
            </p:cNvPr>
            <p:cNvSpPr txBox="1"/>
            <p:nvPr/>
          </p:nvSpPr>
          <p:spPr>
            <a:xfrm>
              <a:off x="4039631" y="315789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3885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BD84EA2-B643-80DD-9BBF-1527A5F65073}"/>
                </a:ext>
              </a:extLst>
            </p:cNvPr>
            <p:cNvSpPr txBox="1"/>
            <p:nvPr/>
          </p:nvSpPr>
          <p:spPr>
            <a:xfrm>
              <a:off x="4039633" y="373098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3888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C10F6497-8BA1-FE52-89CA-2924510EA8EA}"/>
                </a:ext>
              </a:extLst>
            </p:cNvPr>
            <p:cNvSpPr txBox="1"/>
            <p:nvPr/>
          </p:nvSpPr>
          <p:spPr>
            <a:xfrm>
              <a:off x="4039633" y="4013556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3888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03733EF-CB07-43F3-3C60-403715030792}"/>
                </a:ext>
              </a:extLst>
            </p:cNvPr>
            <p:cNvSpPr txBox="1"/>
            <p:nvPr/>
          </p:nvSpPr>
          <p:spPr>
            <a:xfrm>
              <a:off x="4039633" y="429613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3888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B97977B-4C95-2D3E-44DB-D58A44546CFA}"/>
                </a:ext>
              </a:extLst>
            </p:cNvPr>
            <p:cNvSpPr txBox="1"/>
            <p:nvPr/>
          </p:nvSpPr>
          <p:spPr>
            <a:xfrm>
              <a:off x="911424" y="2592744"/>
              <a:ext cx="2939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Stratified Cox proportional hazard model (A)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C69B358-1B40-98A0-C0BB-7FFBC8E9B8CA}"/>
                </a:ext>
              </a:extLst>
            </p:cNvPr>
            <p:cNvSpPr txBox="1"/>
            <p:nvPr/>
          </p:nvSpPr>
          <p:spPr>
            <a:xfrm>
              <a:off x="911424" y="2875319"/>
              <a:ext cx="22458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Adjusted for ASCVD risk score (B)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8C387C70-8315-0544-F5D3-BE1BDF5FE8AB}"/>
                </a:ext>
              </a:extLst>
            </p:cNvPr>
            <p:cNvSpPr txBox="1"/>
            <p:nvPr/>
          </p:nvSpPr>
          <p:spPr>
            <a:xfrm>
              <a:off x="911424" y="3157894"/>
              <a:ext cx="2209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Adjusted for multiple factors (C) 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178635E-02DA-077F-ACAD-8A85A82B557F}"/>
                </a:ext>
              </a:extLst>
            </p:cNvPr>
            <p:cNvSpPr txBox="1"/>
            <p:nvPr/>
          </p:nvSpPr>
          <p:spPr>
            <a:xfrm>
              <a:off x="911424" y="3730981"/>
              <a:ext cx="2939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Stratified Cox proportional hazard model (A)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BDF658E-38AB-5C82-957C-A329B6792815}"/>
                </a:ext>
              </a:extLst>
            </p:cNvPr>
            <p:cNvSpPr txBox="1"/>
            <p:nvPr/>
          </p:nvSpPr>
          <p:spPr>
            <a:xfrm>
              <a:off x="911424" y="4013556"/>
              <a:ext cx="22458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Adjusted for ASCVD risk score (B)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C244FBE5-2D4E-0F14-669F-EF3DAC274B53}"/>
                </a:ext>
              </a:extLst>
            </p:cNvPr>
            <p:cNvSpPr txBox="1"/>
            <p:nvPr/>
          </p:nvSpPr>
          <p:spPr>
            <a:xfrm>
              <a:off x="911424" y="4296131"/>
              <a:ext cx="2209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Adjusted for multiple factors (C) 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9590C0E-3358-EF29-F3F1-A26070FA82F1}"/>
                </a:ext>
              </a:extLst>
            </p:cNvPr>
            <p:cNvSpPr txBox="1"/>
            <p:nvPr/>
          </p:nvSpPr>
          <p:spPr>
            <a:xfrm>
              <a:off x="263352" y="2362160"/>
              <a:ext cx="2240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First Major Cradiovascular Event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3B6E3201-B44C-AD9E-6F39-1A4FD0FE8245}"/>
                </a:ext>
              </a:extLst>
            </p:cNvPr>
            <p:cNvSpPr txBox="1"/>
            <p:nvPr/>
          </p:nvSpPr>
          <p:spPr>
            <a:xfrm>
              <a:off x="263352" y="3500397"/>
              <a:ext cx="2819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First Major Cradiovascular Event or Death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31BD13D-32E8-E185-8A93-A3689935BD47}"/>
                </a:ext>
              </a:extLst>
            </p:cNvPr>
            <p:cNvSpPr txBox="1"/>
            <p:nvPr/>
          </p:nvSpPr>
          <p:spPr>
            <a:xfrm>
              <a:off x="8380487" y="2142148"/>
              <a:ext cx="9284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HR (95% CI)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4B80077A-CB9E-A905-099C-AFEA3AB3D46C}"/>
                </a:ext>
              </a:extLst>
            </p:cNvPr>
            <p:cNvSpPr txBox="1"/>
            <p:nvPr/>
          </p:nvSpPr>
          <p:spPr>
            <a:xfrm>
              <a:off x="10309627" y="1957482"/>
              <a:ext cx="764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Nominal 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p-value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06D6ED72-04E1-47EF-EEEF-926F318FAF85}"/>
                </a:ext>
              </a:extLst>
            </p:cNvPr>
            <p:cNvSpPr txBox="1"/>
            <p:nvPr/>
          </p:nvSpPr>
          <p:spPr>
            <a:xfrm>
              <a:off x="6464292" y="1772816"/>
              <a:ext cx="8890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Placebo</a:t>
              </a:r>
              <a:b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IR/1000 PY</a:t>
              </a:r>
              <a:b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i-FI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(#events)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D2169976-1DC2-CEA6-F2E2-0722FB94EF46}"/>
                </a:ext>
              </a:extLst>
            </p:cNvPr>
            <p:cNvSpPr txBox="1"/>
            <p:nvPr/>
          </p:nvSpPr>
          <p:spPr>
            <a:xfrm>
              <a:off x="5916660" y="2142148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510B31F3-18D6-58D6-FE4B-5252055E12E5}"/>
                </a:ext>
              </a:extLst>
            </p:cNvPr>
            <p:cNvSpPr txBox="1"/>
            <p:nvPr/>
          </p:nvSpPr>
          <p:spPr>
            <a:xfrm>
              <a:off x="4672192" y="1772816"/>
              <a:ext cx="933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Pitavastatin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IR/1000 PY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(#events)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C2088C0-3EFB-5BA0-21C1-D5D222361E27}"/>
                </a:ext>
              </a:extLst>
            </p:cNvPr>
            <p:cNvSpPr txBox="1"/>
            <p:nvPr/>
          </p:nvSpPr>
          <p:spPr>
            <a:xfrm>
              <a:off x="4147033" y="2142148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D61A031-EBC7-5090-40E6-DC2AD93A9C56}"/>
              </a:ext>
            </a:extLst>
          </p:cNvPr>
          <p:cNvSpPr txBox="1"/>
          <p:nvPr/>
        </p:nvSpPr>
        <p:spPr>
          <a:xfrm>
            <a:off x="410119" y="5498927"/>
            <a:ext cx="107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A: treatment group as the only covariate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B: adjustment on atherosclerotic CV disease (ASCVD) risk score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adjustment on ASCVD risk score, age, race, smoking, hypertension, screening LDL, nadir CD4, total ART duration and region</a:t>
            </a:r>
          </a:p>
        </p:txBody>
      </p:sp>
    </p:spTree>
    <p:extLst>
      <p:ext uri="{BB962C8B-B14F-4D97-AF65-F5344CB8AC3E}">
        <p14:creationId xmlns:p14="http://schemas.microsoft.com/office/powerpoint/2010/main" val="3560892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7828206-385C-58D4-9D21-1639859F5C7A}"/>
              </a:ext>
            </a:extLst>
          </p:cNvPr>
          <p:cNvGrpSpPr/>
          <p:nvPr/>
        </p:nvGrpSpPr>
        <p:grpSpPr>
          <a:xfrm>
            <a:off x="3024714" y="2340780"/>
            <a:ext cx="4770452" cy="3141404"/>
            <a:chOff x="157992" y="3021962"/>
            <a:chExt cx="4770452" cy="2855822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676665E-32F2-0CBA-1741-C000381EFF58}"/>
                </a:ext>
              </a:extLst>
            </p:cNvPr>
            <p:cNvGrpSpPr/>
            <p:nvPr/>
          </p:nvGrpSpPr>
          <p:grpSpPr>
            <a:xfrm>
              <a:off x="495126" y="3021962"/>
              <a:ext cx="3873501" cy="2217738"/>
              <a:chOff x="985838" y="3306763"/>
              <a:chExt cx="3873501" cy="2217738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B964FC23-05E6-5EC9-0823-FBB8926BC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6" y="3306763"/>
                <a:ext cx="3795713" cy="2143125"/>
              </a:xfrm>
              <a:custGeom>
                <a:avLst/>
                <a:gdLst>
                  <a:gd name="T0" fmla="*/ 11955 w 11955"/>
                  <a:gd name="T1" fmla="*/ 6754 h 6754"/>
                  <a:gd name="T2" fmla="*/ 0 w 11955"/>
                  <a:gd name="T3" fmla="*/ 6754 h 6754"/>
                  <a:gd name="T4" fmla="*/ 0 w 11955"/>
                  <a:gd name="T5" fmla="*/ 0 h 6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55" h="6754">
                    <a:moveTo>
                      <a:pt x="11955" y="6754"/>
                    </a:moveTo>
                    <a:lnTo>
                      <a:pt x="0" y="675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C238BFBE-433B-A916-FAF3-E8B2F2E56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3616325"/>
                <a:ext cx="777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97DFDDDF-FB81-FA63-88C2-49D86B94A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4110038"/>
                <a:ext cx="777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9">
                <a:extLst>
                  <a:ext uri="{FF2B5EF4-FFF2-40B4-BE49-F238E27FC236}">
                    <a16:creationId xmlns:a16="http://schemas.microsoft.com/office/drawing/2014/main" id="{24376EEE-7857-1778-9360-C8C1E331B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4486275"/>
                <a:ext cx="777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10">
                <a:extLst>
                  <a:ext uri="{FF2B5EF4-FFF2-40B4-BE49-F238E27FC236}">
                    <a16:creationId xmlns:a16="http://schemas.microsoft.com/office/drawing/2014/main" id="{55839337-E942-07F0-6618-5574AF500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5360988"/>
                <a:ext cx="777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11">
                <a:extLst>
                  <a:ext uri="{FF2B5EF4-FFF2-40B4-BE49-F238E27FC236}">
                    <a16:creationId xmlns:a16="http://schemas.microsoft.com/office/drawing/2014/main" id="{E5389594-0B73-7DB9-3195-7C8A5604A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3889375"/>
                <a:ext cx="777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Line 12">
                <a:extLst>
                  <a:ext uri="{FF2B5EF4-FFF2-40B4-BE49-F238E27FC236}">
                    <a16:creationId xmlns:a16="http://schemas.microsoft.com/office/drawing/2014/main" id="{39AD7D23-2BB3-81E1-BAC0-BF06015C1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0051" y="54498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E162E709-80F1-89C3-2E1D-DE425C2C7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4401" y="54498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1D2E45CA-3837-4F6F-0C45-78B653319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7163" y="54498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09BBD37F-578F-530F-048F-C2CB7ECCE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2688" y="54498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5EADECF9-E7BF-D97E-7643-8812890C2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926" y="54498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17">
                <a:extLst>
                  <a:ext uri="{FF2B5EF4-FFF2-40B4-BE49-F238E27FC236}">
                    <a16:creationId xmlns:a16="http://schemas.microsoft.com/office/drawing/2014/main" id="{087C403A-57FA-4281-A9F4-5EA11A5CB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7288" y="54498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18">
                <a:extLst>
                  <a:ext uri="{FF2B5EF4-FFF2-40B4-BE49-F238E27FC236}">
                    <a16:creationId xmlns:a16="http://schemas.microsoft.com/office/drawing/2014/main" id="{862060DC-9890-2C69-D144-6C626971C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7038" y="54498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183436B3-232D-0814-4633-82D72344A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738" y="3814763"/>
                <a:ext cx="3290888" cy="1635125"/>
              </a:xfrm>
              <a:custGeom>
                <a:avLst/>
                <a:gdLst>
                  <a:gd name="T0" fmla="*/ 10007 w 10363"/>
                  <a:gd name="T1" fmla="*/ 59 h 5153"/>
                  <a:gd name="T2" fmla="*/ 9310 w 10363"/>
                  <a:gd name="T3" fmla="*/ 184 h 5153"/>
                  <a:gd name="T4" fmla="*/ 8630 w 10363"/>
                  <a:gd name="T5" fmla="*/ 314 h 5153"/>
                  <a:gd name="T6" fmla="*/ 7969 w 10363"/>
                  <a:gd name="T7" fmla="*/ 451 h 5153"/>
                  <a:gd name="T8" fmla="*/ 7324 w 10363"/>
                  <a:gd name="T9" fmla="*/ 591 h 5153"/>
                  <a:gd name="T10" fmla="*/ 6697 w 10363"/>
                  <a:gd name="T11" fmla="*/ 736 h 5153"/>
                  <a:gd name="T12" fmla="*/ 6090 w 10363"/>
                  <a:gd name="T13" fmla="*/ 888 h 5153"/>
                  <a:gd name="T14" fmla="*/ 5499 w 10363"/>
                  <a:gd name="T15" fmla="*/ 1045 h 5153"/>
                  <a:gd name="T16" fmla="*/ 5066 w 10363"/>
                  <a:gd name="T17" fmla="*/ 1167 h 5153"/>
                  <a:gd name="T18" fmla="*/ 4650 w 10363"/>
                  <a:gd name="T19" fmla="*/ 1296 h 5153"/>
                  <a:gd name="T20" fmla="*/ 4381 w 10363"/>
                  <a:gd name="T21" fmla="*/ 1386 h 5153"/>
                  <a:gd name="T22" fmla="*/ 4122 w 10363"/>
                  <a:gd name="T23" fmla="*/ 1480 h 5153"/>
                  <a:gd name="T24" fmla="*/ 3623 w 10363"/>
                  <a:gd name="T25" fmla="*/ 1673 h 5153"/>
                  <a:gd name="T26" fmla="*/ 3387 w 10363"/>
                  <a:gd name="T27" fmla="*/ 1775 h 5153"/>
                  <a:gd name="T28" fmla="*/ 2936 w 10363"/>
                  <a:gd name="T29" fmla="*/ 1984 h 5153"/>
                  <a:gd name="T30" fmla="*/ 2722 w 10363"/>
                  <a:gd name="T31" fmla="*/ 2092 h 5153"/>
                  <a:gd name="T32" fmla="*/ 2319 w 10363"/>
                  <a:gd name="T33" fmla="*/ 2318 h 5153"/>
                  <a:gd name="T34" fmla="*/ 2128 w 10363"/>
                  <a:gd name="T35" fmla="*/ 2434 h 5153"/>
                  <a:gd name="T36" fmla="*/ 1946 w 10363"/>
                  <a:gd name="T37" fmla="*/ 2553 h 5153"/>
                  <a:gd name="T38" fmla="*/ 1686 w 10363"/>
                  <a:gd name="T39" fmla="*/ 2736 h 5153"/>
                  <a:gd name="T40" fmla="*/ 1445 w 10363"/>
                  <a:gd name="T41" fmla="*/ 2927 h 5153"/>
                  <a:gd name="T42" fmla="*/ 1294 w 10363"/>
                  <a:gd name="T43" fmla="*/ 3056 h 5153"/>
                  <a:gd name="T44" fmla="*/ 1150 w 10363"/>
                  <a:gd name="T45" fmla="*/ 3188 h 5153"/>
                  <a:gd name="T46" fmla="*/ 886 w 10363"/>
                  <a:gd name="T47" fmla="*/ 3462 h 5153"/>
                  <a:gd name="T48" fmla="*/ 709 w 10363"/>
                  <a:gd name="T49" fmla="*/ 3672 h 5153"/>
                  <a:gd name="T50" fmla="*/ 552 w 10363"/>
                  <a:gd name="T51" fmla="*/ 3892 h 5153"/>
                  <a:gd name="T52" fmla="*/ 408 w 10363"/>
                  <a:gd name="T53" fmla="*/ 4114 h 5153"/>
                  <a:gd name="T54" fmla="*/ 285 w 10363"/>
                  <a:gd name="T55" fmla="*/ 4344 h 5153"/>
                  <a:gd name="T56" fmla="*/ 212 w 10363"/>
                  <a:gd name="T57" fmla="*/ 4501 h 5153"/>
                  <a:gd name="T58" fmla="*/ 146 w 10363"/>
                  <a:gd name="T59" fmla="*/ 4659 h 5153"/>
                  <a:gd name="T60" fmla="*/ 90 w 10363"/>
                  <a:gd name="T61" fmla="*/ 4821 h 5153"/>
                  <a:gd name="T62" fmla="*/ 19 w 10363"/>
                  <a:gd name="T63" fmla="*/ 5069 h 5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63" h="5153">
                    <a:moveTo>
                      <a:pt x="10363" y="0"/>
                    </a:moveTo>
                    <a:lnTo>
                      <a:pt x="10007" y="59"/>
                    </a:lnTo>
                    <a:lnTo>
                      <a:pt x="9656" y="122"/>
                    </a:lnTo>
                    <a:lnTo>
                      <a:pt x="9310" y="184"/>
                    </a:lnTo>
                    <a:lnTo>
                      <a:pt x="8969" y="249"/>
                    </a:lnTo>
                    <a:lnTo>
                      <a:pt x="8630" y="314"/>
                    </a:lnTo>
                    <a:lnTo>
                      <a:pt x="8298" y="382"/>
                    </a:lnTo>
                    <a:lnTo>
                      <a:pt x="7969" y="451"/>
                    </a:lnTo>
                    <a:lnTo>
                      <a:pt x="7645" y="521"/>
                    </a:lnTo>
                    <a:lnTo>
                      <a:pt x="7324" y="591"/>
                    </a:lnTo>
                    <a:lnTo>
                      <a:pt x="7009" y="664"/>
                    </a:lnTo>
                    <a:lnTo>
                      <a:pt x="6697" y="736"/>
                    </a:lnTo>
                    <a:lnTo>
                      <a:pt x="6392" y="813"/>
                    </a:lnTo>
                    <a:lnTo>
                      <a:pt x="6090" y="888"/>
                    </a:lnTo>
                    <a:lnTo>
                      <a:pt x="5793" y="966"/>
                    </a:lnTo>
                    <a:lnTo>
                      <a:pt x="5499" y="1045"/>
                    </a:lnTo>
                    <a:lnTo>
                      <a:pt x="5211" y="1126"/>
                    </a:lnTo>
                    <a:lnTo>
                      <a:pt x="5066" y="1167"/>
                    </a:lnTo>
                    <a:lnTo>
                      <a:pt x="4926" y="1209"/>
                    </a:lnTo>
                    <a:lnTo>
                      <a:pt x="4650" y="1296"/>
                    </a:lnTo>
                    <a:lnTo>
                      <a:pt x="4514" y="1341"/>
                    </a:lnTo>
                    <a:lnTo>
                      <a:pt x="4381" y="1386"/>
                    </a:lnTo>
                    <a:lnTo>
                      <a:pt x="4250" y="1432"/>
                    </a:lnTo>
                    <a:lnTo>
                      <a:pt x="4122" y="1480"/>
                    </a:lnTo>
                    <a:lnTo>
                      <a:pt x="3868" y="1574"/>
                    </a:lnTo>
                    <a:lnTo>
                      <a:pt x="3623" y="1673"/>
                    </a:lnTo>
                    <a:lnTo>
                      <a:pt x="3504" y="1723"/>
                    </a:lnTo>
                    <a:lnTo>
                      <a:pt x="3387" y="1775"/>
                    </a:lnTo>
                    <a:lnTo>
                      <a:pt x="3158" y="1878"/>
                    </a:lnTo>
                    <a:lnTo>
                      <a:pt x="2936" y="1984"/>
                    </a:lnTo>
                    <a:lnTo>
                      <a:pt x="2828" y="2038"/>
                    </a:lnTo>
                    <a:lnTo>
                      <a:pt x="2722" y="2092"/>
                    </a:lnTo>
                    <a:lnTo>
                      <a:pt x="2516" y="2203"/>
                    </a:lnTo>
                    <a:lnTo>
                      <a:pt x="2319" y="2318"/>
                    </a:lnTo>
                    <a:lnTo>
                      <a:pt x="2222" y="2374"/>
                    </a:lnTo>
                    <a:lnTo>
                      <a:pt x="2128" y="2434"/>
                    </a:lnTo>
                    <a:lnTo>
                      <a:pt x="2036" y="2493"/>
                    </a:lnTo>
                    <a:lnTo>
                      <a:pt x="1946" y="2553"/>
                    </a:lnTo>
                    <a:lnTo>
                      <a:pt x="1772" y="2675"/>
                    </a:lnTo>
                    <a:lnTo>
                      <a:pt x="1686" y="2736"/>
                    </a:lnTo>
                    <a:lnTo>
                      <a:pt x="1605" y="2800"/>
                    </a:lnTo>
                    <a:lnTo>
                      <a:pt x="1445" y="2927"/>
                    </a:lnTo>
                    <a:lnTo>
                      <a:pt x="1368" y="2990"/>
                    </a:lnTo>
                    <a:lnTo>
                      <a:pt x="1294" y="3056"/>
                    </a:lnTo>
                    <a:lnTo>
                      <a:pt x="1220" y="3121"/>
                    </a:lnTo>
                    <a:lnTo>
                      <a:pt x="1150" y="3188"/>
                    </a:lnTo>
                    <a:lnTo>
                      <a:pt x="1015" y="3324"/>
                    </a:lnTo>
                    <a:lnTo>
                      <a:pt x="886" y="3462"/>
                    </a:lnTo>
                    <a:lnTo>
                      <a:pt x="767" y="3602"/>
                    </a:lnTo>
                    <a:lnTo>
                      <a:pt x="709" y="3672"/>
                    </a:lnTo>
                    <a:lnTo>
                      <a:pt x="655" y="3745"/>
                    </a:lnTo>
                    <a:lnTo>
                      <a:pt x="552" y="3892"/>
                    </a:lnTo>
                    <a:lnTo>
                      <a:pt x="455" y="4039"/>
                    </a:lnTo>
                    <a:lnTo>
                      <a:pt x="408" y="4114"/>
                    </a:lnTo>
                    <a:lnTo>
                      <a:pt x="366" y="4190"/>
                    </a:lnTo>
                    <a:lnTo>
                      <a:pt x="285" y="4344"/>
                    </a:lnTo>
                    <a:lnTo>
                      <a:pt x="248" y="4421"/>
                    </a:lnTo>
                    <a:lnTo>
                      <a:pt x="212" y="4501"/>
                    </a:lnTo>
                    <a:lnTo>
                      <a:pt x="177" y="4580"/>
                    </a:lnTo>
                    <a:lnTo>
                      <a:pt x="146" y="4659"/>
                    </a:lnTo>
                    <a:lnTo>
                      <a:pt x="116" y="4739"/>
                    </a:lnTo>
                    <a:lnTo>
                      <a:pt x="90" y="4821"/>
                    </a:lnTo>
                    <a:lnTo>
                      <a:pt x="41" y="4986"/>
                    </a:lnTo>
                    <a:lnTo>
                      <a:pt x="19" y="5069"/>
                    </a:lnTo>
                    <a:lnTo>
                      <a:pt x="0" y="5153"/>
                    </a:lnTo>
                  </a:path>
                </a:pathLst>
              </a:custGeom>
              <a:noFill/>
              <a:ln w="7938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D8D8AFFB-8D2B-7B61-92DD-737083DED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0176" y="4745038"/>
                <a:ext cx="0" cy="25400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56CC75CE-763E-9AEB-AC7D-9F02155E6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00176" y="4745038"/>
                <a:ext cx="158750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CC81DCD9-087A-6265-1C78-FB39F99B0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0176" y="4495800"/>
                <a:ext cx="0" cy="2492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4B4F0D2A-4D6A-63DF-DA43-28ABB4B86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4601" y="4745038"/>
                <a:ext cx="155575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Line 39">
                <a:extLst>
                  <a:ext uri="{FF2B5EF4-FFF2-40B4-BE49-F238E27FC236}">
                    <a16:creationId xmlns:a16="http://schemas.microsoft.com/office/drawing/2014/main" id="{F11E20EC-DC56-5571-67F1-E6757454E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98651" y="4600575"/>
                <a:ext cx="163513" cy="0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ne 40">
                <a:extLst>
                  <a:ext uri="{FF2B5EF4-FFF2-40B4-BE49-F238E27FC236}">
                    <a16:creationId xmlns:a16="http://schemas.microsoft.com/office/drawing/2014/main" id="{C1C3783A-0812-46CF-5052-DCFD03346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52601" y="4600575"/>
                <a:ext cx="146050" cy="0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Line 41">
                <a:extLst>
                  <a:ext uri="{FF2B5EF4-FFF2-40B4-BE49-F238E27FC236}">
                    <a16:creationId xmlns:a16="http://schemas.microsoft.com/office/drawing/2014/main" id="{5BCF99C6-7616-4680-7059-11817B800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8651" y="4364038"/>
                <a:ext cx="0" cy="236538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Line 44">
                <a:extLst>
                  <a:ext uri="{FF2B5EF4-FFF2-40B4-BE49-F238E27FC236}">
                    <a16:creationId xmlns:a16="http://schemas.microsoft.com/office/drawing/2014/main" id="{1CF58BBC-4038-3FC2-929E-F3BB98A8B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8651" y="4600575"/>
                <a:ext cx="0" cy="225425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FEE3AE4B-8E7E-5CDF-3713-0B63E5D10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138" y="4700588"/>
                <a:ext cx="90488" cy="90488"/>
              </a:xfrm>
              <a:custGeom>
                <a:avLst/>
                <a:gdLst>
                  <a:gd name="T0" fmla="*/ 287 w 287"/>
                  <a:gd name="T1" fmla="*/ 143 h 287"/>
                  <a:gd name="T2" fmla="*/ 286 w 287"/>
                  <a:gd name="T3" fmla="*/ 127 h 287"/>
                  <a:gd name="T4" fmla="*/ 284 w 287"/>
                  <a:gd name="T5" fmla="*/ 114 h 287"/>
                  <a:gd name="T6" fmla="*/ 280 w 287"/>
                  <a:gd name="T7" fmla="*/ 100 h 287"/>
                  <a:gd name="T8" fmla="*/ 276 w 287"/>
                  <a:gd name="T9" fmla="*/ 88 h 287"/>
                  <a:gd name="T10" fmla="*/ 262 w 287"/>
                  <a:gd name="T11" fmla="*/ 64 h 287"/>
                  <a:gd name="T12" fmla="*/ 254 w 287"/>
                  <a:gd name="T13" fmla="*/ 52 h 287"/>
                  <a:gd name="T14" fmla="*/ 245 w 287"/>
                  <a:gd name="T15" fmla="*/ 42 h 287"/>
                  <a:gd name="T16" fmla="*/ 222 w 287"/>
                  <a:gd name="T17" fmla="*/ 23 h 287"/>
                  <a:gd name="T18" fmla="*/ 210 w 287"/>
                  <a:gd name="T19" fmla="*/ 15 h 287"/>
                  <a:gd name="T20" fmla="*/ 198 w 287"/>
                  <a:gd name="T21" fmla="*/ 10 h 287"/>
                  <a:gd name="T22" fmla="*/ 185 w 287"/>
                  <a:gd name="T23" fmla="*/ 4 h 287"/>
                  <a:gd name="T24" fmla="*/ 172 w 287"/>
                  <a:gd name="T25" fmla="*/ 2 h 287"/>
                  <a:gd name="T26" fmla="*/ 157 w 287"/>
                  <a:gd name="T27" fmla="*/ 0 h 287"/>
                  <a:gd name="T28" fmla="*/ 144 w 287"/>
                  <a:gd name="T29" fmla="*/ 0 h 287"/>
                  <a:gd name="T30" fmla="*/ 114 w 287"/>
                  <a:gd name="T31" fmla="*/ 2 h 287"/>
                  <a:gd name="T32" fmla="*/ 88 w 287"/>
                  <a:gd name="T33" fmla="*/ 10 h 287"/>
                  <a:gd name="T34" fmla="*/ 64 w 287"/>
                  <a:gd name="T35" fmla="*/ 23 h 287"/>
                  <a:gd name="T36" fmla="*/ 42 w 287"/>
                  <a:gd name="T37" fmla="*/ 42 h 287"/>
                  <a:gd name="T38" fmla="*/ 23 w 287"/>
                  <a:gd name="T39" fmla="*/ 64 h 287"/>
                  <a:gd name="T40" fmla="*/ 10 w 287"/>
                  <a:gd name="T41" fmla="*/ 88 h 287"/>
                  <a:gd name="T42" fmla="*/ 2 w 287"/>
                  <a:gd name="T43" fmla="*/ 114 h 287"/>
                  <a:gd name="T44" fmla="*/ 0 w 287"/>
                  <a:gd name="T45" fmla="*/ 143 h 287"/>
                  <a:gd name="T46" fmla="*/ 0 w 287"/>
                  <a:gd name="T47" fmla="*/ 157 h 287"/>
                  <a:gd name="T48" fmla="*/ 2 w 287"/>
                  <a:gd name="T49" fmla="*/ 172 h 287"/>
                  <a:gd name="T50" fmla="*/ 5 w 287"/>
                  <a:gd name="T51" fmla="*/ 184 h 287"/>
                  <a:gd name="T52" fmla="*/ 10 w 287"/>
                  <a:gd name="T53" fmla="*/ 198 h 287"/>
                  <a:gd name="T54" fmla="*/ 15 w 287"/>
                  <a:gd name="T55" fmla="*/ 209 h 287"/>
                  <a:gd name="T56" fmla="*/ 23 w 287"/>
                  <a:gd name="T57" fmla="*/ 222 h 287"/>
                  <a:gd name="T58" fmla="*/ 42 w 287"/>
                  <a:gd name="T59" fmla="*/ 245 h 287"/>
                  <a:gd name="T60" fmla="*/ 53 w 287"/>
                  <a:gd name="T61" fmla="*/ 254 h 287"/>
                  <a:gd name="T62" fmla="*/ 64 w 287"/>
                  <a:gd name="T63" fmla="*/ 262 h 287"/>
                  <a:gd name="T64" fmla="*/ 88 w 287"/>
                  <a:gd name="T65" fmla="*/ 275 h 287"/>
                  <a:gd name="T66" fmla="*/ 100 w 287"/>
                  <a:gd name="T67" fmla="*/ 280 h 287"/>
                  <a:gd name="T68" fmla="*/ 114 w 287"/>
                  <a:gd name="T69" fmla="*/ 283 h 287"/>
                  <a:gd name="T70" fmla="*/ 128 w 287"/>
                  <a:gd name="T71" fmla="*/ 286 h 287"/>
                  <a:gd name="T72" fmla="*/ 144 w 287"/>
                  <a:gd name="T73" fmla="*/ 287 h 287"/>
                  <a:gd name="T74" fmla="*/ 157 w 287"/>
                  <a:gd name="T75" fmla="*/ 286 h 287"/>
                  <a:gd name="T76" fmla="*/ 172 w 287"/>
                  <a:gd name="T77" fmla="*/ 283 h 287"/>
                  <a:gd name="T78" fmla="*/ 178 w 287"/>
                  <a:gd name="T79" fmla="*/ 281 h 287"/>
                  <a:gd name="T80" fmla="*/ 185 w 287"/>
                  <a:gd name="T81" fmla="*/ 280 h 287"/>
                  <a:gd name="T82" fmla="*/ 198 w 287"/>
                  <a:gd name="T83" fmla="*/ 275 h 287"/>
                  <a:gd name="T84" fmla="*/ 210 w 287"/>
                  <a:gd name="T85" fmla="*/ 269 h 287"/>
                  <a:gd name="T86" fmla="*/ 222 w 287"/>
                  <a:gd name="T87" fmla="*/ 262 h 287"/>
                  <a:gd name="T88" fmla="*/ 233 w 287"/>
                  <a:gd name="T89" fmla="*/ 254 h 287"/>
                  <a:gd name="T90" fmla="*/ 245 w 287"/>
                  <a:gd name="T91" fmla="*/ 245 h 287"/>
                  <a:gd name="T92" fmla="*/ 254 w 287"/>
                  <a:gd name="T93" fmla="*/ 233 h 287"/>
                  <a:gd name="T94" fmla="*/ 262 w 287"/>
                  <a:gd name="T95" fmla="*/ 222 h 287"/>
                  <a:gd name="T96" fmla="*/ 269 w 287"/>
                  <a:gd name="T97" fmla="*/ 209 h 287"/>
                  <a:gd name="T98" fmla="*/ 276 w 287"/>
                  <a:gd name="T99" fmla="*/ 198 h 287"/>
                  <a:gd name="T100" fmla="*/ 280 w 287"/>
                  <a:gd name="T101" fmla="*/ 184 h 287"/>
                  <a:gd name="T102" fmla="*/ 281 w 287"/>
                  <a:gd name="T103" fmla="*/ 177 h 287"/>
                  <a:gd name="T104" fmla="*/ 284 w 287"/>
                  <a:gd name="T105" fmla="*/ 172 h 287"/>
                  <a:gd name="T106" fmla="*/ 286 w 287"/>
                  <a:gd name="T107" fmla="*/ 157 h 287"/>
                  <a:gd name="T108" fmla="*/ 287 w 287"/>
                  <a:gd name="T109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7" h="287">
                    <a:moveTo>
                      <a:pt x="287" y="143"/>
                    </a:moveTo>
                    <a:lnTo>
                      <a:pt x="286" y="127"/>
                    </a:lnTo>
                    <a:lnTo>
                      <a:pt x="284" y="114"/>
                    </a:lnTo>
                    <a:lnTo>
                      <a:pt x="280" y="100"/>
                    </a:lnTo>
                    <a:lnTo>
                      <a:pt x="276" y="88"/>
                    </a:lnTo>
                    <a:lnTo>
                      <a:pt x="262" y="64"/>
                    </a:lnTo>
                    <a:lnTo>
                      <a:pt x="254" y="52"/>
                    </a:lnTo>
                    <a:lnTo>
                      <a:pt x="245" y="42"/>
                    </a:lnTo>
                    <a:lnTo>
                      <a:pt x="222" y="23"/>
                    </a:lnTo>
                    <a:lnTo>
                      <a:pt x="210" y="15"/>
                    </a:lnTo>
                    <a:lnTo>
                      <a:pt x="198" y="10"/>
                    </a:lnTo>
                    <a:lnTo>
                      <a:pt x="185" y="4"/>
                    </a:lnTo>
                    <a:lnTo>
                      <a:pt x="172" y="2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14" y="2"/>
                    </a:lnTo>
                    <a:lnTo>
                      <a:pt x="88" y="10"/>
                    </a:lnTo>
                    <a:lnTo>
                      <a:pt x="64" y="23"/>
                    </a:lnTo>
                    <a:lnTo>
                      <a:pt x="42" y="42"/>
                    </a:lnTo>
                    <a:lnTo>
                      <a:pt x="23" y="64"/>
                    </a:lnTo>
                    <a:lnTo>
                      <a:pt x="10" y="88"/>
                    </a:lnTo>
                    <a:lnTo>
                      <a:pt x="2" y="114"/>
                    </a:lnTo>
                    <a:lnTo>
                      <a:pt x="0" y="143"/>
                    </a:lnTo>
                    <a:lnTo>
                      <a:pt x="0" y="157"/>
                    </a:lnTo>
                    <a:lnTo>
                      <a:pt x="2" y="172"/>
                    </a:lnTo>
                    <a:lnTo>
                      <a:pt x="5" y="184"/>
                    </a:lnTo>
                    <a:lnTo>
                      <a:pt x="10" y="198"/>
                    </a:lnTo>
                    <a:lnTo>
                      <a:pt x="15" y="209"/>
                    </a:lnTo>
                    <a:lnTo>
                      <a:pt x="23" y="222"/>
                    </a:lnTo>
                    <a:lnTo>
                      <a:pt x="42" y="245"/>
                    </a:lnTo>
                    <a:lnTo>
                      <a:pt x="53" y="254"/>
                    </a:lnTo>
                    <a:lnTo>
                      <a:pt x="64" y="262"/>
                    </a:lnTo>
                    <a:lnTo>
                      <a:pt x="88" y="275"/>
                    </a:lnTo>
                    <a:lnTo>
                      <a:pt x="100" y="280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4" y="287"/>
                    </a:lnTo>
                    <a:lnTo>
                      <a:pt x="157" y="286"/>
                    </a:lnTo>
                    <a:lnTo>
                      <a:pt x="172" y="283"/>
                    </a:lnTo>
                    <a:lnTo>
                      <a:pt x="178" y="281"/>
                    </a:lnTo>
                    <a:lnTo>
                      <a:pt x="185" y="280"/>
                    </a:lnTo>
                    <a:lnTo>
                      <a:pt x="198" y="275"/>
                    </a:lnTo>
                    <a:lnTo>
                      <a:pt x="210" y="269"/>
                    </a:lnTo>
                    <a:lnTo>
                      <a:pt x="222" y="262"/>
                    </a:lnTo>
                    <a:lnTo>
                      <a:pt x="233" y="254"/>
                    </a:lnTo>
                    <a:lnTo>
                      <a:pt x="245" y="245"/>
                    </a:lnTo>
                    <a:lnTo>
                      <a:pt x="254" y="233"/>
                    </a:lnTo>
                    <a:lnTo>
                      <a:pt x="262" y="222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4" y="172"/>
                    </a:lnTo>
                    <a:lnTo>
                      <a:pt x="286" y="157"/>
                    </a:lnTo>
                    <a:lnTo>
                      <a:pt x="287" y="14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48">
                <a:extLst>
                  <a:ext uri="{FF2B5EF4-FFF2-40B4-BE49-F238E27FC236}">
                    <a16:creationId xmlns:a16="http://schemas.microsoft.com/office/drawing/2014/main" id="{65DEAF65-CC31-A7B2-5BC6-1846D3057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613" y="4554538"/>
                <a:ext cx="90488" cy="90488"/>
              </a:xfrm>
              <a:custGeom>
                <a:avLst/>
                <a:gdLst>
                  <a:gd name="T0" fmla="*/ 244 w 286"/>
                  <a:gd name="T1" fmla="*/ 245 h 287"/>
                  <a:gd name="T2" fmla="*/ 253 w 286"/>
                  <a:gd name="T3" fmla="*/ 233 h 287"/>
                  <a:gd name="T4" fmla="*/ 261 w 286"/>
                  <a:gd name="T5" fmla="*/ 222 h 287"/>
                  <a:gd name="T6" fmla="*/ 268 w 286"/>
                  <a:gd name="T7" fmla="*/ 210 h 287"/>
                  <a:gd name="T8" fmla="*/ 275 w 286"/>
                  <a:gd name="T9" fmla="*/ 198 h 287"/>
                  <a:gd name="T10" fmla="*/ 280 w 286"/>
                  <a:gd name="T11" fmla="*/ 185 h 287"/>
                  <a:gd name="T12" fmla="*/ 281 w 286"/>
                  <a:gd name="T13" fmla="*/ 178 h 287"/>
                  <a:gd name="T14" fmla="*/ 283 w 286"/>
                  <a:gd name="T15" fmla="*/ 172 h 287"/>
                  <a:gd name="T16" fmla="*/ 285 w 286"/>
                  <a:gd name="T17" fmla="*/ 157 h 287"/>
                  <a:gd name="T18" fmla="*/ 286 w 286"/>
                  <a:gd name="T19" fmla="*/ 144 h 287"/>
                  <a:gd name="T20" fmla="*/ 285 w 286"/>
                  <a:gd name="T21" fmla="*/ 128 h 287"/>
                  <a:gd name="T22" fmla="*/ 283 w 286"/>
                  <a:gd name="T23" fmla="*/ 114 h 287"/>
                  <a:gd name="T24" fmla="*/ 280 w 286"/>
                  <a:gd name="T25" fmla="*/ 100 h 287"/>
                  <a:gd name="T26" fmla="*/ 275 w 286"/>
                  <a:gd name="T27" fmla="*/ 88 h 287"/>
                  <a:gd name="T28" fmla="*/ 261 w 286"/>
                  <a:gd name="T29" fmla="*/ 64 h 287"/>
                  <a:gd name="T30" fmla="*/ 253 w 286"/>
                  <a:gd name="T31" fmla="*/ 52 h 287"/>
                  <a:gd name="T32" fmla="*/ 244 w 286"/>
                  <a:gd name="T33" fmla="*/ 42 h 287"/>
                  <a:gd name="T34" fmla="*/ 222 w 286"/>
                  <a:gd name="T35" fmla="*/ 23 h 287"/>
                  <a:gd name="T36" fmla="*/ 209 w 286"/>
                  <a:gd name="T37" fmla="*/ 15 h 287"/>
                  <a:gd name="T38" fmla="*/ 198 w 286"/>
                  <a:gd name="T39" fmla="*/ 10 h 287"/>
                  <a:gd name="T40" fmla="*/ 184 w 286"/>
                  <a:gd name="T41" fmla="*/ 5 h 287"/>
                  <a:gd name="T42" fmla="*/ 171 w 286"/>
                  <a:gd name="T43" fmla="*/ 2 h 287"/>
                  <a:gd name="T44" fmla="*/ 157 w 286"/>
                  <a:gd name="T45" fmla="*/ 0 h 287"/>
                  <a:gd name="T46" fmla="*/ 143 w 286"/>
                  <a:gd name="T47" fmla="*/ 0 h 287"/>
                  <a:gd name="T48" fmla="*/ 113 w 286"/>
                  <a:gd name="T49" fmla="*/ 2 h 287"/>
                  <a:gd name="T50" fmla="*/ 87 w 286"/>
                  <a:gd name="T51" fmla="*/ 10 h 287"/>
                  <a:gd name="T52" fmla="*/ 63 w 286"/>
                  <a:gd name="T53" fmla="*/ 23 h 287"/>
                  <a:gd name="T54" fmla="*/ 42 w 286"/>
                  <a:gd name="T55" fmla="*/ 42 h 287"/>
                  <a:gd name="T56" fmla="*/ 22 w 286"/>
                  <a:gd name="T57" fmla="*/ 64 h 287"/>
                  <a:gd name="T58" fmla="*/ 10 w 286"/>
                  <a:gd name="T59" fmla="*/ 88 h 287"/>
                  <a:gd name="T60" fmla="*/ 2 w 286"/>
                  <a:gd name="T61" fmla="*/ 114 h 287"/>
                  <a:gd name="T62" fmla="*/ 0 w 286"/>
                  <a:gd name="T63" fmla="*/ 144 h 287"/>
                  <a:gd name="T64" fmla="*/ 0 w 286"/>
                  <a:gd name="T65" fmla="*/ 157 h 287"/>
                  <a:gd name="T66" fmla="*/ 2 w 286"/>
                  <a:gd name="T67" fmla="*/ 172 h 287"/>
                  <a:gd name="T68" fmla="*/ 4 w 286"/>
                  <a:gd name="T69" fmla="*/ 185 h 287"/>
                  <a:gd name="T70" fmla="*/ 10 w 286"/>
                  <a:gd name="T71" fmla="*/ 198 h 287"/>
                  <a:gd name="T72" fmla="*/ 14 w 286"/>
                  <a:gd name="T73" fmla="*/ 210 h 287"/>
                  <a:gd name="T74" fmla="*/ 22 w 286"/>
                  <a:gd name="T75" fmla="*/ 222 h 287"/>
                  <a:gd name="T76" fmla="*/ 42 w 286"/>
                  <a:gd name="T77" fmla="*/ 245 h 287"/>
                  <a:gd name="T78" fmla="*/ 52 w 286"/>
                  <a:gd name="T79" fmla="*/ 254 h 287"/>
                  <a:gd name="T80" fmla="*/ 63 w 286"/>
                  <a:gd name="T81" fmla="*/ 262 h 287"/>
                  <a:gd name="T82" fmla="*/ 87 w 286"/>
                  <a:gd name="T83" fmla="*/ 276 h 287"/>
                  <a:gd name="T84" fmla="*/ 100 w 286"/>
                  <a:gd name="T85" fmla="*/ 280 h 287"/>
                  <a:gd name="T86" fmla="*/ 113 w 286"/>
                  <a:gd name="T87" fmla="*/ 284 h 287"/>
                  <a:gd name="T88" fmla="*/ 127 w 286"/>
                  <a:gd name="T89" fmla="*/ 286 h 287"/>
                  <a:gd name="T90" fmla="*/ 143 w 286"/>
                  <a:gd name="T91" fmla="*/ 287 h 287"/>
                  <a:gd name="T92" fmla="*/ 157 w 286"/>
                  <a:gd name="T93" fmla="*/ 286 h 287"/>
                  <a:gd name="T94" fmla="*/ 171 w 286"/>
                  <a:gd name="T95" fmla="*/ 284 h 287"/>
                  <a:gd name="T96" fmla="*/ 177 w 286"/>
                  <a:gd name="T97" fmla="*/ 281 h 287"/>
                  <a:gd name="T98" fmla="*/ 184 w 286"/>
                  <a:gd name="T99" fmla="*/ 280 h 287"/>
                  <a:gd name="T100" fmla="*/ 198 w 286"/>
                  <a:gd name="T101" fmla="*/ 276 h 287"/>
                  <a:gd name="T102" fmla="*/ 209 w 286"/>
                  <a:gd name="T103" fmla="*/ 269 h 287"/>
                  <a:gd name="T104" fmla="*/ 222 w 286"/>
                  <a:gd name="T105" fmla="*/ 262 h 287"/>
                  <a:gd name="T106" fmla="*/ 233 w 286"/>
                  <a:gd name="T107" fmla="*/ 254 h 287"/>
                  <a:gd name="T108" fmla="*/ 244 w 286"/>
                  <a:gd name="T109" fmla="*/ 24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6" h="287">
                    <a:moveTo>
                      <a:pt x="244" y="245"/>
                    </a:moveTo>
                    <a:lnTo>
                      <a:pt x="253" y="233"/>
                    </a:lnTo>
                    <a:lnTo>
                      <a:pt x="261" y="222"/>
                    </a:lnTo>
                    <a:lnTo>
                      <a:pt x="268" y="210"/>
                    </a:lnTo>
                    <a:lnTo>
                      <a:pt x="275" y="198"/>
                    </a:lnTo>
                    <a:lnTo>
                      <a:pt x="280" y="185"/>
                    </a:lnTo>
                    <a:lnTo>
                      <a:pt x="281" y="178"/>
                    </a:lnTo>
                    <a:lnTo>
                      <a:pt x="283" y="172"/>
                    </a:lnTo>
                    <a:lnTo>
                      <a:pt x="285" y="157"/>
                    </a:lnTo>
                    <a:lnTo>
                      <a:pt x="286" y="144"/>
                    </a:lnTo>
                    <a:lnTo>
                      <a:pt x="285" y="128"/>
                    </a:lnTo>
                    <a:lnTo>
                      <a:pt x="283" y="114"/>
                    </a:lnTo>
                    <a:lnTo>
                      <a:pt x="280" y="100"/>
                    </a:lnTo>
                    <a:lnTo>
                      <a:pt x="275" y="88"/>
                    </a:lnTo>
                    <a:lnTo>
                      <a:pt x="261" y="64"/>
                    </a:lnTo>
                    <a:lnTo>
                      <a:pt x="253" y="52"/>
                    </a:lnTo>
                    <a:lnTo>
                      <a:pt x="244" y="42"/>
                    </a:lnTo>
                    <a:lnTo>
                      <a:pt x="222" y="23"/>
                    </a:lnTo>
                    <a:lnTo>
                      <a:pt x="209" y="15"/>
                    </a:lnTo>
                    <a:lnTo>
                      <a:pt x="198" y="10"/>
                    </a:lnTo>
                    <a:lnTo>
                      <a:pt x="184" y="5"/>
                    </a:lnTo>
                    <a:lnTo>
                      <a:pt x="171" y="2"/>
                    </a:lnTo>
                    <a:lnTo>
                      <a:pt x="157" y="0"/>
                    </a:lnTo>
                    <a:lnTo>
                      <a:pt x="143" y="0"/>
                    </a:lnTo>
                    <a:lnTo>
                      <a:pt x="113" y="2"/>
                    </a:lnTo>
                    <a:lnTo>
                      <a:pt x="87" y="10"/>
                    </a:lnTo>
                    <a:lnTo>
                      <a:pt x="63" y="23"/>
                    </a:lnTo>
                    <a:lnTo>
                      <a:pt x="42" y="42"/>
                    </a:lnTo>
                    <a:lnTo>
                      <a:pt x="22" y="64"/>
                    </a:lnTo>
                    <a:lnTo>
                      <a:pt x="10" y="88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7"/>
                    </a:lnTo>
                    <a:lnTo>
                      <a:pt x="2" y="172"/>
                    </a:lnTo>
                    <a:lnTo>
                      <a:pt x="4" y="185"/>
                    </a:lnTo>
                    <a:lnTo>
                      <a:pt x="10" y="198"/>
                    </a:lnTo>
                    <a:lnTo>
                      <a:pt x="14" y="210"/>
                    </a:lnTo>
                    <a:lnTo>
                      <a:pt x="22" y="222"/>
                    </a:lnTo>
                    <a:lnTo>
                      <a:pt x="42" y="245"/>
                    </a:lnTo>
                    <a:lnTo>
                      <a:pt x="52" y="254"/>
                    </a:lnTo>
                    <a:lnTo>
                      <a:pt x="63" y="262"/>
                    </a:lnTo>
                    <a:lnTo>
                      <a:pt x="87" y="276"/>
                    </a:lnTo>
                    <a:lnTo>
                      <a:pt x="100" y="280"/>
                    </a:lnTo>
                    <a:lnTo>
                      <a:pt x="113" y="284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57" y="286"/>
                    </a:lnTo>
                    <a:lnTo>
                      <a:pt x="171" y="284"/>
                    </a:lnTo>
                    <a:lnTo>
                      <a:pt x="177" y="281"/>
                    </a:lnTo>
                    <a:lnTo>
                      <a:pt x="184" y="280"/>
                    </a:lnTo>
                    <a:lnTo>
                      <a:pt x="198" y="276"/>
                    </a:lnTo>
                    <a:lnTo>
                      <a:pt x="209" y="269"/>
                    </a:lnTo>
                    <a:lnTo>
                      <a:pt x="222" y="262"/>
                    </a:lnTo>
                    <a:lnTo>
                      <a:pt x="233" y="254"/>
                    </a:lnTo>
                    <a:lnTo>
                      <a:pt x="244" y="24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49">
                <a:extLst>
                  <a:ext uri="{FF2B5EF4-FFF2-40B4-BE49-F238E27FC236}">
                    <a16:creationId xmlns:a16="http://schemas.microsoft.com/office/drawing/2014/main" id="{DC6AE12E-050B-C478-9AB5-295D84F78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2351" y="4040188"/>
                <a:ext cx="277813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:a16="http://schemas.microsoft.com/office/drawing/2014/main" id="{52A4DA23-6A5A-DABD-9093-C35D45CC2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0163" y="3917950"/>
                <a:ext cx="0" cy="122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7B5210E3-8583-EE29-D604-31B46205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0163" y="4040188"/>
                <a:ext cx="414338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53">
                <a:extLst>
                  <a:ext uri="{FF2B5EF4-FFF2-40B4-BE49-F238E27FC236}">
                    <a16:creationId xmlns:a16="http://schemas.microsoft.com/office/drawing/2014/main" id="{17690D23-BFF8-1F8B-6794-F357B0D81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0163" y="4040188"/>
                <a:ext cx="0" cy="10795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55">
                <a:extLst>
                  <a:ext uri="{FF2B5EF4-FFF2-40B4-BE49-F238E27FC236}">
                    <a16:creationId xmlns:a16="http://schemas.microsoft.com/office/drawing/2014/main" id="{8B18EFDD-F1F3-A34D-2CFD-B6EFE218C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126" y="3994150"/>
                <a:ext cx="90488" cy="92075"/>
              </a:xfrm>
              <a:custGeom>
                <a:avLst/>
                <a:gdLst>
                  <a:gd name="T0" fmla="*/ 0 w 287"/>
                  <a:gd name="T1" fmla="*/ 143 h 287"/>
                  <a:gd name="T2" fmla="*/ 0 w 287"/>
                  <a:gd name="T3" fmla="*/ 157 h 287"/>
                  <a:gd name="T4" fmla="*/ 3 w 287"/>
                  <a:gd name="T5" fmla="*/ 172 h 287"/>
                  <a:gd name="T6" fmla="*/ 5 w 287"/>
                  <a:gd name="T7" fmla="*/ 184 h 287"/>
                  <a:gd name="T8" fmla="*/ 11 w 287"/>
                  <a:gd name="T9" fmla="*/ 198 h 287"/>
                  <a:gd name="T10" fmla="*/ 15 w 287"/>
                  <a:gd name="T11" fmla="*/ 209 h 287"/>
                  <a:gd name="T12" fmla="*/ 23 w 287"/>
                  <a:gd name="T13" fmla="*/ 222 h 287"/>
                  <a:gd name="T14" fmla="*/ 42 w 287"/>
                  <a:gd name="T15" fmla="*/ 245 h 287"/>
                  <a:gd name="T16" fmla="*/ 53 w 287"/>
                  <a:gd name="T17" fmla="*/ 254 h 287"/>
                  <a:gd name="T18" fmla="*/ 64 w 287"/>
                  <a:gd name="T19" fmla="*/ 262 h 287"/>
                  <a:gd name="T20" fmla="*/ 88 w 287"/>
                  <a:gd name="T21" fmla="*/ 275 h 287"/>
                  <a:gd name="T22" fmla="*/ 100 w 287"/>
                  <a:gd name="T23" fmla="*/ 280 h 287"/>
                  <a:gd name="T24" fmla="*/ 114 w 287"/>
                  <a:gd name="T25" fmla="*/ 283 h 287"/>
                  <a:gd name="T26" fmla="*/ 128 w 287"/>
                  <a:gd name="T27" fmla="*/ 286 h 287"/>
                  <a:gd name="T28" fmla="*/ 144 w 287"/>
                  <a:gd name="T29" fmla="*/ 287 h 287"/>
                  <a:gd name="T30" fmla="*/ 157 w 287"/>
                  <a:gd name="T31" fmla="*/ 286 h 287"/>
                  <a:gd name="T32" fmla="*/ 172 w 287"/>
                  <a:gd name="T33" fmla="*/ 283 h 287"/>
                  <a:gd name="T34" fmla="*/ 178 w 287"/>
                  <a:gd name="T35" fmla="*/ 281 h 287"/>
                  <a:gd name="T36" fmla="*/ 185 w 287"/>
                  <a:gd name="T37" fmla="*/ 280 h 287"/>
                  <a:gd name="T38" fmla="*/ 198 w 287"/>
                  <a:gd name="T39" fmla="*/ 275 h 287"/>
                  <a:gd name="T40" fmla="*/ 210 w 287"/>
                  <a:gd name="T41" fmla="*/ 269 h 287"/>
                  <a:gd name="T42" fmla="*/ 222 w 287"/>
                  <a:gd name="T43" fmla="*/ 262 h 287"/>
                  <a:gd name="T44" fmla="*/ 234 w 287"/>
                  <a:gd name="T45" fmla="*/ 254 h 287"/>
                  <a:gd name="T46" fmla="*/ 245 w 287"/>
                  <a:gd name="T47" fmla="*/ 245 h 287"/>
                  <a:gd name="T48" fmla="*/ 254 w 287"/>
                  <a:gd name="T49" fmla="*/ 233 h 287"/>
                  <a:gd name="T50" fmla="*/ 262 w 287"/>
                  <a:gd name="T51" fmla="*/ 222 h 287"/>
                  <a:gd name="T52" fmla="*/ 269 w 287"/>
                  <a:gd name="T53" fmla="*/ 209 h 287"/>
                  <a:gd name="T54" fmla="*/ 276 w 287"/>
                  <a:gd name="T55" fmla="*/ 198 h 287"/>
                  <a:gd name="T56" fmla="*/ 280 w 287"/>
                  <a:gd name="T57" fmla="*/ 184 h 287"/>
                  <a:gd name="T58" fmla="*/ 281 w 287"/>
                  <a:gd name="T59" fmla="*/ 177 h 287"/>
                  <a:gd name="T60" fmla="*/ 284 w 287"/>
                  <a:gd name="T61" fmla="*/ 172 h 287"/>
                  <a:gd name="T62" fmla="*/ 286 w 287"/>
                  <a:gd name="T63" fmla="*/ 157 h 287"/>
                  <a:gd name="T64" fmla="*/ 287 w 287"/>
                  <a:gd name="T65" fmla="*/ 143 h 287"/>
                  <a:gd name="T66" fmla="*/ 286 w 287"/>
                  <a:gd name="T67" fmla="*/ 127 h 287"/>
                  <a:gd name="T68" fmla="*/ 284 w 287"/>
                  <a:gd name="T69" fmla="*/ 114 h 287"/>
                  <a:gd name="T70" fmla="*/ 280 w 287"/>
                  <a:gd name="T71" fmla="*/ 100 h 287"/>
                  <a:gd name="T72" fmla="*/ 276 w 287"/>
                  <a:gd name="T73" fmla="*/ 88 h 287"/>
                  <a:gd name="T74" fmla="*/ 262 w 287"/>
                  <a:gd name="T75" fmla="*/ 64 h 287"/>
                  <a:gd name="T76" fmla="*/ 254 w 287"/>
                  <a:gd name="T77" fmla="*/ 52 h 287"/>
                  <a:gd name="T78" fmla="*/ 245 w 287"/>
                  <a:gd name="T79" fmla="*/ 42 h 287"/>
                  <a:gd name="T80" fmla="*/ 222 w 287"/>
                  <a:gd name="T81" fmla="*/ 23 h 287"/>
                  <a:gd name="T82" fmla="*/ 210 w 287"/>
                  <a:gd name="T83" fmla="*/ 15 h 287"/>
                  <a:gd name="T84" fmla="*/ 198 w 287"/>
                  <a:gd name="T85" fmla="*/ 10 h 287"/>
                  <a:gd name="T86" fmla="*/ 185 w 287"/>
                  <a:gd name="T87" fmla="*/ 4 h 287"/>
                  <a:gd name="T88" fmla="*/ 172 w 287"/>
                  <a:gd name="T89" fmla="*/ 2 h 287"/>
                  <a:gd name="T90" fmla="*/ 157 w 287"/>
                  <a:gd name="T91" fmla="*/ 0 h 287"/>
                  <a:gd name="T92" fmla="*/ 144 w 287"/>
                  <a:gd name="T93" fmla="*/ 0 h 287"/>
                  <a:gd name="T94" fmla="*/ 114 w 287"/>
                  <a:gd name="T95" fmla="*/ 2 h 287"/>
                  <a:gd name="T96" fmla="*/ 88 w 287"/>
                  <a:gd name="T97" fmla="*/ 10 h 287"/>
                  <a:gd name="T98" fmla="*/ 64 w 287"/>
                  <a:gd name="T99" fmla="*/ 23 h 287"/>
                  <a:gd name="T100" fmla="*/ 42 w 287"/>
                  <a:gd name="T101" fmla="*/ 42 h 287"/>
                  <a:gd name="T102" fmla="*/ 23 w 287"/>
                  <a:gd name="T103" fmla="*/ 64 h 287"/>
                  <a:gd name="T104" fmla="*/ 11 w 287"/>
                  <a:gd name="T105" fmla="*/ 88 h 287"/>
                  <a:gd name="T106" fmla="*/ 3 w 287"/>
                  <a:gd name="T107" fmla="*/ 114 h 287"/>
                  <a:gd name="T108" fmla="*/ 0 w 287"/>
                  <a:gd name="T109" fmla="*/ 1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7" h="287">
                    <a:moveTo>
                      <a:pt x="0" y="143"/>
                    </a:moveTo>
                    <a:lnTo>
                      <a:pt x="0" y="157"/>
                    </a:lnTo>
                    <a:lnTo>
                      <a:pt x="3" y="172"/>
                    </a:lnTo>
                    <a:lnTo>
                      <a:pt x="5" y="184"/>
                    </a:lnTo>
                    <a:lnTo>
                      <a:pt x="11" y="198"/>
                    </a:lnTo>
                    <a:lnTo>
                      <a:pt x="15" y="209"/>
                    </a:lnTo>
                    <a:lnTo>
                      <a:pt x="23" y="222"/>
                    </a:lnTo>
                    <a:lnTo>
                      <a:pt x="42" y="245"/>
                    </a:lnTo>
                    <a:lnTo>
                      <a:pt x="53" y="254"/>
                    </a:lnTo>
                    <a:lnTo>
                      <a:pt x="64" y="262"/>
                    </a:lnTo>
                    <a:lnTo>
                      <a:pt x="88" y="275"/>
                    </a:lnTo>
                    <a:lnTo>
                      <a:pt x="100" y="280"/>
                    </a:lnTo>
                    <a:lnTo>
                      <a:pt x="114" y="283"/>
                    </a:lnTo>
                    <a:lnTo>
                      <a:pt x="128" y="286"/>
                    </a:lnTo>
                    <a:lnTo>
                      <a:pt x="144" y="287"/>
                    </a:lnTo>
                    <a:lnTo>
                      <a:pt x="157" y="286"/>
                    </a:lnTo>
                    <a:lnTo>
                      <a:pt x="172" y="283"/>
                    </a:lnTo>
                    <a:lnTo>
                      <a:pt x="178" y="281"/>
                    </a:lnTo>
                    <a:lnTo>
                      <a:pt x="185" y="280"/>
                    </a:lnTo>
                    <a:lnTo>
                      <a:pt x="198" y="275"/>
                    </a:lnTo>
                    <a:lnTo>
                      <a:pt x="210" y="269"/>
                    </a:lnTo>
                    <a:lnTo>
                      <a:pt x="222" y="262"/>
                    </a:lnTo>
                    <a:lnTo>
                      <a:pt x="234" y="254"/>
                    </a:lnTo>
                    <a:lnTo>
                      <a:pt x="245" y="245"/>
                    </a:lnTo>
                    <a:lnTo>
                      <a:pt x="254" y="233"/>
                    </a:lnTo>
                    <a:lnTo>
                      <a:pt x="262" y="222"/>
                    </a:lnTo>
                    <a:lnTo>
                      <a:pt x="269" y="209"/>
                    </a:lnTo>
                    <a:lnTo>
                      <a:pt x="276" y="198"/>
                    </a:lnTo>
                    <a:lnTo>
                      <a:pt x="280" y="184"/>
                    </a:lnTo>
                    <a:lnTo>
                      <a:pt x="281" y="177"/>
                    </a:lnTo>
                    <a:lnTo>
                      <a:pt x="284" y="172"/>
                    </a:lnTo>
                    <a:lnTo>
                      <a:pt x="286" y="157"/>
                    </a:lnTo>
                    <a:lnTo>
                      <a:pt x="287" y="143"/>
                    </a:lnTo>
                    <a:lnTo>
                      <a:pt x="286" y="127"/>
                    </a:lnTo>
                    <a:lnTo>
                      <a:pt x="284" y="114"/>
                    </a:lnTo>
                    <a:lnTo>
                      <a:pt x="280" y="100"/>
                    </a:lnTo>
                    <a:lnTo>
                      <a:pt x="276" y="88"/>
                    </a:lnTo>
                    <a:lnTo>
                      <a:pt x="262" y="64"/>
                    </a:lnTo>
                    <a:lnTo>
                      <a:pt x="254" y="52"/>
                    </a:lnTo>
                    <a:lnTo>
                      <a:pt x="245" y="42"/>
                    </a:lnTo>
                    <a:lnTo>
                      <a:pt x="222" y="23"/>
                    </a:lnTo>
                    <a:lnTo>
                      <a:pt x="210" y="15"/>
                    </a:lnTo>
                    <a:lnTo>
                      <a:pt x="198" y="10"/>
                    </a:lnTo>
                    <a:lnTo>
                      <a:pt x="185" y="4"/>
                    </a:lnTo>
                    <a:lnTo>
                      <a:pt x="172" y="2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14" y="2"/>
                    </a:lnTo>
                    <a:lnTo>
                      <a:pt x="88" y="10"/>
                    </a:lnTo>
                    <a:lnTo>
                      <a:pt x="64" y="23"/>
                    </a:lnTo>
                    <a:lnTo>
                      <a:pt x="42" y="42"/>
                    </a:lnTo>
                    <a:lnTo>
                      <a:pt x="23" y="64"/>
                    </a:lnTo>
                    <a:lnTo>
                      <a:pt x="11" y="88"/>
                    </a:lnTo>
                    <a:lnTo>
                      <a:pt x="3" y="114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56">
                <a:extLst>
                  <a:ext uri="{FF2B5EF4-FFF2-40B4-BE49-F238E27FC236}">
                    <a16:creationId xmlns:a16="http://schemas.microsoft.com/office/drawing/2014/main" id="{968B41E4-4529-574D-0F74-65287E062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8351" y="3814763"/>
                <a:ext cx="290513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Line 57">
                <a:extLst>
                  <a:ext uri="{FF2B5EF4-FFF2-40B4-BE49-F238E27FC236}">
                    <a16:creationId xmlns:a16="http://schemas.microsoft.com/office/drawing/2014/main" id="{B303F1A3-F881-2F7F-4EEC-454BB2E37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8863" y="3814763"/>
                <a:ext cx="0" cy="249238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ne 58">
                <a:extLst>
                  <a:ext uri="{FF2B5EF4-FFF2-40B4-BE49-F238E27FC236}">
                    <a16:creationId xmlns:a16="http://schemas.microsoft.com/office/drawing/2014/main" id="{B078701D-E144-161B-D31A-3F5C21B38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8863" y="3814763"/>
                <a:ext cx="508000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1B233969-B000-BFDD-D5B2-A447A897A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8863" y="3584575"/>
                <a:ext cx="0" cy="230188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2">
                <a:extLst>
                  <a:ext uri="{FF2B5EF4-FFF2-40B4-BE49-F238E27FC236}">
                    <a16:creationId xmlns:a16="http://schemas.microsoft.com/office/drawing/2014/main" id="{8B8D2B8F-00D5-CFB4-96BC-A9669A9C9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413" y="3768725"/>
                <a:ext cx="90488" cy="90488"/>
              </a:xfrm>
              <a:custGeom>
                <a:avLst/>
                <a:gdLst>
                  <a:gd name="T0" fmla="*/ 42 w 287"/>
                  <a:gd name="T1" fmla="*/ 43 h 287"/>
                  <a:gd name="T2" fmla="*/ 23 w 287"/>
                  <a:gd name="T3" fmla="*/ 64 h 287"/>
                  <a:gd name="T4" fmla="*/ 10 w 287"/>
                  <a:gd name="T5" fmla="*/ 88 h 287"/>
                  <a:gd name="T6" fmla="*/ 2 w 287"/>
                  <a:gd name="T7" fmla="*/ 114 h 287"/>
                  <a:gd name="T8" fmla="*/ 0 w 287"/>
                  <a:gd name="T9" fmla="*/ 144 h 287"/>
                  <a:gd name="T10" fmla="*/ 0 w 287"/>
                  <a:gd name="T11" fmla="*/ 158 h 287"/>
                  <a:gd name="T12" fmla="*/ 2 w 287"/>
                  <a:gd name="T13" fmla="*/ 172 h 287"/>
                  <a:gd name="T14" fmla="*/ 4 w 287"/>
                  <a:gd name="T15" fmla="*/ 185 h 287"/>
                  <a:gd name="T16" fmla="*/ 10 w 287"/>
                  <a:gd name="T17" fmla="*/ 198 h 287"/>
                  <a:gd name="T18" fmla="*/ 15 w 287"/>
                  <a:gd name="T19" fmla="*/ 210 h 287"/>
                  <a:gd name="T20" fmla="*/ 23 w 287"/>
                  <a:gd name="T21" fmla="*/ 222 h 287"/>
                  <a:gd name="T22" fmla="*/ 42 w 287"/>
                  <a:gd name="T23" fmla="*/ 245 h 287"/>
                  <a:gd name="T24" fmla="*/ 52 w 287"/>
                  <a:gd name="T25" fmla="*/ 254 h 287"/>
                  <a:gd name="T26" fmla="*/ 64 w 287"/>
                  <a:gd name="T27" fmla="*/ 262 h 287"/>
                  <a:gd name="T28" fmla="*/ 88 w 287"/>
                  <a:gd name="T29" fmla="*/ 276 h 287"/>
                  <a:gd name="T30" fmla="*/ 100 w 287"/>
                  <a:gd name="T31" fmla="*/ 280 h 287"/>
                  <a:gd name="T32" fmla="*/ 114 w 287"/>
                  <a:gd name="T33" fmla="*/ 284 h 287"/>
                  <a:gd name="T34" fmla="*/ 127 w 287"/>
                  <a:gd name="T35" fmla="*/ 286 h 287"/>
                  <a:gd name="T36" fmla="*/ 143 w 287"/>
                  <a:gd name="T37" fmla="*/ 287 h 287"/>
                  <a:gd name="T38" fmla="*/ 157 w 287"/>
                  <a:gd name="T39" fmla="*/ 286 h 287"/>
                  <a:gd name="T40" fmla="*/ 172 w 287"/>
                  <a:gd name="T41" fmla="*/ 284 h 287"/>
                  <a:gd name="T42" fmla="*/ 177 w 287"/>
                  <a:gd name="T43" fmla="*/ 282 h 287"/>
                  <a:gd name="T44" fmla="*/ 184 w 287"/>
                  <a:gd name="T45" fmla="*/ 280 h 287"/>
                  <a:gd name="T46" fmla="*/ 198 w 287"/>
                  <a:gd name="T47" fmla="*/ 276 h 287"/>
                  <a:gd name="T48" fmla="*/ 209 w 287"/>
                  <a:gd name="T49" fmla="*/ 269 h 287"/>
                  <a:gd name="T50" fmla="*/ 222 w 287"/>
                  <a:gd name="T51" fmla="*/ 262 h 287"/>
                  <a:gd name="T52" fmla="*/ 233 w 287"/>
                  <a:gd name="T53" fmla="*/ 254 h 287"/>
                  <a:gd name="T54" fmla="*/ 245 w 287"/>
                  <a:gd name="T55" fmla="*/ 245 h 287"/>
                  <a:gd name="T56" fmla="*/ 254 w 287"/>
                  <a:gd name="T57" fmla="*/ 234 h 287"/>
                  <a:gd name="T58" fmla="*/ 262 w 287"/>
                  <a:gd name="T59" fmla="*/ 222 h 287"/>
                  <a:gd name="T60" fmla="*/ 268 w 287"/>
                  <a:gd name="T61" fmla="*/ 210 h 287"/>
                  <a:gd name="T62" fmla="*/ 275 w 287"/>
                  <a:gd name="T63" fmla="*/ 198 h 287"/>
                  <a:gd name="T64" fmla="*/ 280 w 287"/>
                  <a:gd name="T65" fmla="*/ 185 h 287"/>
                  <a:gd name="T66" fmla="*/ 281 w 287"/>
                  <a:gd name="T67" fmla="*/ 178 h 287"/>
                  <a:gd name="T68" fmla="*/ 283 w 287"/>
                  <a:gd name="T69" fmla="*/ 172 h 287"/>
                  <a:gd name="T70" fmla="*/ 286 w 287"/>
                  <a:gd name="T71" fmla="*/ 158 h 287"/>
                  <a:gd name="T72" fmla="*/ 287 w 287"/>
                  <a:gd name="T73" fmla="*/ 144 h 287"/>
                  <a:gd name="T74" fmla="*/ 286 w 287"/>
                  <a:gd name="T75" fmla="*/ 128 h 287"/>
                  <a:gd name="T76" fmla="*/ 283 w 287"/>
                  <a:gd name="T77" fmla="*/ 114 h 287"/>
                  <a:gd name="T78" fmla="*/ 280 w 287"/>
                  <a:gd name="T79" fmla="*/ 101 h 287"/>
                  <a:gd name="T80" fmla="*/ 275 w 287"/>
                  <a:gd name="T81" fmla="*/ 88 h 287"/>
                  <a:gd name="T82" fmla="*/ 262 w 287"/>
                  <a:gd name="T83" fmla="*/ 64 h 287"/>
                  <a:gd name="T84" fmla="*/ 254 w 287"/>
                  <a:gd name="T85" fmla="*/ 53 h 287"/>
                  <a:gd name="T86" fmla="*/ 245 w 287"/>
                  <a:gd name="T87" fmla="*/ 43 h 287"/>
                  <a:gd name="T88" fmla="*/ 222 w 287"/>
                  <a:gd name="T89" fmla="*/ 23 h 287"/>
                  <a:gd name="T90" fmla="*/ 209 w 287"/>
                  <a:gd name="T91" fmla="*/ 15 h 287"/>
                  <a:gd name="T92" fmla="*/ 198 w 287"/>
                  <a:gd name="T93" fmla="*/ 11 h 287"/>
                  <a:gd name="T94" fmla="*/ 184 w 287"/>
                  <a:gd name="T95" fmla="*/ 5 h 287"/>
                  <a:gd name="T96" fmla="*/ 172 w 287"/>
                  <a:gd name="T97" fmla="*/ 3 h 287"/>
                  <a:gd name="T98" fmla="*/ 157 w 287"/>
                  <a:gd name="T99" fmla="*/ 0 h 287"/>
                  <a:gd name="T100" fmla="*/ 143 w 287"/>
                  <a:gd name="T101" fmla="*/ 0 h 287"/>
                  <a:gd name="T102" fmla="*/ 114 w 287"/>
                  <a:gd name="T103" fmla="*/ 3 h 287"/>
                  <a:gd name="T104" fmla="*/ 88 w 287"/>
                  <a:gd name="T105" fmla="*/ 11 h 287"/>
                  <a:gd name="T106" fmla="*/ 64 w 287"/>
                  <a:gd name="T107" fmla="*/ 23 h 287"/>
                  <a:gd name="T108" fmla="*/ 42 w 287"/>
                  <a:gd name="T109" fmla="*/ 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7" h="287">
                    <a:moveTo>
                      <a:pt x="42" y="43"/>
                    </a:moveTo>
                    <a:lnTo>
                      <a:pt x="23" y="64"/>
                    </a:lnTo>
                    <a:lnTo>
                      <a:pt x="10" y="88"/>
                    </a:lnTo>
                    <a:lnTo>
                      <a:pt x="2" y="114"/>
                    </a:lnTo>
                    <a:lnTo>
                      <a:pt x="0" y="144"/>
                    </a:lnTo>
                    <a:lnTo>
                      <a:pt x="0" y="158"/>
                    </a:lnTo>
                    <a:lnTo>
                      <a:pt x="2" y="172"/>
                    </a:lnTo>
                    <a:lnTo>
                      <a:pt x="4" y="185"/>
                    </a:lnTo>
                    <a:lnTo>
                      <a:pt x="10" y="198"/>
                    </a:lnTo>
                    <a:lnTo>
                      <a:pt x="15" y="210"/>
                    </a:lnTo>
                    <a:lnTo>
                      <a:pt x="23" y="222"/>
                    </a:lnTo>
                    <a:lnTo>
                      <a:pt x="42" y="245"/>
                    </a:lnTo>
                    <a:lnTo>
                      <a:pt x="52" y="254"/>
                    </a:lnTo>
                    <a:lnTo>
                      <a:pt x="64" y="262"/>
                    </a:lnTo>
                    <a:lnTo>
                      <a:pt x="88" y="276"/>
                    </a:lnTo>
                    <a:lnTo>
                      <a:pt x="100" y="280"/>
                    </a:lnTo>
                    <a:lnTo>
                      <a:pt x="114" y="284"/>
                    </a:lnTo>
                    <a:lnTo>
                      <a:pt x="127" y="286"/>
                    </a:lnTo>
                    <a:lnTo>
                      <a:pt x="143" y="287"/>
                    </a:lnTo>
                    <a:lnTo>
                      <a:pt x="157" y="286"/>
                    </a:lnTo>
                    <a:lnTo>
                      <a:pt x="172" y="284"/>
                    </a:lnTo>
                    <a:lnTo>
                      <a:pt x="177" y="282"/>
                    </a:lnTo>
                    <a:lnTo>
                      <a:pt x="184" y="280"/>
                    </a:lnTo>
                    <a:lnTo>
                      <a:pt x="198" y="276"/>
                    </a:lnTo>
                    <a:lnTo>
                      <a:pt x="209" y="269"/>
                    </a:lnTo>
                    <a:lnTo>
                      <a:pt x="222" y="262"/>
                    </a:lnTo>
                    <a:lnTo>
                      <a:pt x="233" y="254"/>
                    </a:lnTo>
                    <a:lnTo>
                      <a:pt x="245" y="245"/>
                    </a:lnTo>
                    <a:lnTo>
                      <a:pt x="254" y="234"/>
                    </a:lnTo>
                    <a:lnTo>
                      <a:pt x="262" y="222"/>
                    </a:lnTo>
                    <a:lnTo>
                      <a:pt x="268" y="210"/>
                    </a:lnTo>
                    <a:lnTo>
                      <a:pt x="275" y="198"/>
                    </a:lnTo>
                    <a:lnTo>
                      <a:pt x="280" y="185"/>
                    </a:lnTo>
                    <a:lnTo>
                      <a:pt x="281" y="178"/>
                    </a:lnTo>
                    <a:lnTo>
                      <a:pt x="283" y="172"/>
                    </a:lnTo>
                    <a:lnTo>
                      <a:pt x="286" y="158"/>
                    </a:lnTo>
                    <a:lnTo>
                      <a:pt x="287" y="144"/>
                    </a:lnTo>
                    <a:lnTo>
                      <a:pt x="286" y="128"/>
                    </a:lnTo>
                    <a:lnTo>
                      <a:pt x="283" y="114"/>
                    </a:lnTo>
                    <a:lnTo>
                      <a:pt x="280" y="101"/>
                    </a:lnTo>
                    <a:lnTo>
                      <a:pt x="275" y="88"/>
                    </a:lnTo>
                    <a:lnTo>
                      <a:pt x="262" y="64"/>
                    </a:lnTo>
                    <a:lnTo>
                      <a:pt x="254" y="53"/>
                    </a:lnTo>
                    <a:lnTo>
                      <a:pt x="245" y="43"/>
                    </a:lnTo>
                    <a:lnTo>
                      <a:pt x="222" y="23"/>
                    </a:lnTo>
                    <a:lnTo>
                      <a:pt x="209" y="15"/>
                    </a:lnTo>
                    <a:lnTo>
                      <a:pt x="198" y="11"/>
                    </a:lnTo>
                    <a:lnTo>
                      <a:pt x="184" y="5"/>
                    </a:lnTo>
                    <a:lnTo>
                      <a:pt x="172" y="3"/>
                    </a:lnTo>
                    <a:lnTo>
                      <a:pt x="157" y="0"/>
                    </a:lnTo>
                    <a:lnTo>
                      <a:pt x="143" y="0"/>
                    </a:lnTo>
                    <a:lnTo>
                      <a:pt x="114" y="3"/>
                    </a:lnTo>
                    <a:lnTo>
                      <a:pt x="88" y="11"/>
                    </a:lnTo>
                    <a:lnTo>
                      <a:pt x="64" y="23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Line 65">
                <a:extLst>
                  <a:ext uri="{FF2B5EF4-FFF2-40B4-BE49-F238E27FC236}">
                    <a16:creationId xmlns:a16="http://schemas.microsoft.com/office/drawing/2014/main" id="{4B406629-687A-397B-5B64-2D72D2A26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2701" y="4687888"/>
                <a:ext cx="0" cy="12858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Line 66">
                <a:extLst>
                  <a:ext uri="{FF2B5EF4-FFF2-40B4-BE49-F238E27FC236}">
                    <a16:creationId xmlns:a16="http://schemas.microsoft.com/office/drawing/2014/main" id="{77260419-DFF0-9529-2ABC-9290B2A04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6" y="4721225"/>
                <a:ext cx="0" cy="8413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67">
                <a:extLst>
                  <a:ext uri="{FF2B5EF4-FFF2-40B4-BE49-F238E27FC236}">
                    <a16:creationId xmlns:a16="http://schemas.microsoft.com/office/drawing/2014/main" id="{5E4923EB-C8FC-87F5-B1D3-7058CD697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3013" y="4700588"/>
                <a:ext cx="0" cy="6667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68">
                <a:extLst>
                  <a:ext uri="{FF2B5EF4-FFF2-40B4-BE49-F238E27FC236}">
                    <a16:creationId xmlns:a16="http://schemas.microsoft.com/office/drawing/2014/main" id="{F3AC6071-91F2-85B8-FD50-3611311B8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7613" y="4678363"/>
                <a:ext cx="0" cy="11112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69">
                <a:extLst>
                  <a:ext uri="{FF2B5EF4-FFF2-40B4-BE49-F238E27FC236}">
                    <a16:creationId xmlns:a16="http://schemas.microsoft.com/office/drawing/2014/main" id="{EC8F7556-EAA6-A4C7-5A22-F4149F263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6976" y="4708525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70">
                <a:extLst>
                  <a:ext uri="{FF2B5EF4-FFF2-40B4-BE49-F238E27FC236}">
                    <a16:creationId xmlns:a16="http://schemas.microsoft.com/office/drawing/2014/main" id="{502348B8-B49B-2947-580D-68542752F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4751" y="4699000"/>
                <a:ext cx="0" cy="762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71">
                <a:extLst>
                  <a:ext uri="{FF2B5EF4-FFF2-40B4-BE49-F238E27FC236}">
                    <a16:creationId xmlns:a16="http://schemas.microsoft.com/office/drawing/2014/main" id="{7CCB37E0-4114-AB7C-048D-CA85AC2EC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526" y="4719638"/>
                <a:ext cx="0" cy="254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72">
                <a:extLst>
                  <a:ext uri="{FF2B5EF4-FFF2-40B4-BE49-F238E27FC236}">
                    <a16:creationId xmlns:a16="http://schemas.microsoft.com/office/drawing/2014/main" id="{8F23434C-3067-9551-5357-C029B5701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0801" y="4722813"/>
                <a:ext cx="0" cy="4127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73">
                <a:extLst>
                  <a:ext uri="{FF2B5EF4-FFF2-40B4-BE49-F238E27FC236}">
                    <a16:creationId xmlns:a16="http://schemas.microsoft.com/office/drawing/2014/main" id="{5034B222-855D-8F75-B76A-C9BFCB624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0163" y="4708525"/>
                <a:ext cx="0" cy="6826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74">
                <a:extLst>
                  <a:ext uri="{FF2B5EF4-FFF2-40B4-BE49-F238E27FC236}">
                    <a16:creationId xmlns:a16="http://schemas.microsoft.com/office/drawing/2014/main" id="{9A3E80E9-2FCB-B30C-CF7E-0B3BD09F3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3026" y="4657725"/>
                <a:ext cx="0" cy="14922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75">
                <a:extLst>
                  <a:ext uri="{FF2B5EF4-FFF2-40B4-BE49-F238E27FC236}">
                    <a16:creationId xmlns:a16="http://schemas.microsoft.com/office/drawing/2014/main" id="{B3910DD7-B9C9-0F6F-A905-CA21921F7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6838" y="4725988"/>
                <a:ext cx="0" cy="762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Line 76">
                <a:extLst>
                  <a:ext uri="{FF2B5EF4-FFF2-40B4-BE49-F238E27FC236}">
                    <a16:creationId xmlns:a16="http://schemas.microsoft.com/office/drawing/2014/main" id="{F81A6994-1961-EFD2-7331-8E22DF26E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2551" y="4695825"/>
                <a:ext cx="0" cy="2381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77">
                <a:extLst>
                  <a:ext uri="{FF2B5EF4-FFF2-40B4-BE49-F238E27FC236}">
                    <a16:creationId xmlns:a16="http://schemas.microsoft.com/office/drawing/2014/main" id="{B979EBB2-6CE4-CB85-4C91-0610E4706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3988" y="4683125"/>
                <a:ext cx="0" cy="1397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78">
                <a:extLst>
                  <a:ext uri="{FF2B5EF4-FFF2-40B4-BE49-F238E27FC236}">
                    <a16:creationId xmlns:a16="http://schemas.microsoft.com/office/drawing/2014/main" id="{6A642DA9-B2EC-9245-EA27-C99EAABE1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2588" y="4713288"/>
                <a:ext cx="0" cy="80963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Line 79">
                <a:extLst>
                  <a:ext uri="{FF2B5EF4-FFF2-40B4-BE49-F238E27FC236}">
                    <a16:creationId xmlns:a16="http://schemas.microsoft.com/office/drawing/2014/main" id="{477FD90F-4918-E9C0-BE3D-E45821489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8776" y="4705350"/>
                <a:ext cx="0" cy="9525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Line 80">
                <a:extLst>
                  <a:ext uri="{FF2B5EF4-FFF2-40B4-BE49-F238E27FC236}">
                    <a16:creationId xmlns:a16="http://schemas.microsoft.com/office/drawing/2014/main" id="{14BBA421-7E2A-9E3A-0675-C0DB8A06A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9088" y="4700588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81">
                <a:extLst>
                  <a:ext uri="{FF2B5EF4-FFF2-40B4-BE49-F238E27FC236}">
                    <a16:creationId xmlns:a16="http://schemas.microsoft.com/office/drawing/2014/main" id="{AFB227C9-7ED8-1AFF-5383-921C777AA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8451" y="4700588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82">
                <a:extLst>
                  <a:ext uri="{FF2B5EF4-FFF2-40B4-BE49-F238E27FC236}">
                    <a16:creationId xmlns:a16="http://schemas.microsoft.com/office/drawing/2014/main" id="{0838FFB5-B237-2AB0-A18C-C6DBA338E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7813" y="4691063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Line 83">
                <a:extLst>
                  <a:ext uri="{FF2B5EF4-FFF2-40B4-BE49-F238E27FC236}">
                    <a16:creationId xmlns:a16="http://schemas.microsoft.com/office/drawing/2014/main" id="{02C6F7E5-61CA-84E5-988D-DE334AE6A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5588" y="4705350"/>
                <a:ext cx="0" cy="10953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Line 84">
                <a:extLst>
                  <a:ext uri="{FF2B5EF4-FFF2-40B4-BE49-F238E27FC236}">
                    <a16:creationId xmlns:a16="http://schemas.microsoft.com/office/drawing/2014/main" id="{012BC737-9730-B0CF-A12E-D87848872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4951" y="4719638"/>
                <a:ext cx="0" cy="5715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85">
                <a:extLst>
                  <a:ext uri="{FF2B5EF4-FFF2-40B4-BE49-F238E27FC236}">
                    <a16:creationId xmlns:a16="http://schemas.microsoft.com/office/drawing/2014/main" id="{9F52D543-3DAB-757D-5296-20CC94F22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7488" y="4689475"/>
                <a:ext cx="0" cy="109538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86">
                <a:extLst>
                  <a:ext uri="{FF2B5EF4-FFF2-40B4-BE49-F238E27FC236}">
                    <a16:creationId xmlns:a16="http://schemas.microsoft.com/office/drawing/2014/main" id="{A05C5BB5-8781-8115-C0F2-B516DCC7E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5263" y="4687888"/>
                <a:ext cx="0" cy="5715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87">
                <a:extLst>
                  <a:ext uri="{FF2B5EF4-FFF2-40B4-BE49-F238E27FC236}">
                    <a16:creationId xmlns:a16="http://schemas.microsoft.com/office/drawing/2014/main" id="{12FCECC6-F988-4F63-BFCD-6A4E7A77E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3038" y="4710113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88">
                <a:extLst>
                  <a:ext uri="{FF2B5EF4-FFF2-40B4-BE49-F238E27FC236}">
                    <a16:creationId xmlns:a16="http://schemas.microsoft.com/office/drawing/2014/main" id="{3EEAFD1D-2492-302F-1C99-2FDECEFBA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726" y="4700588"/>
                <a:ext cx="0" cy="60325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Line 89">
                <a:extLst>
                  <a:ext uri="{FF2B5EF4-FFF2-40B4-BE49-F238E27FC236}">
                    <a16:creationId xmlns:a16="http://schemas.microsoft.com/office/drawing/2014/main" id="{4E49834D-D5D5-B57C-1EFA-8570C610C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1976" y="4541838"/>
                <a:ext cx="0" cy="12223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Line 90">
                <a:extLst>
                  <a:ext uri="{FF2B5EF4-FFF2-40B4-BE49-F238E27FC236}">
                    <a16:creationId xmlns:a16="http://schemas.microsoft.com/office/drawing/2014/main" id="{0BED304E-08F0-ADF7-3E14-A46B5D142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1326" y="4519613"/>
                <a:ext cx="0" cy="14128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Line 91">
                <a:extLst>
                  <a:ext uri="{FF2B5EF4-FFF2-40B4-BE49-F238E27FC236}">
                    <a16:creationId xmlns:a16="http://schemas.microsoft.com/office/drawing/2014/main" id="{5E4437C4-CDA9-A8BD-FEEB-8C054AA23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9951" y="4557713"/>
                <a:ext cx="0" cy="10953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Line 92">
                <a:extLst>
                  <a:ext uri="{FF2B5EF4-FFF2-40B4-BE49-F238E27FC236}">
                    <a16:creationId xmlns:a16="http://schemas.microsoft.com/office/drawing/2014/main" id="{C71CD691-08A5-6800-54E3-EE3D3BE0F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0888" y="4535488"/>
                <a:ext cx="0" cy="9048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Line 93">
                <a:extLst>
                  <a:ext uri="{FF2B5EF4-FFF2-40B4-BE49-F238E27FC236}">
                    <a16:creationId xmlns:a16="http://schemas.microsoft.com/office/drawing/2014/main" id="{71C759CB-88D9-FBCA-9C27-1F07A8BB5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8351" y="4600575"/>
                <a:ext cx="0" cy="4445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Line 94">
                <a:extLst>
                  <a:ext uri="{FF2B5EF4-FFF2-40B4-BE49-F238E27FC236}">
                    <a16:creationId xmlns:a16="http://schemas.microsoft.com/office/drawing/2014/main" id="{A4090431-D8F1-6FC8-4500-AA3E4CC74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8351" y="4575175"/>
                <a:ext cx="0" cy="1428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Line 95">
                <a:extLst>
                  <a:ext uri="{FF2B5EF4-FFF2-40B4-BE49-F238E27FC236}">
                    <a16:creationId xmlns:a16="http://schemas.microsoft.com/office/drawing/2014/main" id="{C4D9D2A4-6F3D-6A93-447A-2712D57B9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8988" y="4519613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Line 96">
                <a:extLst>
                  <a:ext uri="{FF2B5EF4-FFF2-40B4-BE49-F238E27FC236}">
                    <a16:creationId xmlns:a16="http://schemas.microsoft.com/office/drawing/2014/main" id="{C151E3E3-03E0-1AEA-0907-0E973500B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451" y="4573588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Line 97">
                <a:extLst>
                  <a:ext uri="{FF2B5EF4-FFF2-40B4-BE49-F238E27FC236}">
                    <a16:creationId xmlns:a16="http://schemas.microsoft.com/office/drawing/2014/main" id="{BBAA7BEE-0514-E413-2C51-BEC74A2EC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8676" y="4530725"/>
                <a:ext cx="0" cy="9048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Line 98">
                <a:extLst>
                  <a:ext uri="{FF2B5EF4-FFF2-40B4-BE49-F238E27FC236}">
                    <a16:creationId xmlns:a16="http://schemas.microsoft.com/office/drawing/2014/main" id="{7E356181-F2F7-D138-197D-CDD0E12B6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2488" y="4559300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Line 99">
                <a:extLst>
                  <a:ext uri="{FF2B5EF4-FFF2-40B4-BE49-F238E27FC236}">
                    <a16:creationId xmlns:a16="http://schemas.microsoft.com/office/drawing/2014/main" id="{4BDB4A58-CAB3-3B1B-2DA9-66F6992C9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3763" y="4527550"/>
                <a:ext cx="0" cy="12065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Line 100">
                <a:extLst>
                  <a:ext uri="{FF2B5EF4-FFF2-40B4-BE49-F238E27FC236}">
                    <a16:creationId xmlns:a16="http://schemas.microsoft.com/office/drawing/2014/main" id="{CDCFBCFA-D892-E0D2-C444-0C22CCC9B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8026" y="4540250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Line 101">
                <a:extLst>
                  <a:ext uri="{FF2B5EF4-FFF2-40B4-BE49-F238E27FC236}">
                    <a16:creationId xmlns:a16="http://schemas.microsoft.com/office/drawing/2014/main" id="{CDD3B3FD-D604-BCD0-44CA-1847474A1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5801" y="4525963"/>
                <a:ext cx="0" cy="603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Line 102">
                <a:extLst>
                  <a:ext uri="{FF2B5EF4-FFF2-40B4-BE49-F238E27FC236}">
                    <a16:creationId xmlns:a16="http://schemas.microsoft.com/office/drawing/2014/main" id="{E604B4FE-23F8-54C9-02FC-C8D0D0710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5163" y="4557713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Line 103">
                <a:extLst>
                  <a:ext uri="{FF2B5EF4-FFF2-40B4-BE49-F238E27FC236}">
                    <a16:creationId xmlns:a16="http://schemas.microsoft.com/office/drawing/2014/main" id="{757306B7-F0C5-BE87-C9C4-EE81FF68C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876" y="4516438"/>
                <a:ext cx="0" cy="5556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Line 104">
                <a:extLst>
                  <a:ext uri="{FF2B5EF4-FFF2-40B4-BE49-F238E27FC236}">
                    <a16:creationId xmlns:a16="http://schemas.microsoft.com/office/drawing/2014/main" id="{1E6A79C5-651D-D9D4-A1C2-F296031F9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7076" y="4518025"/>
                <a:ext cx="0" cy="1365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Line 105">
                <a:extLst>
                  <a:ext uri="{FF2B5EF4-FFF2-40B4-BE49-F238E27FC236}">
                    <a16:creationId xmlns:a16="http://schemas.microsoft.com/office/drawing/2014/main" id="{B83647EE-AEA7-2715-A6DE-3EC79F394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751" y="4533900"/>
                <a:ext cx="0" cy="9525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Line 106">
                <a:extLst>
                  <a:ext uri="{FF2B5EF4-FFF2-40B4-BE49-F238E27FC236}">
                    <a16:creationId xmlns:a16="http://schemas.microsoft.com/office/drawing/2014/main" id="{5D380EE3-6328-4746-C67B-CC0A5A3BD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288" y="4562475"/>
                <a:ext cx="0" cy="6985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Line 107">
                <a:extLst>
                  <a:ext uri="{FF2B5EF4-FFF2-40B4-BE49-F238E27FC236}">
                    <a16:creationId xmlns:a16="http://schemas.microsoft.com/office/drawing/2014/main" id="{F264091F-ABF6-537C-9503-B16542DC8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3238" y="4551363"/>
                <a:ext cx="0" cy="984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Line 108">
                <a:extLst>
                  <a:ext uri="{FF2B5EF4-FFF2-40B4-BE49-F238E27FC236}">
                    <a16:creationId xmlns:a16="http://schemas.microsoft.com/office/drawing/2014/main" id="{86529D45-3C1F-39C5-DDF4-5040871B4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4188" y="4556125"/>
                <a:ext cx="0" cy="84138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Line 109">
                <a:extLst>
                  <a:ext uri="{FF2B5EF4-FFF2-40B4-BE49-F238E27FC236}">
                    <a16:creationId xmlns:a16="http://schemas.microsoft.com/office/drawing/2014/main" id="{647492AA-1E8E-783E-9847-E0283391C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1963" y="4537075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Line 110">
                <a:extLst>
                  <a:ext uri="{FF2B5EF4-FFF2-40B4-BE49-F238E27FC236}">
                    <a16:creationId xmlns:a16="http://schemas.microsoft.com/office/drawing/2014/main" id="{4476DB63-4891-F1FD-DCA0-3B22C7525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5288" y="4540250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Line 111">
                <a:extLst>
                  <a:ext uri="{FF2B5EF4-FFF2-40B4-BE49-F238E27FC236}">
                    <a16:creationId xmlns:a16="http://schemas.microsoft.com/office/drawing/2014/main" id="{599E2EA1-BAE9-572E-CE5B-85FEFA6A8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7513" y="4541838"/>
                <a:ext cx="0" cy="93663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Line 112">
                <a:extLst>
                  <a:ext uri="{FF2B5EF4-FFF2-40B4-BE49-F238E27FC236}">
                    <a16:creationId xmlns:a16="http://schemas.microsoft.com/office/drawing/2014/main" id="{78F51FE4-7536-F80A-7D09-8E7C1C72D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1013" y="3976688"/>
                <a:ext cx="0" cy="6508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Line 113">
                <a:extLst>
                  <a:ext uri="{FF2B5EF4-FFF2-40B4-BE49-F238E27FC236}">
                    <a16:creationId xmlns:a16="http://schemas.microsoft.com/office/drawing/2014/main" id="{B8AD1F67-84EA-70FC-DCC6-FC76A5C49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1651" y="3975100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Line 114">
                <a:extLst>
                  <a:ext uri="{FF2B5EF4-FFF2-40B4-BE49-F238E27FC236}">
                    <a16:creationId xmlns:a16="http://schemas.microsoft.com/office/drawing/2014/main" id="{DE5E8080-3E2F-35CC-6E89-B0B80A9F2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9726" y="4002088"/>
                <a:ext cx="0" cy="4762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Line 115">
                <a:extLst>
                  <a:ext uri="{FF2B5EF4-FFF2-40B4-BE49-F238E27FC236}">
                    <a16:creationId xmlns:a16="http://schemas.microsoft.com/office/drawing/2014/main" id="{5E8FB40B-19DA-61C5-385C-DE640C1D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676" y="4040188"/>
                <a:ext cx="0" cy="428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Line 116">
                <a:extLst>
                  <a:ext uri="{FF2B5EF4-FFF2-40B4-BE49-F238E27FC236}">
                    <a16:creationId xmlns:a16="http://schemas.microsoft.com/office/drawing/2014/main" id="{547620DC-8727-B3E4-574F-E6C4B7BD0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0038" y="3978275"/>
                <a:ext cx="0" cy="1174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Line 117">
                <a:extLst>
                  <a:ext uri="{FF2B5EF4-FFF2-40B4-BE49-F238E27FC236}">
                    <a16:creationId xmlns:a16="http://schemas.microsoft.com/office/drawing/2014/main" id="{AA5D2476-5661-6EF0-1D4B-78778B4F8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7813" y="4011613"/>
                <a:ext cx="0" cy="555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Line 118">
                <a:extLst>
                  <a:ext uri="{FF2B5EF4-FFF2-40B4-BE49-F238E27FC236}">
                    <a16:creationId xmlns:a16="http://schemas.microsoft.com/office/drawing/2014/main" id="{83902962-DA4F-F74A-E49E-C23AC293C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8763" y="3986213"/>
                <a:ext cx="0" cy="1190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Line 119">
                <a:extLst>
                  <a:ext uri="{FF2B5EF4-FFF2-40B4-BE49-F238E27FC236}">
                    <a16:creationId xmlns:a16="http://schemas.microsoft.com/office/drawing/2014/main" id="{76900FA8-EAE4-4C07-7523-E1F057748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7488" y="3943350"/>
                <a:ext cx="0" cy="1571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Line 120">
                <a:extLst>
                  <a:ext uri="{FF2B5EF4-FFF2-40B4-BE49-F238E27FC236}">
                    <a16:creationId xmlns:a16="http://schemas.microsoft.com/office/drawing/2014/main" id="{97964F25-05E1-2177-BC2B-76918A8F2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6538" y="40132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Line 121">
                <a:extLst>
                  <a:ext uri="{FF2B5EF4-FFF2-40B4-BE49-F238E27FC236}">
                    <a16:creationId xmlns:a16="http://schemas.microsoft.com/office/drawing/2014/main" id="{D7DCF904-3D82-790B-29B4-4593B3E8B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1438" y="3978275"/>
                <a:ext cx="0" cy="12065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Line 122">
                <a:extLst>
                  <a:ext uri="{FF2B5EF4-FFF2-40B4-BE49-F238E27FC236}">
                    <a16:creationId xmlns:a16="http://schemas.microsoft.com/office/drawing/2014/main" id="{D283BA4E-D672-0009-CA20-51239D3FD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6838" y="3992563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Line 123">
                <a:extLst>
                  <a:ext uri="{FF2B5EF4-FFF2-40B4-BE49-F238E27FC236}">
                    <a16:creationId xmlns:a16="http://schemas.microsoft.com/office/drawing/2014/main" id="{DF9DF45C-6ACF-37A8-50DB-A387AFBD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301" y="3976688"/>
                <a:ext cx="0" cy="12065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Line 124">
                <a:extLst>
                  <a:ext uri="{FF2B5EF4-FFF2-40B4-BE49-F238E27FC236}">
                    <a16:creationId xmlns:a16="http://schemas.microsoft.com/office/drawing/2014/main" id="{468B387E-1515-2EAA-7957-43C4E565D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6526" y="4011613"/>
                <a:ext cx="0" cy="666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Line 125">
                <a:extLst>
                  <a:ext uri="{FF2B5EF4-FFF2-40B4-BE49-F238E27FC236}">
                    <a16:creationId xmlns:a16="http://schemas.microsoft.com/office/drawing/2014/main" id="{46C9400E-B720-6250-A3F3-B4F0EE5ED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5576" y="4003675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Line 126">
                <a:extLst>
                  <a:ext uri="{FF2B5EF4-FFF2-40B4-BE49-F238E27FC236}">
                    <a16:creationId xmlns:a16="http://schemas.microsoft.com/office/drawing/2014/main" id="{B7B21181-485C-86E9-13FF-F9E0B8084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4626" y="3995738"/>
                <a:ext cx="0" cy="7143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Line 127">
                <a:extLst>
                  <a:ext uri="{FF2B5EF4-FFF2-40B4-BE49-F238E27FC236}">
                    <a16:creationId xmlns:a16="http://schemas.microsoft.com/office/drawing/2014/main" id="{96F48710-769B-8018-35C3-9CBE55BFD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5263" y="3989388"/>
                <a:ext cx="0" cy="746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Line 128">
                <a:extLst>
                  <a:ext uri="{FF2B5EF4-FFF2-40B4-BE49-F238E27FC236}">
                    <a16:creationId xmlns:a16="http://schemas.microsoft.com/office/drawing/2014/main" id="{2E7F563D-83CC-8FE9-8A53-CFE9FBA99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9926" y="3998913"/>
                <a:ext cx="0" cy="7143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Line 129">
                <a:extLst>
                  <a:ext uri="{FF2B5EF4-FFF2-40B4-BE49-F238E27FC236}">
                    <a16:creationId xmlns:a16="http://schemas.microsoft.com/office/drawing/2014/main" id="{E0E31203-ABB6-BA9A-F919-B969F72A5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5138" y="4010025"/>
                <a:ext cx="0" cy="793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Line 130">
                <a:extLst>
                  <a:ext uri="{FF2B5EF4-FFF2-40B4-BE49-F238E27FC236}">
                    <a16:creationId xmlns:a16="http://schemas.microsoft.com/office/drawing/2014/main" id="{685DA6F3-8AC0-0EE5-8AFE-4B5D6AE54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2276" y="39909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Line 131">
                <a:extLst>
                  <a:ext uri="{FF2B5EF4-FFF2-40B4-BE49-F238E27FC236}">
                    <a16:creationId xmlns:a16="http://schemas.microsoft.com/office/drawing/2014/main" id="{912487B4-22A5-7B79-CB18-CA8BFAB59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1638" y="399415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Line 132">
                <a:extLst>
                  <a:ext uri="{FF2B5EF4-FFF2-40B4-BE49-F238E27FC236}">
                    <a16:creationId xmlns:a16="http://schemas.microsoft.com/office/drawing/2014/main" id="{B88B273D-4452-2D69-E1D7-584951FAE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1001" y="3992563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Line 133">
                <a:extLst>
                  <a:ext uri="{FF2B5EF4-FFF2-40B4-BE49-F238E27FC236}">
                    <a16:creationId xmlns:a16="http://schemas.microsoft.com/office/drawing/2014/main" id="{A2BDAE72-851E-8CAC-04C7-E2E43292B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7188" y="4024313"/>
                <a:ext cx="0" cy="619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Line 134">
                <a:extLst>
                  <a:ext uri="{FF2B5EF4-FFF2-40B4-BE49-F238E27FC236}">
                    <a16:creationId xmlns:a16="http://schemas.microsoft.com/office/drawing/2014/main" id="{7A567A7F-C9E5-0063-F712-6C3B591F8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6101" y="3989388"/>
                <a:ext cx="0" cy="3968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Line 135">
                <a:extLst>
                  <a:ext uri="{FF2B5EF4-FFF2-40B4-BE49-F238E27FC236}">
                    <a16:creationId xmlns:a16="http://schemas.microsoft.com/office/drawing/2014/main" id="{A153A7D8-B264-88D9-09B1-18A6642F5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5463" y="3992563"/>
                <a:ext cx="0" cy="11430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Line 136">
                <a:extLst>
                  <a:ext uri="{FF2B5EF4-FFF2-40B4-BE49-F238E27FC236}">
                    <a16:creationId xmlns:a16="http://schemas.microsoft.com/office/drawing/2014/main" id="{FBE2438A-5805-3DB4-2A6E-E1794B8C1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3563" y="4038600"/>
                <a:ext cx="0" cy="4762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Line 137">
                <a:extLst>
                  <a:ext uri="{FF2B5EF4-FFF2-40B4-BE49-F238E27FC236}">
                    <a16:creationId xmlns:a16="http://schemas.microsoft.com/office/drawing/2014/main" id="{FF483934-A9E4-0EFF-9828-B5DC53313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2613" y="3989388"/>
                <a:ext cx="0" cy="10953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Line 138">
                <a:extLst>
                  <a:ext uri="{FF2B5EF4-FFF2-40B4-BE49-F238E27FC236}">
                    <a16:creationId xmlns:a16="http://schemas.microsoft.com/office/drawing/2014/main" id="{40CE4FC0-6E93-5DC0-3D50-664C95A5E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4838" y="4008438"/>
                <a:ext cx="0" cy="5238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Line 139">
                <a:extLst>
                  <a:ext uri="{FF2B5EF4-FFF2-40B4-BE49-F238E27FC236}">
                    <a16:creationId xmlns:a16="http://schemas.microsoft.com/office/drawing/2014/main" id="{BB9885F5-5F03-4427-1257-F7D973C5D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7063" y="3987800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Line 140">
                <a:extLst>
                  <a:ext uri="{FF2B5EF4-FFF2-40B4-BE49-F238E27FC236}">
                    <a16:creationId xmlns:a16="http://schemas.microsoft.com/office/drawing/2014/main" id="{277C2C1A-9647-F6A1-D4D1-88B73752F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7701" y="3987800"/>
                <a:ext cx="0" cy="936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Line 141">
                <a:extLst>
                  <a:ext uri="{FF2B5EF4-FFF2-40B4-BE49-F238E27FC236}">
                    <a16:creationId xmlns:a16="http://schemas.microsoft.com/office/drawing/2014/main" id="{B4ED5ADF-9841-9071-CC17-981D7A4F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9838" y="3984625"/>
                <a:ext cx="0" cy="12065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Line 142">
                <a:extLst>
                  <a:ext uri="{FF2B5EF4-FFF2-40B4-BE49-F238E27FC236}">
                    <a16:creationId xmlns:a16="http://schemas.microsoft.com/office/drawing/2014/main" id="{4B983BFA-E0B5-D5B2-0834-E6D42D65B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8563" y="3997325"/>
                <a:ext cx="0" cy="1174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Line 143">
                <a:extLst>
                  <a:ext uri="{FF2B5EF4-FFF2-40B4-BE49-F238E27FC236}">
                    <a16:creationId xmlns:a16="http://schemas.microsoft.com/office/drawing/2014/main" id="{2EF0A160-D2CD-B0A7-7A70-C580A0816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9201" y="3992563"/>
                <a:ext cx="0" cy="682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Line 144">
                <a:extLst>
                  <a:ext uri="{FF2B5EF4-FFF2-40B4-BE49-F238E27FC236}">
                    <a16:creationId xmlns:a16="http://schemas.microsoft.com/office/drawing/2014/main" id="{4560CAD7-FCDC-3930-A99A-630F52CC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5688" y="3997325"/>
                <a:ext cx="0" cy="6508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Line 145">
                <a:extLst>
                  <a:ext uri="{FF2B5EF4-FFF2-40B4-BE49-F238E27FC236}">
                    <a16:creationId xmlns:a16="http://schemas.microsoft.com/office/drawing/2014/main" id="{6CD1AE6E-DB9C-C84C-40C1-4E2FF8586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3151" y="3990975"/>
                <a:ext cx="0" cy="1190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Line 146">
                <a:extLst>
                  <a:ext uri="{FF2B5EF4-FFF2-40B4-BE49-F238E27FC236}">
                    <a16:creationId xmlns:a16="http://schemas.microsoft.com/office/drawing/2014/main" id="{C33EA25A-3CEF-309F-1547-E31424F5D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6963" y="4014788"/>
                <a:ext cx="0" cy="4762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Line 147">
                <a:extLst>
                  <a:ext uri="{FF2B5EF4-FFF2-40B4-BE49-F238E27FC236}">
                    <a16:creationId xmlns:a16="http://schemas.microsoft.com/office/drawing/2014/main" id="{173A274B-EFEE-B74E-9C76-FFE60BF05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013" y="3989388"/>
                <a:ext cx="0" cy="1063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Line 148">
                <a:extLst>
                  <a:ext uri="{FF2B5EF4-FFF2-40B4-BE49-F238E27FC236}">
                    <a16:creationId xmlns:a16="http://schemas.microsoft.com/office/drawing/2014/main" id="{619E1FA6-2D54-CA79-F238-06B73917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9826" y="3983038"/>
                <a:ext cx="0" cy="5715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Line 149">
                <a:extLst>
                  <a:ext uri="{FF2B5EF4-FFF2-40B4-BE49-F238E27FC236}">
                    <a16:creationId xmlns:a16="http://schemas.microsoft.com/office/drawing/2014/main" id="{121884EB-F865-3302-DE86-DDFA18D06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7288" y="4013200"/>
                <a:ext cx="0" cy="793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Line 150">
                <a:extLst>
                  <a:ext uri="{FF2B5EF4-FFF2-40B4-BE49-F238E27FC236}">
                    <a16:creationId xmlns:a16="http://schemas.microsoft.com/office/drawing/2014/main" id="{64FDE9B7-3297-A96A-764E-58E902043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926" y="4010025"/>
                <a:ext cx="0" cy="7143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Line 151">
                <a:extLst>
                  <a:ext uri="{FF2B5EF4-FFF2-40B4-BE49-F238E27FC236}">
                    <a16:creationId xmlns:a16="http://schemas.microsoft.com/office/drawing/2014/main" id="{5509DF02-8E23-4DCC-5F31-8C6B8289E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3463" y="3976688"/>
                <a:ext cx="0" cy="10636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Line 152">
                <a:extLst>
                  <a:ext uri="{FF2B5EF4-FFF2-40B4-BE49-F238E27FC236}">
                    <a16:creationId xmlns:a16="http://schemas.microsoft.com/office/drawing/2014/main" id="{A914210A-B974-DA6D-714F-1F5D60406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4413" y="4019550"/>
                <a:ext cx="0" cy="412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Line 153">
                <a:extLst>
                  <a:ext uri="{FF2B5EF4-FFF2-40B4-BE49-F238E27FC236}">
                    <a16:creationId xmlns:a16="http://schemas.microsoft.com/office/drawing/2014/main" id="{C6AF5FD6-2E86-3358-7C07-07A9C0500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6951" y="3986213"/>
                <a:ext cx="0" cy="10795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Line 154">
                <a:extLst>
                  <a:ext uri="{FF2B5EF4-FFF2-40B4-BE49-F238E27FC236}">
                    <a16:creationId xmlns:a16="http://schemas.microsoft.com/office/drawing/2014/main" id="{9654B99E-9C0C-E0B7-7C05-2401AA908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4726" y="3983038"/>
                <a:ext cx="0" cy="1000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Line 155">
                <a:extLst>
                  <a:ext uri="{FF2B5EF4-FFF2-40B4-BE49-F238E27FC236}">
                    <a16:creationId xmlns:a16="http://schemas.microsoft.com/office/drawing/2014/main" id="{6D0B7DCD-AB35-A31E-25A1-7D16E67C1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2501" y="3979863"/>
                <a:ext cx="0" cy="87313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Line 156">
                <a:extLst>
                  <a:ext uri="{FF2B5EF4-FFF2-40B4-BE49-F238E27FC236}">
                    <a16:creationId xmlns:a16="http://schemas.microsoft.com/office/drawing/2014/main" id="{42AF20AC-D0E0-790A-185E-E49F339C7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1863" y="3975100"/>
                <a:ext cx="0" cy="10953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Line 157">
                <a:extLst>
                  <a:ext uri="{FF2B5EF4-FFF2-40B4-BE49-F238E27FC236}">
                    <a16:creationId xmlns:a16="http://schemas.microsoft.com/office/drawing/2014/main" id="{6ACCFBEB-677F-E5F9-95E9-0DC20F7CF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051" y="4003675"/>
                <a:ext cx="0" cy="52388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Line 158">
                <a:extLst>
                  <a:ext uri="{FF2B5EF4-FFF2-40B4-BE49-F238E27FC236}">
                    <a16:creationId xmlns:a16="http://schemas.microsoft.com/office/drawing/2014/main" id="{9067BE6B-24E8-812C-FDB8-2A34C3911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4088" y="3789363"/>
                <a:ext cx="0" cy="3651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Line 159">
                <a:extLst>
                  <a:ext uri="{FF2B5EF4-FFF2-40B4-BE49-F238E27FC236}">
                    <a16:creationId xmlns:a16="http://schemas.microsoft.com/office/drawing/2014/main" id="{F873929E-1AD6-52EB-9604-0E5E6A47B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6313" y="3754438"/>
                <a:ext cx="0" cy="12065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Line 160">
                <a:extLst>
                  <a:ext uri="{FF2B5EF4-FFF2-40B4-BE49-F238E27FC236}">
                    <a16:creationId xmlns:a16="http://schemas.microsoft.com/office/drawing/2014/main" id="{E4D02469-BB95-9C8E-B0DB-2D610B2F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0776" y="3781425"/>
                <a:ext cx="0" cy="71438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Line 161">
                <a:extLst>
                  <a:ext uri="{FF2B5EF4-FFF2-40B4-BE49-F238E27FC236}">
                    <a16:creationId xmlns:a16="http://schemas.microsoft.com/office/drawing/2014/main" id="{813D95FB-01E7-FC60-5A37-B796ACEFB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3001" y="3784600"/>
                <a:ext cx="0" cy="6826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Line 162">
                <a:extLst>
                  <a:ext uri="{FF2B5EF4-FFF2-40B4-BE49-F238E27FC236}">
                    <a16:creationId xmlns:a16="http://schemas.microsoft.com/office/drawing/2014/main" id="{FF92C3E3-C699-F3E4-F0DF-3926FE525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7926" y="3787775"/>
                <a:ext cx="0" cy="6826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Line 163">
                <a:extLst>
                  <a:ext uri="{FF2B5EF4-FFF2-40B4-BE49-F238E27FC236}">
                    <a16:creationId xmlns:a16="http://schemas.microsoft.com/office/drawing/2014/main" id="{2C23192E-0E73-C54C-26F6-F2E1F70E7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1738" y="3786188"/>
                <a:ext cx="0" cy="2857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Line 164">
                <a:extLst>
                  <a:ext uri="{FF2B5EF4-FFF2-40B4-BE49-F238E27FC236}">
                    <a16:creationId xmlns:a16="http://schemas.microsoft.com/office/drawing/2014/main" id="{68826751-941E-FCD9-1843-C698E57F7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788" y="3786188"/>
                <a:ext cx="0" cy="4762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Line 165">
                <a:extLst>
                  <a:ext uri="{FF2B5EF4-FFF2-40B4-BE49-F238E27FC236}">
                    <a16:creationId xmlns:a16="http://schemas.microsoft.com/office/drawing/2014/main" id="{7FAE92C5-A110-D589-CC16-D6937ADE0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2476" y="3752850"/>
                <a:ext cx="0" cy="10795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Line 166">
                <a:extLst>
                  <a:ext uri="{FF2B5EF4-FFF2-40B4-BE49-F238E27FC236}">
                    <a16:creationId xmlns:a16="http://schemas.microsoft.com/office/drawing/2014/main" id="{83506EA0-F429-FE5F-C094-C3C82346A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2488" y="3783013"/>
                <a:ext cx="0" cy="4762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Line 167">
                <a:extLst>
                  <a:ext uri="{FF2B5EF4-FFF2-40B4-BE49-F238E27FC236}">
                    <a16:creationId xmlns:a16="http://schemas.microsoft.com/office/drawing/2014/main" id="{74F5DE2D-58FA-CA1A-839D-478FAEA0B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0263" y="3787775"/>
                <a:ext cx="0" cy="58738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Line 168">
                <a:extLst>
                  <a:ext uri="{FF2B5EF4-FFF2-40B4-BE49-F238E27FC236}">
                    <a16:creationId xmlns:a16="http://schemas.microsoft.com/office/drawing/2014/main" id="{A2841846-200E-E1C1-C424-6A18745F0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1213" y="3795713"/>
                <a:ext cx="0" cy="58738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Line 169">
                <a:extLst>
                  <a:ext uri="{FF2B5EF4-FFF2-40B4-BE49-F238E27FC236}">
                    <a16:creationId xmlns:a16="http://schemas.microsoft.com/office/drawing/2014/main" id="{2580CB74-F326-5EBB-1FEC-6C69CCBEA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3126" y="3787775"/>
                <a:ext cx="0" cy="8255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Line 170">
                <a:extLst>
                  <a:ext uri="{FF2B5EF4-FFF2-40B4-BE49-F238E27FC236}">
                    <a16:creationId xmlns:a16="http://schemas.microsoft.com/office/drawing/2014/main" id="{5601E4D1-4C33-C1A9-A2BC-F66E2F4D8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3763" y="3770313"/>
                <a:ext cx="0" cy="7620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Line 171">
                <a:extLst>
                  <a:ext uri="{FF2B5EF4-FFF2-40B4-BE49-F238E27FC236}">
                    <a16:creationId xmlns:a16="http://schemas.microsoft.com/office/drawing/2014/main" id="{F5566B16-4D4B-F232-4BDE-AB3C6887A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5988" y="3790950"/>
                <a:ext cx="0" cy="7302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Line 172">
                <a:extLst>
                  <a:ext uri="{FF2B5EF4-FFF2-40B4-BE49-F238E27FC236}">
                    <a16:creationId xmlns:a16="http://schemas.microsoft.com/office/drawing/2014/main" id="{E44114A8-B63E-9C35-DD24-45C960674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0576" y="3792538"/>
                <a:ext cx="0" cy="6826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Line 173">
                <a:extLst>
                  <a:ext uri="{FF2B5EF4-FFF2-40B4-BE49-F238E27FC236}">
                    <a16:creationId xmlns:a16="http://schemas.microsoft.com/office/drawing/2014/main" id="{CB0E797E-AA8B-CD49-BCDB-CC9100F2B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3113" y="3783013"/>
                <a:ext cx="0" cy="71438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Line 174">
                <a:extLst>
                  <a:ext uri="{FF2B5EF4-FFF2-40B4-BE49-F238E27FC236}">
                    <a16:creationId xmlns:a16="http://schemas.microsoft.com/office/drawing/2014/main" id="{71467CB6-BA64-D858-3703-5A8F1152C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7076" y="3770313"/>
                <a:ext cx="0" cy="7302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Line 175">
                <a:extLst>
                  <a:ext uri="{FF2B5EF4-FFF2-40B4-BE49-F238E27FC236}">
                    <a16:creationId xmlns:a16="http://schemas.microsoft.com/office/drawing/2014/main" id="{07AC1D39-4629-4AFE-0B52-EC6BA5BCC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8026" y="3784600"/>
                <a:ext cx="0" cy="6191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Line 176">
                <a:extLst>
                  <a:ext uri="{FF2B5EF4-FFF2-40B4-BE49-F238E27FC236}">
                    <a16:creationId xmlns:a16="http://schemas.microsoft.com/office/drawing/2014/main" id="{FF0FE162-D6C6-1251-CF72-29B7B97D8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5801" y="3765550"/>
                <a:ext cx="0" cy="7302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Line 177">
                <a:extLst>
                  <a:ext uri="{FF2B5EF4-FFF2-40B4-BE49-F238E27FC236}">
                    <a16:creationId xmlns:a16="http://schemas.microsoft.com/office/drawing/2014/main" id="{243B42C9-E6EF-0077-07E9-55E691CFC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176" y="3792538"/>
                <a:ext cx="0" cy="2222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Line 178">
                <a:extLst>
                  <a:ext uri="{FF2B5EF4-FFF2-40B4-BE49-F238E27FC236}">
                    <a16:creationId xmlns:a16="http://schemas.microsoft.com/office/drawing/2014/main" id="{FC531C34-6CFA-CCD0-AFE7-A18C4652E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6863" y="3775075"/>
                <a:ext cx="0" cy="6826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Line 179">
                <a:extLst>
                  <a:ext uri="{FF2B5EF4-FFF2-40B4-BE49-F238E27FC236}">
                    <a16:creationId xmlns:a16="http://schemas.microsoft.com/office/drawing/2014/main" id="{E7CAD7A5-2838-47A1-8588-70FD3A0F1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6551" y="3803650"/>
                <a:ext cx="0" cy="1746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Line 180">
                <a:extLst>
                  <a:ext uri="{FF2B5EF4-FFF2-40B4-BE49-F238E27FC236}">
                    <a16:creationId xmlns:a16="http://schemas.microsoft.com/office/drawing/2014/main" id="{6EE58F25-B8DC-0BEB-03B5-9511964FD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1951" y="3775075"/>
                <a:ext cx="0" cy="9525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Line 181">
                <a:extLst>
                  <a:ext uri="{FF2B5EF4-FFF2-40B4-BE49-F238E27FC236}">
                    <a16:creationId xmlns:a16="http://schemas.microsoft.com/office/drawing/2014/main" id="{58A91CD0-7548-88D7-2AB3-35798CAA8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638" y="3781425"/>
                <a:ext cx="0" cy="7620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Line 182">
                <a:extLst>
                  <a:ext uri="{FF2B5EF4-FFF2-40B4-BE49-F238E27FC236}">
                    <a16:creationId xmlns:a16="http://schemas.microsoft.com/office/drawing/2014/main" id="{3BFE385D-C5F0-3A97-D0B2-A7DA1598C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0663" y="3762375"/>
                <a:ext cx="0" cy="8096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Line 183">
                <a:extLst>
                  <a:ext uri="{FF2B5EF4-FFF2-40B4-BE49-F238E27FC236}">
                    <a16:creationId xmlns:a16="http://schemas.microsoft.com/office/drawing/2014/main" id="{2534B057-00D0-2AA4-F591-5EA743F7A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8438" y="3794125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Line 184">
                <a:extLst>
                  <a:ext uri="{FF2B5EF4-FFF2-40B4-BE49-F238E27FC236}">
                    <a16:creationId xmlns:a16="http://schemas.microsoft.com/office/drawing/2014/main" id="{A26E3099-7A97-648A-7400-152CC51F6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563" y="3789363"/>
                <a:ext cx="0" cy="2540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Line 185">
                <a:extLst>
                  <a:ext uri="{FF2B5EF4-FFF2-40B4-BE49-F238E27FC236}">
                    <a16:creationId xmlns:a16="http://schemas.microsoft.com/office/drawing/2014/main" id="{2686CF67-E632-ED67-52DE-68AE58790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5576" y="3784600"/>
                <a:ext cx="0" cy="7937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Line 186">
                <a:extLst>
                  <a:ext uri="{FF2B5EF4-FFF2-40B4-BE49-F238E27FC236}">
                    <a16:creationId xmlns:a16="http://schemas.microsoft.com/office/drawing/2014/main" id="{849A5ED0-0DB0-AA55-6780-157E2BB11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0176" y="3776663"/>
                <a:ext cx="0" cy="3810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Line 187">
                <a:extLst>
                  <a:ext uri="{FF2B5EF4-FFF2-40B4-BE49-F238E27FC236}">
                    <a16:creationId xmlns:a16="http://schemas.microsoft.com/office/drawing/2014/main" id="{253DCB4D-2994-7882-DE36-4916DAC50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9713" y="3767138"/>
                <a:ext cx="0" cy="84138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Line 188">
                <a:extLst>
                  <a:ext uri="{FF2B5EF4-FFF2-40B4-BE49-F238E27FC236}">
                    <a16:creationId xmlns:a16="http://schemas.microsoft.com/office/drawing/2014/main" id="{1A5FA092-B35C-1A74-03BD-2C23A5399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5251" y="3790950"/>
                <a:ext cx="0" cy="2381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Line 189">
                <a:extLst>
                  <a:ext uri="{FF2B5EF4-FFF2-40B4-BE49-F238E27FC236}">
                    <a16:creationId xmlns:a16="http://schemas.microsoft.com/office/drawing/2014/main" id="{1580BB49-78BA-0822-7891-FA417E092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1438" y="3768725"/>
                <a:ext cx="0" cy="7937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Line 190">
                <a:extLst>
                  <a:ext uri="{FF2B5EF4-FFF2-40B4-BE49-F238E27FC236}">
                    <a16:creationId xmlns:a16="http://schemas.microsoft.com/office/drawing/2014/main" id="{394BC392-DED6-7845-90BD-3E14EF99F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101" y="3781425"/>
                <a:ext cx="0" cy="66675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Line 191">
                <a:extLst>
                  <a:ext uri="{FF2B5EF4-FFF2-40B4-BE49-F238E27FC236}">
                    <a16:creationId xmlns:a16="http://schemas.microsoft.com/office/drawing/2014/main" id="{599827E2-7334-4FF2-0E9F-2F8B3E505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288" y="3783013"/>
                <a:ext cx="0" cy="31750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Line 192">
                <a:extLst>
                  <a:ext uri="{FF2B5EF4-FFF2-40B4-BE49-F238E27FC236}">
                    <a16:creationId xmlns:a16="http://schemas.microsoft.com/office/drawing/2014/main" id="{7020DACC-087F-B732-5DEB-B69C2E3D5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7301" y="3779838"/>
                <a:ext cx="0" cy="93663"/>
              </a:xfrm>
              <a:prstGeom prst="line">
                <a:avLst/>
              </a:prstGeom>
              <a:noFill/>
              <a:ln w="7938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1F34748D-D349-AEEC-22D2-A0FE3B1C0476}"/>
                </a:ext>
              </a:extLst>
            </p:cNvPr>
            <p:cNvSpPr txBox="1"/>
            <p:nvPr/>
          </p:nvSpPr>
          <p:spPr>
            <a:xfrm>
              <a:off x="534205" y="526911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B669FE41-D762-3769-E7B1-2BEEDB6C2A5B}"/>
                </a:ext>
              </a:extLst>
            </p:cNvPr>
            <p:cNvSpPr txBox="1"/>
            <p:nvPr/>
          </p:nvSpPr>
          <p:spPr>
            <a:xfrm>
              <a:off x="979482" y="5269113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2,5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9586205A-0C4D-4C08-9B88-BA683BBE6E30}"/>
                </a:ext>
              </a:extLst>
            </p:cNvPr>
            <p:cNvSpPr txBox="1"/>
            <p:nvPr/>
          </p:nvSpPr>
          <p:spPr>
            <a:xfrm>
              <a:off x="1492886" y="5269113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5.0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727A211F-76D5-4BA9-860A-6291370E3D65}"/>
                </a:ext>
              </a:extLst>
            </p:cNvPr>
            <p:cNvSpPr txBox="1"/>
            <p:nvPr/>
          </p:nvSpPr>
          <p:spPr>
            <a:xfrm>
              <a:off x="2006290" y="5269113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7.5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8E995580-1B09-71CD-7E90-D1392D2A0378}"/>
                </a:ext>
              </a:extLst>
            </p:cNvPr>
            <p:cNvSpPr txBox="1"/>
            <p:nvPr/>
          </p:nvSpPr>
          <p:spPr>
            <a:xfrm>
              <a:off x="2474009" y="526911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10.0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BCC0B603-B829-45B8-89CB-538B167DC053}"/>
                </a:ext>
              </a:extLst>
            </p:cNvPr>
            <p:cNvSpPr txBox="1"/>
            <p:nvPr/>
          </p:nvSpPr>
          <p:spPr>
            <a:xfrm>
              <a:off x="2987413" y="526911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12.5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06AF9491-64D9-5F23-DCD9-D7E5E92DB27A}"/>
                </a:ext>
              </a:extLst>
            </p:cNvPr>
            <p:cNvSpPr txBox="1"/>
            <p:nvPr/>
          </p:nvSpPr>
          <p:spPr>
            <a:xfrm>
              <a:off x="3500819" y="526911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15.0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459B1B06-64A7-52FC-1C4E-57FBB46E5DC6}"/>
                </a:ext>
              </a:extLst>
            </p:cNvPr>
            <p:cNvSpPr txBox="1"/>
            <p:nvPr/>
          </p:nvSpPr>
          <p:spPr>
            <a:xfrm>
              <a:off x="249362" y="494303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F531A232-C2DD-745D-CEF2-E046F74D8C8C}"/>
                </a:ext>
              </a:extLst>
            </p:cNvPr>
            <p:cNvSpPr txBox="1"/>
            <p:nvPr/>
          </p:nvSpPr>
          <p:spPr>
            <a:xfrm>
              <a:off x="249362" y="406832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4DF493D5-BDC8-8CC7-A9DD-2AB199432259}"/>
                </a:ext>
              </a:extLst>
            </p:cNvPr>
            <p:cNvSpPr txBox="1"/>
            <p:nvPr/>
          </p:nvSpPr>
          <p:spPr>
            <a:xfrm>
              <a:off x="157992" y="368523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28FDE4CC-462E-6E13-1DB8-067BC2531D48}"/>
                </a:ext>
              </a:extLst>
            </p:cNvPr>
            <p:cNvSpPr txBox="1"/>
            <p:nvPr/>
          </p:nvSpPr>
          <p:spPr>
            <a:xfrm>
              <a:off x="157992" y="346947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640D549A-B144-F2DD-9CAB-CE9D94AF8B2F}"/>
                </a:ext>
              </a:extLst>
            </p:cNvPr>
            <p:cNvSpPr txBox="1"/>
            <p:nvPr/>
          </p:nvSpPr>
          <p:spPr>
            <a:xfrm>
              <a:off x="157992" y="320252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42391111-CC1F-2FEA-DB77-224ED309F2D8}"/>
                </a:ext>
              </a:extLst>
            </p:cNvPr>
            <p:cNvSpPr txBox="1"/>
            <p:nvPr/>
          </p:nvSpPr>
          <p:spPr>
            <a:xfrm>
              <a:off x="578286" y="5597987"/>
              <a:ext cx="396102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Enrollment ASCVD risk score (%) Median (P10-P90)</a:t>
              </a:r>
            </a:p>
          </p:txBody>
        </p:sp>
        <p:sp>
          <p:nvSpPr>
            <p:cNvPr id="223" name="ZoneTexte 222">
              <a:extLst>
                <a:ext uri="{FF2B5EF4-FFF2-40B4-BE49-F238E27FC236}">
                  <a16:creationId xmlns:a16="http://schemas.microsoft.com/office/drawing/2014/main" id="{13C4EE88-42E7-4776-03B7-CA0C3F06EF97}"/>
                </a:ext>
              </a:extLst>
            </p:cNvPr>
            <p:cNvSpPr txBox="1"/>
            <p:nvPr/>
          </p:nvSpPr>
          <p:spPr>
            <a:xfrm>
              <a:off x="3862126" y="3519055"/>
              <a:ext cx="1066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Line of Y = X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90721B6-D151-1736-6265-AE92785D7DA5}"/>
              </a:ext>
            </a:extLst>
          </p:cNvPr>
          <p:cNvGrpSpPr/>
          <p:nvPr/>
        </p:nvGrpSpPr>
        <p:grpSpPr>
          <a:xfrm>
            <a:off x="3880961" y="2202979"/>
            <a:ext cx="4361681" cy="338555"/>
            <a:chOff x="572888" y="6051332"/>
            <a:chExt cx="4361681" cy="307777"/>
          </a:xfrm>
        </p:grpSpPr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A3B678E0-B77F-8D49-D7E9-EC7E9997B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32" y="6152114"/>
              <a:ext cx="90488" cy="90488"/>
            </a:xfrm>
            <a:custGeom>
              <a:avLst/>
              <a:gdLst>
                <a:gd name="T0" fmla="*/ 287 w 287"/>
                <a:gd name="T1" fmla="*/ 143 h 286"/>
                <a:gd name="T2" fmla="*/ 286 w 287"/>
                <a:gd name="T3" fmla="*/ 127 h 286"/>
                <a:gd name="T4" fmla="*/ 284 w 287"/>
                <a:gd name="T5" fmla="*/ 113 h 286"/>
                <a:gd name="T6" fmla="*/ 280 w 287"/>
                <a:gd name="T7" fmla="*/ 100 h 286"/>
                <a:gd name="T8" fmla="*/ 276 w 287"/>
                <a:gd name="T9" fmla="*/ 87 h 286"/>
                <a:gd name="T10" fmla="*/ 262 w 287"/>
                <a:gd name="T11" fmla="*/ 63 h 286"/>
                <a:gd name="T12" fmla="*/ 254 w 287"/>
                <a:gd name="T13" fmla="*/ 52 h 286"/>
                <a:gd name="T14" fmla="*/ 245 w 287"/>
                <a:gd name="T15" fmla="*/ 42 h 286"/>
                <a:gd name="T16" fmla="*/ 222 w 287"/>
                <a:gd name="T17" fmla="*/ 22 h 286"/>
                <a:gd name="T18" fmla="*/ 210 w 287"/>
                <a:gd name="T19" fmla="*/ 14 h 286"/>
                <a:gd name="T20" fmla="*/ 198 w 287"/>
                <a:gd name="T21" fmla="*/ 10 h 286"/>
                <a:gd name="T22" fmla="*/ 185 w 287"/>
                <a:gd name="T23" fmla="*/ 4 h 286"/>
                <a:gd name="T24" fmla="*/ 172 w 287"/>
                <a:gd name="T25" fmla="*/ 2 h 286"/>
                <a:gd name="T26" fmla="*/ 157 w 287"/>
                <a:gd name="T27" fmla="*/ 0 h 286"/>
                <a:gd name="T28" fmla="*/ 144 w 287"/>
                <a:gd name="T29" fmla="*/ 0 h 286"/>
                <a:gd name="T30" fmla="*/ 114 w 287"/>
                <a:gd name="T31" fmla="*/ 2 h 286"/>
                <a:gd name="T32" fmla="*/ 88 w 287"/>
                <a:gd name="T33" fmla="*/ 10 h 286"/>
                <a:gd name="T34" fmla="*/ 64 w 287"/>
                <a:gd name="T35" fmla="*/ 22 h 286"/>
                <a:gd name="T36" fmla="*/ 43 w 287"/>
                <a:gd name="T37" fmla="*/ 42 h 286"/>
                <a:gd name="T38" fmla="*/ 23 w 287"/>
                <a:gd name="T39" fmla="*/ 63 h 286"/>
                <a:gd name="T40" fmla="*/ 11 w 287"/>
                <a:gd name="T41" fmla="*/ 87 h 286"/>
                <a:gd name="T42" fmla="*/ 3 w 287"/>
                <a:gd name="T43" fmla="*/ 113 h 286"/>
                <a:gd name="T44" fmla="*/ 0 w 287"/>
                <a:gd name="T45" fmla="*/ 143 h 286"/>
                <a:gd name="T46" fmla="*/ 0 w 287"/>
                <a:gd name="T47" fmla="*/ 157 h 286"/>
                <a:gd name="T48" fmla="*/ 3 w 287"/>
                <a:gd name="T49" fmla="*/ 172 h 286"/>
                <a:gd name="T50" fmla="*/ 5 w 287"/>
                <a:gd name="T51" fmla="*/ 184 h 286"/>
                <a:gd name="T52" fmla="*/ 11 w 287"/>
                <a:gd name="T53" fmla="*/ 198 h 286"/>
                <a:gd name="T54" fmla="*/ 15 w 287"/>
                <a:gd name="T55" fmla="*/ 209 h 286"/>
                <a:gd name="T56" fmla="*/ 23 w 287"/>
                <a:gd name="T57" fmla="*/ 222 h 286"/>
                <a:gd name="T58" fmla="*/ 43 w 287"/>
                <a:gd name="T59" fmla="*/ 244 h 286"/>
                <a:gd name="T60" fmla="*/ 53 w 287"/>
                <a:gd name="T61" fmla="*/ 253 h 286"/>
                <a:gd name="T62" fmla="*/ 64 w 287"/>
                <a:gd name="T63" fmla="*/ 261 h 286"/>
                <a:gd name="T64" fmla="*/ 88 w 287"/>
                <a:gd name="T65" fmla="*/ 275 h 286"/>
                <a:gd name="T66" fmla="*/ 101 w 287"/>
                <a:gd name="T67" fmla="*/ 280 h 286"/>
                <a:gd name="T68" fmla="*/ 114 w 287"/>
                <a:gd name="T69" fmla="*/ 283 h 286"/>
                <a:gd name="T70" fmla="*/ 128 w 287"/>
                <a:gd name="T71" fmla="*/ 285 h 286"/>
                <a:gd name="T72" fmla="*/ 144 w 287"/>
                <a:gd name="T73" fmla="*/ 286 h 286"/>
                <a:gd name="T74" fmla="*/ 157 w 287"/>
                <a:gd name="T75" fmla="*/ 285 h 286"/>
                <a:gd name="T76" fmla="*/ 172 w 287"/>
                <a:gd name="T77" fmla="*/ 283 h 286"/>
                <a:gd name="T78" fmla="*/ 178 w 287"/>
                <a:gd name="T79" fmla="*/ 281 h 286"/>
                <a:gd name="T80" fmla="*/ 185 w 287"/>
                <a:gd name="T81" fmla="*/ 280 h 286"/>
                <a:gd name="T82" fmla="*/ 198 w 287"/>
                <a:gd name="T83" fmla="*/ 275 h 286"/>
                <a:gd name="T84" fmla="*/ 210 w 287"/>
                <a:gd name="T85" fmla="*/ 268 h 286"/>
                <a:gd name="T86" fmla="*/ 222 w 287"/>
                <a:gd name="T87" fmla="*/ 261 h 286"/>
                <a:gd name="T88" fmla="*/ 234 w 287"/>
                <a:gd name="T89" fmla="*/ 253 h 286"/>
                <a:gd name="T90" fmla="*/ 245 w 287"/>
                <a:gd name="T91" fmla="*/ 244 h 286"/>
                <a:gd name="T92" fmla="*/ 254 w 287"/>
                <a:gd name="T93" fmla="*/ 233 h 286"/>
                <a:gd name="T94" fmla="*/ 262 w 287"/>
                <a:gd name="T95" fmla="*/ 222 h 286"/>
                <a:gd name="T96" fmla="*/ 269 w 287"/>
                <a:gd name="T97" fmla="*/ 209 h 286"/>
                <a:gd name="T98" fmla="*/ 276 w 287"/>
                <a:gd name="T99" fmla="*/ 198 h 286"/>
                <a:gd name="T100" fmla="*/ 280 w 287"/>
                <a:gd name="T101" fmla="*/ 184 h 286"/>
                <a:gd name="T102" fmla="*/ 282 w 287"/>
                <a:gd name="T103" fmla="*/ 177 h 286"/>
                <a:gd name="T104" fmla="*/ 284 w 287"/>
                <a:gd name="T105" fmla="*/ 172 h 286"/>
                <a:gd name="T106" fmla="*/ 286 w 287"/>
                <a:gd name="T107" fmla="*/ 157 h 286"/>
                <a:gd name="T108" fmla="*/ 287 w 287"/>
                <a:gd name="T109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6">
                  <a:moveTo>
                    <a:pt x="287" y="143"/>
                  </a:moveTo>
                  <a:lnTo>
                    <a:pt x="286" y="127"/>
                  </a:lnTo>
                  <a:lnTo>
                    <a:pt x="284" y="113"/>
                  </a:lnTo>
                  <a:lnTo>
                    <a:pt x="280" y="100"/>
                  </a:lnTo>
                  <a:lnTo>
                    <a:pt x="276" y="87"/>
                  </a:lnTo>
                  <a:lnTo>
                    <a:pt x="262" y="63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2"/>
                  </a:lnTo>
                  <a:lnTo>
                    <a:pt x="210" y="14"/>
                  </a:lnTo>
                  <a:lnTo>
                    <a:pt x="198" y="10"/>
                  </a:lnTo>
                  <a:lnTo>
                    <a:pt x="185" y="4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2"/>
                  </a:lnTo>
                  <a:lnTo>
                    <a:pt x="43" y="42"/>
                  </a:lnTo>
                  <a:lnTo>
                    <a:pt x="23" y="63"/>
                  </a:lnTo>
                  <a:lnTo>
                    <a:pt x="11" y="87"/>
                  </a:lnTo>
                  <a:lnTo>
                    <a:pt x="3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3" y="172"/>
                  </a:lnTo>
                  <a:lnTo>
                    <a:pt x="5" y="184"/>
                  </a:lnTo>
                  <a:lnTo>
                    <a:pt x="11" y="198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43" y="244"/>
                  </a:lnTo>
                  <a:lnTo>
                    <a:pt x="53" y="253"/>
                  </a:lnTo>
                  <a:lnTo>
                    <a:pt x="64" y="261"/>
                  </a:lnTo>
                  <a:lnTo>
                    <a:pt x="88" y="275"/>
                  </a:lnTo>
                  <a:lnTo>
                    <a:pt x="101" y="280"/>
                  </a:lnTo>
                  <a:lnTo>
                    <a:pt x="114" y="283"/>
                  </a:lnTo>
                  <a:lnTo>
                    <a:pt x="128" y="285"/>
                  </a:lnTo>
                  <a:lnTo>
                    <a:pt x="144" y="286"/>
                  </a:lnTo>
                  <a:lnTo>
                    <a:pt x="157" y="285"/>
                  </a:lnTo>
                  <a:lnTo>
                    <a:pt x="172" y="283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5"/>
                  </a:lnTo>
                  <a:lnTo>
                    <a:pt x="210" y="268"/>
                  </a:lnTo>
                  <a:lnTo>
                    <a:pt x="222" y="261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2" y="177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BCF04C66-EC11-DEAB-7D98-F5CC8D26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765" y="6152114"/>
              <a:ext cx="90488" cy="90488"/>
            </a:xfrm>
            <a:custGeom>
              <a:avLst/>
              <a:gdLst>
                <a:gd name="T0" fmla="*/ 245 w 287"/>
                <a:gd name="T1" fmla="*/ 245 h 287"/>
                <a:gd name="T2" fmla="*/ 254 w 287"/>
                <a:gd name="T3" fmla="*/ 234 h 287"/>
                <a:gd name="T4" fmla="*/ 262 w 287"/>
                <a:gd name="T5" fmla="*/ 222 h 287"/>
                <a:gd name="T6" fmla="*/ 269 w 287"/>
                <a:gd name="T7" fmla="*/ 210 h 287"/>
                <a:gd name="T8" fmla="*/ 275 w 287"/>
                <a:gd name="T9" fmla="*/ 199 h 287"/>
                <a:gd name="T10" fmla="*/ 280 w 287"/>
                <a:gd name="T11" fmla="*/ 185 h 287"/>
                <a:gd name="T12" fmla="*/ 281 w 287"/>
                <a:gd name="T13" fmla="*/ 178 h 287"/>
                <a:gd name="T14" fmla="*/ 283 w 287"/>
                <a:gd name="T15" fmla="*/ 172 h 287"/>
                <a:gd name="T16" fmla="*/ 286 w 287"/>
                <a:gd name="T17" fmla="*/ 158 h 287"/>
                <a:gd name="T18" fmla="*/ 287 w 287"/>
                <a:gd name="T19" fmla="*/ 144 h 287"/>
                <a:gd name="T20" fmla="*/ 286 w 287"/>
                <a:gd name="T21" fmla="*/ 128 h 287"/>
                <a:gd name="T22" fmla="*/ 283 w 287"/>
                <a:gd name="T23" fmla="*/ 114 h 287"/>
                <a:gd name="T24" fmla="*/ 280 w 287"/>
                <a:gd name="T25" fmla="*/ 101 h 287"/>
                <a:gd name="T26" fmla="*/ 275 w 287"/>
                <a:gd name="T27" fmla="*/ 88 h 287"/>
                <a:gd name="T28" fmla="*/ 262 w 287"/>
                <a:gd name="T29" fmla="*/ 64 h 287"/>
                <a:gd name="T30" fmla="*/ 254 w 287"/>
                <a:gd name="T31" fmla="*/ 53 h 287"/>
                <a:gd name="T32" fmla="*/ 245 w 287"/>
                <a:gd name="T33" fmla="*/ 43 h 287"/>
                <a:gd name="T34" fmla="*/ 222 w 287"/>
                <a:gd name="T35" fmla="*/ 23 h 287"/>
                <a:gd name="T36" fmla="*/ 209 w 287"/>
                <a:gd name="T37" fmla="*/ 15 h 287"/>
                <a:gd name="T38" fmla="*/ 198 w 287"/>
                <a:gd name="T39" fmla="*/ 11 h 287"/>
                <a:gd name="T40" fmla="*/ 184 w 287"/>
                <a:gd name="T41" fmla="*/ 5 h 287"/>
                <a:gd name="T42" fmla="*/ 172 w 287"/>
                <a:gd name="T43" fmla="*/ 3 h 287"/>
                <a:gd name="T44" fmla="*/ 157 w 287"/>
                <a:gd name="T45" fmla="*/ 0 h 287"/>
                <a:gd name="T46" fmla="*/ 143 w 287"/>
                <a:gd name="T47" fmla="*/ 0 h 287"/>
                <a:gd name="T48" fmla="*/ 114 w 287"/>
                <a:gd name="T49" fmla="*/ 3 h 287"/>
                <a:gd name="T50" fmla="*/ 88 w 287"/>
                <a:gd name="T51" fmla="*/ 11 h 287"/>
                <a:gd name="T52" fmla="*/ 64 w 287"/>
                <a:gd name="T53" fmla="*/ 23 h 287"/>
                <a:gd name="T54" fmla="*/ 42 w 287"/>
                <a:gd name="T55" fmla="*/ 43 h 287"/>
                <a:gd name="T56" fmla="*/ 23 w 287"/>
                <a:gd name="T57" fmla="*/ 64 h 287"/>
                <a:gd name="T58" fmla="*/ 10 w 287"/>
                <a:gd name="T59" fmla="*/ 88 h 287"/>
                <a:gd name="T60" fmla="*/ 2 w 287"/>
                <a:gd name="T61" fmla="*/ 114 h 287"/>
                <a:gd name="T62" fmla="*/ 0 w 287"/>
                <a:gd name="T63" fmla="*/ 144 h 287"/>
                <a:gd name="T64" fmla="*/ 0 w 287"/>
                <a:gd name="T65" fmla="*/ 158 h 287"/>
                <a:gd name="T66" fmla="*/ 2 w 287"/>
                <a:gd name="T67" fmla="*/ 172 h 287"/>
                <a:gd name="T68" fmla="*/ 5 w 287"/>
                <a:gd name="T69" fmla="*/ 185 h 287"/>
                <a:gd name="T70" fmla="*/ 10 w 287"/>
                <a:gd name="T71" fmla="*/ 199 h 287"/>
                <a:gd name="T72" fmla="*/ 15 w 287"/>
                <a:gd name="T73" fmla="*/ 210 h 287"/>
                <a:gd name="T74" fmla="*/ 23 w 287"/>
                <a:gd name="T75" fmla="*/ 222 h 287"/>
                <a:gd name="T76" fmla="*/ 42 w 287"/>
                <a:gd name="T77" fmla="*/ 245 h 287"/>
                <a:gd name="T78" fmla="*/ 52 w 287"/>
                <a:gd name="T79" fmla="*/ 254 h 287"/>
                <a:gd name="T80" fmla="*/ 64 w 287"/>
                <a:gd name="T81" fmla="*/ 262 h 287"/>
                <a:gd name="T82" fmla="*/ 88 w 287"/>
                <a:gd name="T83" fmla="*/ 276 h 287"/>
                <a:gd name="T84" fmla="*/ 100 w 287"/>
                <a:gd name="T85" fmla="*/ 281 h 287"/>
                <a:gd name="T86" fmla="*/ 114 w 287"/>
                <a:gd name="T87" fmla="*/ 284 h 287"/>
                <a:gd name="T88" fmla="*/ 128 w 287"/>
                <a:gd name="T89" fmla="*/ 286 h 287"/>
                <a:gd name="T90" fmla="*/ 143 w 287"/>
                <a:gd name="T91" fmla="*/ 287 h 287"/>
                <a:gd name="T92" fmla="*/ 157 w 287"/>
                <a:gd name="T93" fmla="*/ 286 h 287"/>
                <a:gd name="T94" fmla="*/ 172 w 287"/>
                <a:gd name="T95" fmla="*/ 284 h 287"/>
                <a:gd name="T96" fmla="*/ 178 w 287"/>
                <a:gd name="T97" fmla="*/ 282 h 287"/>
                <a:gd name="T98" fmla="*/ 184 w 287"/>
                <a:gd name="T99" fmla="*/ 281 h 287"/>
                <a:gd name="T100" fmla="*/ 198 w 287"/>
                <a:gd name="T101" fmla="*/ 276 h 287"/>
                <a:gd name="T102" fmla="*/ 209 w 287"/>
                <a:gd name="T103" fmla="*/ 269 h 287"/>
                <a:gd name="T104" fmla="*/ 222 w 287"/>
                <a:gd name="T105" fmla="*/ 262 h 287"/>
                <a:gd name="T106" fmla="*/ 233 w 287"/>
                <a:gd name="T107" fmla="*/ 254 h 287"/>
                <a:gd name="T108" fmla="*/ 245 w 287"/>
                <a:gd name="T109" fmla="*/ 2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245" y="245"/>
                  </a:move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5" y="199"/>
                  </a:lnTo>
                  <a:lnTo>
                    <a:pt x="280" y="185"/>
                  </a:lnTo>
                  <a:lnTo>
                    <a:pt x="281" y="178"/>
                  </a:lnTo>
                  <a:lnTo>
                    <a:pt x="283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5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09" y="15"/>
                  </a:lnTo>
                  <a:lnTo>
                    <a:pt x="198" y="11"/>
                  </a:lnTo>
                  <a:lnTo>
                    <a:pt x="184" y="5"/>
                  </a:lnTo>
                  <a:lnTo>
                    <a:pt x="172" y="3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2" y="43"/>
                  </a:ln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5" y="185"/>
                  </a:lnTo>
                  <a:lnTo>
                    <a:pt x="10" y="199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1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4" y="281"/>
                  </a:lnTo>
                  <a:lnTo>
                    <a:pt x="198" y="276"/>
                  </a:lnTo>
                  <a:lnTo>
                    <a:pt x="209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B5A54B20-2BF9-B57F-005C-77073655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294" y="6152114"/>
              <a:ext cx="90488" cy="90488"/>
            </a:xfrm>
            <a:custGeom>
              <a:avLst/>
              <a:gdLst>
                <a:gd name="T0" fmla="*/ 0 w 287"/>
                <a:gd name="T1" fmla="*/ 144 h 287"/>
                <a:gd name="T2" fmla="*/ 0 w 287"/>
                <a:gd name="T3" fmla="*/ 158 h 287"/>
                <a:gd name="T4" fmla="*/ 3 w 287"/>
                <a:gd name="T5" fmla="*/ 172 h 287"/>
                <a:gd name="T6" fmla="*/ 5 w 287"/>
                <a:gd name="T7" fmla="*/ 185 h 287"/>
                <a:gd name="T8" fmla="*/ 11 w 287"/>
                <a:gd name="T9" fmla="*/ 198 h 287"/>
                <a:gd name="T10" fmla="*/ 15 w 287"/>
                <a:gd name="T11" fmla="*/ 210 h 287"/>
                <a:gd name="T12" fmla="*/ 23 w 287"/>
                <a:gd name="T13" fmla="*/ 222 h 287"/>
                <a:gd name="T14" fmla="*/ 43 w 287"/>
                <a:gd name="T15" fmla="*/ 245 h 287"/>
                <a:gd name="T16" fmla="*/ 53 w 287"/>
                <a:gd name="T17" fmla="*/ 254 h 287"/>
                <a:gd name="T18" fmla="*/ 64 w 287"/>
                <a:gd name="T19" fmla="*/ 262 h 287"/>
                <a:gd name="T20" fmla="*/ 88 w 287"/>
                <a:gd name="T21" fmla="*/ 276 h 287"/>
                <a:gd name="T22" fmla="*/ 101 w 287"/>
                <a:gd name="T23" fmla="*/ 280 h 287"/>
                <a:gd name="T24" fmla="*/ 114 w 287"/>
                <a:gd name="T25" fmla="*/ 284 h 287"/>
                <a:gd name="T26" fmla="*/ 128 w 287"/>
                <a:gd name="T27" fmla="*/ 286 h 287"/>
                <a:gd name="T28" fmla="*/ 144 w 287"/>
                <a:gd name="T29" fmla="*/ 287 h 287"/>
                <a:gd name="T30" fmla="*/ 158 w 287"/>
                <a:gd name="T31" fmla="*/ 286 h 287"/>
                <a:gd name="T32" fmla="*/ 172 w 287"/>
                <a:gd name="T33" fmla="*/ 284 h 287"/>
                <a:gd name="T34" fmla="*/ 178 w 287"/>
                <a:gd name="T35" fmla="*/ 282 h 287"/>
                <a:gd name="T36" fmla="*/ 185 w 287"/>
                <a:gd name="T37" fmla="*/ 280 h 287"/>
                <a:gd name="T38" fmla="*/ 199 w 287"/>
                <a:gd name="T39" fmla="*/ 276 h 287"/>
                <a:gd name="T40" fmla="*/ 210 w 287"/>
                <a:gd name="T41" fmla="*/ 269 h 287"/>
                <a:gd name="T42" fmla="*/ 222 w 287"/>
                <a:gd name="T43" fmla="*/ 262 h 287"/>
                <a:gd name="T44" fmla="*/ 234 w 287"/>
                <a:gd name="T45" fmla="*/ 254 h 287"/>
                <a:gd name="T46" fmla="*/ 245 w 287"/>
                <a:gd name="T47" fmla="*/ 245 h 287"/>
                <a:gd name="T48" fmla="*/ 254 w 287"/>
                <a:gd name="T49" fmla="*/ 234 h 287"/>
                <a:gd name="T50" fmla="*/ 262 w 287"/>
                <a:gd name="T51" fmla="*/ 222 h 287"/>
                <a:gd name="T52" fmla="*/ 269 w 287"/>
                <a:gd name="T53" fmla="*/ 210 h 287"/>
                <a:gd name="T54" fmla="*/ 276 w 287"/>
                <a:gd name="T55" fmla="*/ 198 h 287"/>
                <a:gd name="T56" fmla="*/ 280 w 287"/>
                <a:gd name="T57" fmla="*/ 185 h 287"/>
                <a:gd name="T58" fmla="*/ 282 w 287"/>
                <a:gd name="T59" fmla="*/ 178 h 287"/>
                <a:gd name="T60" fmla="*/ 284 w 287"/>
                <a:gd name="T61" fmla="*/ 172 h 287"/>
                <a:gd name="T62" fmla="*/ 286 w 287"/>
                <a:gd name="T63" fmla="*/ 158 h 287"/>
                <a:gd name="T64" fmla="*/ 287 w 287"/>
                <a:gd name="T65" fmla="*/ 144 h 287"/>
                <a:gd name="T66" fmla="*/ 286 w 287"/>
                <a:gd name="T67" fmla="*/ 128 h 287"/>
                <a:gd name="T68" fmla="*/ 284 w 287"/>
                <a:gd name="T69" fmla="*/ 114 h 287"/>
                <a:gd name="T70" fmla="*/ 280 w 287"/>
                <a:gd name="T71" fmla="*/ 101 h 287"/>
                <a:gd name="T72" fmla="*/ 276 w 287"/>
                <a:gd name="T73" fmla="*/ 88 h 287"/>
                <a:gd name="T74" fmla="*/ 262 w 287"/>
                <a:gd name="T75" fmla="*/ 64 h 287"/>
                <a:gd name="T76" fmla="*/ 254 w 287"/>
                <a:gd name="T77" fmla="*/ 53 h 287"/>
                <a:gd name="T78" fmla="*/ 245 w 287"/>
                <a:gd name="T79" fmla="*/ 43 h 287"/>
                <a:gd name="T80" fmla="*/ 222 w 287"/>
                <a:gd name="T81" fmla="*/ 23 h 287"/>
                <a:gd name="T82" fmla="*/ 210 w 287"/>
                <a:gd name="T83" fmla="*/ 15 h 287"/>
                <a:gd name="T84" fmla="*/ 199 w 287"/>
                <a:gd name="T85" fmla="*/ 11 h 287"/>
                <a:gd name="T86" fmla="*/ 185 w 287"/>
                <a:gd name="T87" fmla="*/ 5 h 287"/>
                <a:gd name="T88" fmla="*/ 172 w 287"/>
                <a:gd name="T89" fmla="*/ 3 h 287"/>
                <a:gd name="T90" fmla="*/ 158 w 287"/>
                <a:gd name="T91" fmla="*/ 0 h 287"/>
                <a:gd name="T92" fmla="*/ 144 w 287"/>
                <a:gd name="T93" fmla="*/ 0 h 287"/>
                <a:gd name="T94" fmla="*/ 114 w 287"/>
                <a:gd name="T95" fmla="*/ 3 h 287"/>
                <a:gd name="T96" fmla="*/ 88 w 287"/>
                <a:gd name="T97" fmla="*/ 11 h 287"/>
                <a:gd name="T98" fmla="*/ 64 w 287"/>
                <a:gd name="T99" fmla="*/ 23 h 287"/>
                <a:gd name="T100" fmla="*/ 43 w 287"/>
                <a:gd name="T101" fmla="*/ 43 h 287"/>
                <a:gd name="T102" fmla="*/ 23 w 287"/>
                <a:gd name="T103" fmla="*/ 64 h 287"/>
                <a:gd name="T104" fmla="*/ 11 w 287"/>
                <a:gd name="T105" fmla="*/ 88 h 287"/>
                <a:gd name="T106" fmla="*/ 3 w 287"/>
                <a:gd name="T107" fmla="*/ 114 h 287"/>
                <a:gd name="T108" fmla="*/ 0 w 287"/>
                <a:gd name="T10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0" y="144"/>
                  </a:moveTo>
                  <a:lnTo>
                    <a:pt x="0" y="158"/>
                  </a:lnTo>
                  <a:lnTo>
                    <a:pt x="3" y="172"/>
                  </a:lnTo>
                  <a:lnTo>
                    <a:pt x="5" y="185"/>
                  </a:lnTo>
                  <a:lnTo>
                    <a:pt x="11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3" y="245"/>
                  </a:lnTo>
                  <a:lnTo>
                    <a:pt x="53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1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8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5" y="280"/>
                  </a:lnTo>
                  <a:lnTo>
                    <a:pt x="199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4" y="254"/>
                  </a:lnTo>
                  <a:lnTo>
                    <a:pt x="245" y="245"/>
                  </a:ln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5"/>
                  </a:lnTo>
                  <a:lnTo>
                    <a:pt x="282" y="178"/>
                  </a:lnTo>
                  <a:lnTo>
                    <a:pt x="284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1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9" y="11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3" y="43"/>
                  </a:lnTo>
                  <a:lnTo>
                    <a:pt x="23" y="64"/>
                  </a:lnTo>
                  <a:lnTo>
                    <a:pt x="11" y="88"/>
                  </a:lnTo>
                  <a:lnTo>
                    <a:pt x="3" y="11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61">
              <a:extLst>
                <a:ext uri="{FF2B5EF4-FFF2-40B4-BE49-F238E27FC236}">
                  <a16:creationId xmlns:a16="http://schemas.microsoft.com/office/drawing/2014/main" id="{31375CB3-0620-86BD-040B-EF007340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913" y="6152114"/>
              <a:ext cx="90488" cy="90488"/>
            </a:xfrm>
            <a:custGeom>
              <a:avLst/>
              <a:gdLst>
                <a:gd name="T0" fmla="*/ 42 w 287"/>
                <a:gd name="T1" fmla="*/ 42 h 287"/>
                <a:gd name="T2" fmla="*/ 23 w 287"/>
                <a:gd name="T3" fmla="*/ 64 h 287"/>
                <a:gd name="T4" fmla="*/ 10 w 287"/>
                <a:gd name="T5" fmla="*/ 88 h 287"/>
                <a:gd name="T6" fmla="*/ 2 w 287"/>
                <a:gd name="T7" fmla="*/ 114 h 287"/>
                <a:gd name="T8" fmla="*/ 0 w 287"/>
                <a:gd name="T9" fmla="*/ 144 h 287"/>
                <a:gd name="T10" fmla="*/ 0 w 287"/>
                <a:gd name="T11" fmla="*/ 157 h 287"/>
                <a:gd name="T12" fmla="*/ 2 w 287"/>
                <a:gd name="T13" fmla="*/ 172 h 287"/>
                <a:gd name="T14" fmla="*/ 5 w 287"/>
                <a:gd name="T15" fmla="*/ 184 h 287"/>
                <a:gd name="T16" fmla="*/ 10 w 287"/>
                <a:gd name="T17" fmla="*/ 198 h 287"/>
                <a:gd name="T18" fmla="*/ 15 w 287"/>
                <a:gd name="T19" fmla="*/ 210 h 287"/>
                <a:gd name="T20" fmla="*/ 23 w 287"/>
                <a:gd name="T21" fmla="*/ 222 h 287"/>
                <a:gd name="T22" fmla="*/ 42 w 287"/>
                <a:gd name="T23" fmla="*/ 245 h 287"/>
                <a:gd name="T24" fmla="*/ 52 w 287"/>
                <a:gd name="T25" fmla="*/ 254 h 287"/>
                <a:gd name="T26" fmla="*/ 64 w 287"/>
                <a:gd name="T27" fmla="*/ 262 h 287"/>
                <a:gd name="T28" fmla="*/ 88 w 287"/>
                <a:gd name="T29" fmla="*/ 276 h 287"/>
                <a:gd name="T30" fmla="*/ 100 w 287"/>
                <a:gd name="T31" fmla="*/ 280 h 287"/>
                <a:gd name="T32" fmla="*/ 114 w 287"/>
                <a:gd name="T33" fmla="*/ 284 h 287"/>
                <a:gd name="T34" fmla="*/ 128 w 287"/>
                <a:gd name="T35" fmla="*/ 286 h 287"/>
                <a:gd name="T36" fmla="*/ 144 w 287"/>
                <a:gd name="T37" fmla="*/ 287 h 287"/>
                <a:gd name="T38" fmla="*/ 157 w 287"/>
                <a:gd name="T39" fmla="*/ 286 h 287"/>
                <a:gd name="T40" fmla="*/ 172 w 287"/>
                <a:gd name="T41" fmla="*/ 284 h 287"/>
                <a:gd name="T42" fmla="*/ 178 w 287"/>
                <a:gd name="T43" fmla="*/ 281 h 287"/>
                <a:gd name="T44" fmla="*/ 185 w 287"/>
                <a:gd name="T45" fmla="*/ 280 h 287"/>
                <a:gd name="T46" fmla="*/ 198 w 287"/>
                <a:gd name="T47" fmla="*/ 276 h 287"/>
                <a:gd name="T48" fmla="*/ 210 w 287"/>
                <a:gd name="T49" fmla="*/ 269 h 287"/>
                <a:gd name="T50" fmla="*/ 222 w 287"/>
                <a:gd name="T51" fmla="*/ 262 h 287"/>
                <a:gd name="T52" fmla="*/ 233 w 287"/>
                <a:gd name="T53" fmla="*/ 254 h 287"/>
                <a:gd name="T54" fmla="*/ 245 w 287"/>
                <a:gd name="T55" fmla="*/ 245 h 287"/>
                <a:gd name="T56" fmla="*/ 254 w 287"/>
                <a:gd name="T57" fmla="*/ 233 h 287"/>
                <a:gd name="T58" fmla="*/ 262 w 287"/>
                <a:gd name="T59" fmla="*/ 222 h 287"/>
                <a:gd name="T60" fmla="*/ 269 w 287"/>
                <a:gd name="T61" fmla="*/ 210 h 287"/>
                <a:gd name="T62" fmla="*/ 276 w 287"/>
                <a:gd name="T63" fmla="*/ 198 h 287"/>
                <a:gd name="T64" fmla="*/ 280 w 287"/>
                <a:gd name="T65" fmla="*/ 184 h 287"/>
                <a:gd name="T66" fmla="*/ 281 w 287"/>
                <a:gd name="T67" fmla="*/ 178 h 287"/>
                <a:gd name="T68" fmla="*/ 284 w 287"/>
                <a:gd name="T69" fmla="*/ 172 h 287"/>
                <a:gd name="T70" fmla="*/ 286 w 287"/>
                <a:gd name="T71" fmla="*/ 157 h 287"/>
                <a:gd name="T72" fmla="*/ 287 w 287"/>
                <a:gd name="T73" fmla="*/ 144 h 287"/>
                <a:gd name="T74" fmla="*/ 286 w 287"/>
                <a:gd name="T75" fmla="*/ 128 h 287"/>
                <a:gd name="T76" fmla="*/ 284 w 287"/>
                <a:gd name="T77" fmla="*/ 114 h 287"/>
                <a:gd name="T78" fmla="*/ 280 w 287"/>
                <a:gd name="T79" fmla="*/ 100 h 287"/>
                <a:gd name="T80" fmla="*/ 276 w 287"/>
                <a:gd name="T81" fmla="*/ 88 h 287"/>
                <a:gd name="T82" fmla="*/ 262 w 287"/>
                <a:gd name="T83" fmla="*/ 64 h 287"/>
                <a:gd name="T84" fmla="*/ 254 w 287"/>
                <a:gd name="T85" fmla="*/ 52 h 287"/>
                <a:gd name="T86" fmla="*/ 245 w 287"/>
                <a:gd name="T87" fmla="*/ 42 h 287"/>
                <a:gd name="T88" fmla="*/ 222 w 287"/>
                <a:gd name="T89" fmla="*/ 23 h 287"/>
                <a:gd name="T90" fmla="*/ 210 w 287"/>
                <a:gd name="T91" fmla="*/ 15 h 287"/>
                <a:gd name="T92" fmla="*/ 198 w 287"/>
                <a:gd name="T93" fmla="*/ 10 h 287"/>
                <a:gd name="T94" fmla="*/ 185 w 287"/>
                <a:gd name="T95" fmla="*/ 5 h 287"/>
                <a:gd name="T96" fmla="*/ 172 w 287"/>
                <a:gd name="T97" fmla="*/ 2 h 287"/>
                <a:gd name="T98" fmla="*/ 157 w 287"/>
                <a:gd name="T99" fmla="*/ 0 h 287"/>
                <a:gd name="T100" fmla="*/ 144 w 287"/>
                <a:gd name="T101" fmla="*/ 0 h 287"/>
                <a:gd name="T102" fmla="*/ 114 w 287"/>
                <a:gd name="T103" fmla="*/ 2 h 287"/>
                <a:gd name="T104" fmla="*/ 88 w 287"/>
                <a:gd name="T105" fmla="*/ 10 h 287"/>
                <a:gd name="T106" fmla="*/ 64 w 287"/>
                <a:gd name="T107" fmla="*/ 23 h 287"/>
                <a:gd name="T108" fmla="*/ 42 w 287"/>
                <a:gd name="T109" fmla="*/ 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42" y="42"/>
                  </a:move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2" y="172"/>
                  </a:lnTo>
                  <a:lnTo>
                    <a:pt x="5" y="184"/>
                  </a:lnTo>
                  <a:lnTo>
                    <a:pt x="10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8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0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8" y="10"/>
                  </a:lnTo>
                  <a:lnTo>
                    <a:pt x="185" y="5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3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820D6CF4-573A-B1C1-F507-6388F82F0ED5}"/>
                </a:ext>
              </a:extLst>
            </p:cNvPr>
            <p:cNvSpPr txBox="1"/>
            <p:nvPr/>
          </p:nvSpPr>
          <p:spPr>
            <a:xfrm>
              <a:off x="1827355" y="605133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0 - &lt; 2.5</a:t>
              </a:r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7D3AC8D9-348D-26E2-AD18-3D1B146FA6E6}"/>
                </a:ext>
              </a:extLst>
            </p:cNvPr>
            <p:cNvSpPr txBox="1"/>
            <p:nvPr/>
          </p:nvSpPr>
          <p:spPr>
            <a:xfrm>
              <a:off x="2648699" y="605133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2.5 - &lt; 5</a:t>
              </a:r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F737C5CB-EFFA-F665-EC34-425333DE2C83}"/>
                </a:ext>
              </a:extLst>
            </p:cNvPr>
            <p:cNvSpPr txBox="1"/>
            <p:nvPr/>
          </p:nvSpPr>
          <p:spPr>
            <a:xfrm>
              <a:off x="3563222" y="605133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5 - &lt; 10</a:t>
              </a:r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D7817E6C-45A1-9687-F4FA-6D4BA126F156}"/>
                </a:ext>
              </a:extLst>
            </p:cNvPr>
            <p:cNvSpPr txBox="1"/>
            <p:nvPr/>
          </p:nvSpPr>
          <p:spPr>
            <a:xfrm>
              <a:off x="4437317" y="6051332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10</a:t>
              </a:r>
            </a:p>
          </p:txBody>
        </p:sp>
        <p:sp>
          <p:nvSpPr>
            <p:cNvPr id="234" name="ZoneTexte 233">
              <a:extLst>
                <a:ext uri="{FF2B5EF4-FFF2-40B4-BE49-F238E27FC236}">
                  <a16:creationId xmlns:a16="http://schemas.microsoft.com/office/drawing/2014/main" id="{0A5A97AC-9472-7103-A299-6A2AD5ACF4C1}"/>
                </a:ext>
              </a:extLst>
            </p:cNvPr>
            <p:cNvSpPr txBox="1"/>
            <p:nvPr/>
          </p:nvSpPr>
          <p:spPr>
            <a:xfrm>
              <a:off x="572888" y="6051332"/>
              <a:ext cx="923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score</a:t>
              </a:r>
            </a:p>
          </p:txBody>
        </p:sp>
      </p:grpSp>
      <p:sp>
        <p:nvSpPr>
          <p:cNvPr id="235" name="ZoneTexte 234">
            <a:extLst>
              <a:ext uri="{FF2B5EF4-FFF2-40B4-BE49-F238E27FC236}">
                <a16:creationId xmlns:a16="http://schemas.microsoft.com/office/drawing/2014/main" id="{7CBCA1B6-7041-988E-92DB-7024F4FCA396}"/>
              </a:ext>
            </a:extLst>
          </p:cNvPr>
          <p:cNvSpPr txBox="1"/>
          <p:nvPr/>
        </p:nvSpPr>
        <p:spPr>
          <a:xfrm>
            <a:off x="3227458" y="1491539"/>
            <a:ext cx="5631735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Estimated incidence of Major CV event/1000 PY (95% CI)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placebo group</a:t>
            </a:r>
          </a:p>
        </p:txBody>
      </p:sp>
      <p:sp>
        <p:nvSpPr>
          <p:cNvPr id="245" name="Titre 1">
            <a:extLst>
              <a:ext uri="{FF2B5EF4-FFF2-40B4-BE49-F238E27FC236}">
                <a16:creationId xmlns:a16="http://schemas.microsoft.com/office/drawing/2014/main" id="{FD828218-200E-1C59-C1A6-6FF34FF7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</a:t>
            </a:r>
            <a:br>
              <a:rPr lang="en-US" dirty="0"/>
            </a:br>
            <a:r>
              <a:rPr lang="en-US" dirty="0"/>
              <a:t>with HIV (4)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C3878E-CCAF-A700-4F5E-BF33BC1CA40B}"/>
              </a:ext>
            </a:extLst>
          </p:cNvPr>
          <p:cNvSpPr txBox="1"/>
          <p:nvPr/>
        </p:nvSpPr>
        <p:spPr>
          <a:xfrm>
            <a:off x="4115047" y="5940804"/>
            <a:ext cx="356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HIV increases CVD risk by ≠ 63 %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65327F03-2A4B-EFE4-3327-83F2465A31BF}"/>
              </a:ext>
            </a:extLst>
          </p:cNvPr>
          <p:cNvSpPr txBox="1">
            <a:spLocks/>
          </p:cNvSpPr>
          <p:nvPr/>
        </p:nvSpPr>
        <p:spPr bwMode="auto">
          <a:xfrm>
            <a:off x="7850251" y="6574009"/>
            <a:ext cx="4338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Grinspoon S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SY0601, NEJM July 23, 2023</a:t>
            </a:r>
          </a:p>
        </p:txBody>
      </p:sp>
    </p:spTree>
    <p:extLst>
      <p:ext uri="{BB962C8B-B14F-4D97-AF65-F5344CB8AC3E}">
        <p14:creationId xmlns:p14="http://schemas.microsoft.com/office/powerpoint/2010/main" val="544532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F5C3199-0270-0227-3ACF-C0C8864D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</a:t>
            </a:r>
            <a:br>
              <a:rPr lang="en-US" dirty="0"/>
            </a:br>
            <a:r>
              <a:rPr lang="en-US" dirty="0"/>
              <a:t>with HIV (5)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BF5F4D-8F39-6E66-3252-2EE9ED3947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LDL reduction </a:t>
            </a:r>
          </a:p>
          <a:p>
            <a:pPr lvl="1"/>
            <a:r>
              <a:rPr lang="en-US" dirty="0"/>
              <a:t>30% in </a:t>
            </a:r>
            <a:r>
              <a:rPr lang="en-US" dirty="0" err="1"/>
              <a:t>pitavastatin</a:t>
            </a:r>
            <a:r>
              <a:rPr lang="en-US" dirty="0"/>
              <a:t> group vs no change in placebo ; durable effect over time</a:t>
            </a:r>
          </a:p>
          <a:p>
            <a:pPr lvl="1"/>
            <a:r>
              <a:rPr lang="en-US" dirty="0"/>
              <a:t>Clinical effect (35% reduction in events) higher than anticipated (17%) based on lowering of LDL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Adverse events</a:t>
            </a:r>
          </a:p>
          <a:p>
            <a:pPr lvl="1"/>
            <a:r>
              <a:rPr lang="en-US" dirty="0"/>
              <a:t>Serious adverse events similar in each group</a:t>
            </a:r>
          </a:p>
          <a:p>
            <a:pPr lvl="1"/>
            <a:r>
              <a:rPr lang="en-US" dirty="0"/>
              <a:t>Muscle-related symptoms higher in </a:t>
            </a:r>
            <a:r>
              <a:rPr lang="en-US" dirty="0" err="1"/>
              <a:t>pitavastatin</a:t>
            </a:r>
            <a:r>
              <a:rPr lang="en-US" dirty="0"/>
              <a:t> group but mostly mild (only 1% of withdrawal)</a:t>
            </a:r>
          </a:p>
          <a:p>
            <a:pPr lvl="1"/>
            <a:r>
              <a:rPr lang="en-US" dirty="0"/>
              <a:t>Diabetes rates: 5.3% in </a:t>
            </a:r>
            <a:r>
              <a:rPr lang="en-US" dirty="0" err="1"/>
              <a:t>pitavastatin</a:t>
            </a:r>
            <a:r>
              <a:rPr lang="en-US" dirty="0"/>
              <a:t> group vs 4.0% in placebo group</a:t>
            </a:r>
          </a:p>
          <a:p>
            <a:pPr lvl="1"/>
            <a:r>
              <a:rPr lang="en-US" dirty="0"/>
              <a:t>No effect on grade 3 ALT or rhabdomyolysis</a:t>
            </a:r>
          </a:p>
          <a:p>
            <a:pPr lvl="1"/>
            <a:endParaRPr lang="en-US" dirty="0"/>
          </a:p>
          <a:p>
            <a:r>
              <a:rPr lang="en-US" b="1" dirty="0"/>
              <a:t>Conclusion: </a:t>
            </a:r>
            <a:r>
              <a:rPr lang="en-US" dirty="0"/>
              <a:t>statin therapy prevents major cardiovascular events in patients with HIV with low to moderate CV risk and normal range LDL-cholesterol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0E61300E-76C8-851E-B317-1592DFF5DAC6}"/>
              </a:ext>
            </a:extLst>
          </p:cNvPr>
          <p:cNvSpPr txBox="1">
            <a:spLocks/>
          </p:cNvSpPr>
          <p:nvPr/>
        </p:nvSpPr>
        <p:spPr bwMode="auto">
          <a:xfrm>
            <a:off x="7850251" y="6574009"/>
            <a:ext cx="43388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Grinspoon S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abstr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SY0601, NEJM July 23, 2023</a:t>
            </a:r>
          </a:p>
        </p:txBody>
      </p:sp>
    </p:spTree>
    <p:extLst>
      <p:ext uri="{BB962C8B-B14F-4D97-AF65-F5344CB8AC3E}">
        <p14:creationId xmlns:p14="http://schemas.microsoft.com/office/powerpoint/2010/main" val="40212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52A9C36-8FC5-190C-82C4-3842C6ED2053}"/>
              </a:ext>
            </a:extLst>
          </p:cNvPr>
          <p:cNvSpPr txBox="1"/>
          <p:nvPr/>
        </p:nvSpPr>
        <p:spPr>
          <a:xfrm>
            <a:off x="6093200" y="2132283"/>
            <a:ext cx="412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Existing Treatment Thresholds (NNT ≤ 60)</a:t>
            </a:r>
          </a:p>
          <a:p>
            <a:r>
              <a:rPr lang="en-US" dirty="0"/>
              <a:t>Implementation of REPRIEVE Results ?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6869EBF-974B-052C-2AFE-DF935B3E3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40538"/>
              </p:ext>
            </p:extLst>
          </p:nvPr>
        </p:nvGraphicFramePr>
        <p:xfrm>
          <a:off x="6205615" y="2886626"/>
          <a:ext cx="3555992" cy="27244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115">
                  <a:extLst>
                    <a:ext uri="{9D8B030D-6E8A-4147-A177-3AD203B41FA5}">
                      <a16:colId xmlns:a16="http://schemas.microsoft.com/office/drawing/2014/main" val="4053993887"/>
                    </a:ext>
                  </a:extLst>
                </a:gridCol>
              </a:tblGrid>
              <a:tr h="47830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AHA/ACC Guidelines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ASCVD Risk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NNT 5 years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USPSTF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anchor="ctr" horzOverflow="overflow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Treat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10-20%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40-60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Treat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7.5-10%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60-80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Consider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0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5-7.5%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80-120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Don’t consider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consider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5%</a:t>
                      </a:r>
                    </a:p>
                  </a:txBody>
                  <a:tcPr anchor="ctr" horzOverflow="overflow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129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0099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06938"/>
                  </a:ext>
                </a:extLst>
              </a:tr>
            </a:tbl>
          </a:graphicData>
        </a:graphic>
      </p:graphicFrame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9C4C1C5-109F-B76B-2ECD-B63F26B1E662}"/>
              </a:ext>
            </a:extLst>
          </p:cNvPr>
          <p:cNvCxnSpPr>
            <a:cxnSpLocks/>
          </p:cNvCxnSpPr>
          <p:nvPr/>
        </p:nvCxnSpPr>
        <p:spPr>
          <a:xfrm flipH="1">
            <a:off x="8725895" y="3743318"/>
            <a:ext cx="12617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C6F4A69-6A43-2E93-5F7D-1D004E723C49}"/>
              </a:ext>
            </a:extLst>
          </p:cNvPr>
          <p:cNvCxnSpPr>
            <a:cxnSpLocks/>
          </p:cNvCxnSpPr>
          <p:nvPr/>
        </p:nvCxnSpPr>
        <p:spPr>
          <a:xfrm flipH="1">
            <a:off x="8725895" y="4780320"/>
            <a:ext cx="12628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E96C20F-4ADE-BAE7-B346-6D1FE4E22B4C}"/>
              </a:ext>
            </a:extLst>
          </p:cNvPr>
          <p:cNvCxnSpPr>
            <a:cxnSpLocks/>
          </p:cNvCxnSpPr>
          <p:nvPr/>
        </p:nvCxnSpPr>
        <p:spPr>
          <a:xfrm flipH="1">
            <a:off x="8725895" y="5420643"/>
            <a:ext cx="12617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D22AD93-66EE-8D1A-E3FC-199659F3B975}"/>
              </a:ext>
            </a:extLst>
          </p:cNvPr>
          <p:cNvSpPr txBox="1"/>
          <p:nvPr/>
        </p:nvSpPr>
        <p:spPr>
          <a:xfrm>
            <a:off x="9950032" y="3351773"/>
            <a:ext cx="219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REPRIEVE with ASCV score &gt; 5%</a:t>
            </a:r>
          </a:p>
          <a:p>
            <a:r>
              <a:rPr lang="en-US" sz="1600" dirty="0"/>
              <a:t>( &lt; 50% participants)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701BC4-17E3-7E31-41B0-D05163842A0F}"/>
              </a:ext>
            </a:extLst>
          </p:cNvPr>
          <p:cNvSpPr txBox="1"/>
          <p:nvPr/>
        </p:nvSpPr>
        <p:spPr>
          <a:xfrm>
            <a:off x="9950032" y="5007957"/>
            <a:ext cx="219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REPRIEVE with ASCV score &lt; 5%</a:t>
            </a:r>
          </a:p>
          <a:p>
            <a:r>
              <a:rPr lang="en-US" sz="1600" dirty="0"/>
              <a:t>( &gt; 50% participants)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1A88E4-D7F5-6826-EBE4-09A6B225CFA2}"/>
              </a:ext>
            </a:extLst>
          </p:cNvPr>
          <p:cNvSpPr txBox="1"/>
          <p:nvPr/>
        </p:nvSpPr>
        <p:spPr>
          <a:xfrm>
            <a:off x="9950031" y="4564296"/>
            <a:ext cx="2194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REPRIEVE overall results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EB43198-649F-8A29-1A30-528085D802DA}"/>
              </a:ext>
            </a:extLst>
          </p:cNvPr>
          <p:cNvGrpSpPr/>
          <p:nvPr/>
        </p:nvGrpSpPr>
        <p:grpSpPr>
          <a:xfrm>
            <a:off x="407368" y="2729790"/>
            <a:ext cx="5430560" cy="2900680"/>
            <a:chOff x="5807968" y="2852936"/>
            <a:chExt cx="6246385" cy="2636982"/>
          </a:xfrm>
        </p:grpSpPr>
        <p:sp>
          <p:nvSpPr>
            <p:cNvPr id="6" name="Line 20">
              <a:extLst>
                <a:ext uri="{FF2B5EF4-FFF2-40B4-BE49-F238E27FC236}">
                  <a16:creationId xmlns:a16="http://schemas.microsoft.com/office/drawing/2014/main" id="{F978E0C7-EDE0-07D6-74D6-FD6302BFE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07770" y="5123812"/>
              <a:ext cx="28575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78EA7767-902B-9F24-6A8F-BEC036CA0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45" y="5071424"/>
              <a:ext cx="28575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75D0F61F-594A-5F18-B6E8-943E6C750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45" y="5123812"/>
              <a:ext cx="3857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75052E31-BCAD-E171-07ED-CE49AE265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85545" y="5071424"/>
              <a:ext cx="26988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8AC1EBB3-7B93-119C-0DD2-5DCF75542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6045" y="5123812"/>
              <a:ext cx="36195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B17D2531-7C55-BFB4-3B96-39DCD4A98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56970" y="5123812"/>
              <a:ext cx="28575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CF7BED21-A7B2-12DE-71FF-B76A968F0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52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0CB148AA-70DE-0C5F-8764-769CDD429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07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9F1E76A2-016F-5252-34F1-980060426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107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487A5018-CD98-3ABD-57BD-BD463E05A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22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30">
              <a:extLst>
                <a:ext uri="{FF2B5EF4-FFF2-40B4-BE49-F238E27FC236}">
                  <a16:creationId xmlns:a16="http://schemas.microsoft.com/office/drawing/2014/main" id="{972A4BFC-E17F-CE36-3B20-2CBD31D98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52120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31">
              <a:extLst>
                <a:ext uri="{FF2B5EF4-FFF2-40B4-BE49-F238E27FC236}">
                  <a16:creationId xmlns:a16="http://schemas.microsoft.com/office/drawing/2014/main" id="{5B13E1FE-A83E-5DE5-6110-EFD34DE5D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77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32">
              <a:extLst>
                <a:ext uri="{FF2B5EF4-FFF2-40B4-BE49-F238E27FC236}">
                  <a16:creationId xmlns:a16="http://schemas.microsoft.com/office/drawing/2014/main" id="{BBC8B0B8-0ADA-4045-659F-F53EAED60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92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2EC91271-CBB9-33BB-804D-18BBDACD8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80820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38">
              <a:extLst>
                <a:ext uri="{FF2B5EF4-FFF2-40B4-BE49-F238E27FC236}">
                  <a16:creationId xmlns:a16="http://schemas.microsoft.com/office/drawing/2014/main" id="{A0AB9EAF-6FEF-6B74-A5F2-48632C6AD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4883" y="3856435"/>
              <a:ext cx="209232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42">
              <a:extLst>
                <a:ext uri="{FF2B5EF4-FFF2-40B4-BE49-F238E27FC236}">
                  <a16:creationId xmlns:a16="http://schemas.microsoft.com/office/drawing/2014/main" id="{EB7FFB92-36B1-D145-1133-6F8BC6898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64558" y="4165997"/>
              <a:ext cx="2801938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43">
              <a:extLst>
                <a:ext uri="{FF2B5EF4-FFF2-40B4-BE49-F238E27FC236}">
                  <a16:creationId xmlns:a16="http://schemas.microsoft.com/office/drawing/2014/main" id="{A0920508-A2BD-F236-9DC7-D4432A92B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1583" y="4165997"/>
              <a:ext cx="61913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D645DABA-F687-A70C-0472-E6ED7559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33" y="3810397"/>
              <a:ext cx="90488" cy="90488"/>
            </a:xfrm>
            <a:custGeom>
              <a:avLst/>
              <a:gdLst>
                <a:gd name="T0" fmla="*/ 287 w 287"/>
                <a:gd name="T1" fmla="*/ 143 h 286"/>
                <a:gd name="T2" fmla="*/ 286 w 287"/>
                <a:gd name="T3" fmla="*/ 127 h 286"/>
                <a:gd name="T4" fmla="*/ 284 w 287"/>
                <a:gd name="T5" fmla="*/ 113 h 286"/>
                <a:gd name="T6" fmla="*/ 280 w 287"/>
                <a:gd name="T7" fmla="*/ 100 h 286"/>
                <a:gd name="T8" fmla="*/ 276 w 287"/>
                <a:gd name="T9" fmla="*/ 87 h 286"/>
                <a:gd name="T10" fmla="*/ 262 w 287"/>
                <a:gd name="T11" fmla="*/ 63 h 286"/>
                <a:gd name="T12" fmla="*/ 254 w 287"/>
                <a:gd name="T13" fmla="*/ 52 h 286"/>
                <a:gd name="T14" fmla="*/ 245 w 287"/>
                <a:gd name="T15" fmla="*/ 42 h 286"/>
                <a:gd name="T16" fmla="*/ 222 w 287"/>
                <a:gd name="T17" fmla="*/ 22 h 286"/>
                <a:gd name="T18" fmla="*/ 210 w 287"/>
                <a:gd name="T19" fmla="*/ 14 h 286"/>
                <a:gd name="T20" fmla="*/ 198 w 287"/>
                <a:gd name="T21" fmla="*/ 10 h 286"/>
                <a:gd name="T22" fmla="*/ 185 w 287"/>
                <a:gd name="T23" fmla="*/ 4 h 286"/>
                <a:gd name="T24" fmla="*/ 172 w 287"/>
                <a:gd name="T25" fmla="*/ 2 h 286"/>
                <a:gd name="T26" fmla="*/ 157 w 287"/>
                <a:gd name="T27" fmla="*/ 0 h 286"/>
                <a:gd name="T28" fmla="*/ 144 w 287"/>
                <a:gd name="T29" fmla="*/ 0 h 286"/>
                <a:gd name="T30" fmla="*/ 114 w 287"/>
                <a:gd name="T31" fmla="*/ 2 h 286"/>
                <a:gd name="T32" fmla="*/ 88 w 287"/>
                <a:gd name="T33" fmla="*/ 10 h 286"/>
                <a:gd name="T34" fmla="*/ 64 w 287"/>
                <a:gd name="T35" fmla="*/ 22 h 286"/>
                <a:gd name="T36" fmla="*/ 43 w 287"/>
                <a:gd name="T37" fmla="*/ 42 h 286"/>
                <a:gd name="T38" fmla="*/ 23 w 287"/>
                <a:gd name="T39" fmla="*/ 63 h 286"/>
                <a:gd name="T40" fmla="*/ 11 w 287"/>
                <a:gd name="T41" fmla="*/ 87 h 286"/>
                <a:gd name="T42" fmla="*/ 3 w 287"/>
                <a:gd name="T43" fmla="*/ 113 h 286"/>
                <a:gd name="T44" fmla="*/ 0 w 287"/>
                <a:gd name="T45" fmla="*/ 143 h 286"/>
                <a:gd name="T46" fmla="*/ 0 w 287"/>
                <a:gd name="T47" fmla="*/ 157 h 286"/>
                <a:gd name="T48" fmla="*/ 3 w 287"/>
                <a:gd name="T49" fmla="*/ 172 h 286"/>
                <a:gd name="T50" fmla="*/ 5 w 287"/>
                <a:gd name="T51" fmla="*/ 184 h 286"/>
                <a:gd name="T52" fmla="*/ 11 w 287"/>
                <a:gd name="T53" fmla="*/ 198 h 286"/>
                <a:gd name="T54" fmla="*/ 15 w 287"/>
                <a:gd name="T55" fmla="*/ 209 h 286"/>
                <a:gd name="T56" fmla="*/ 23 w 287"/>
                <a:gd name="T57" fmla="*/ 222 h 286"/>
                <a:gd name="T58" fmla="*/ 43 w 287"/>
                <a:gd name="T59" fmla="*/ 244 h 286"/>
                <a:gd name="T60" fmla="*/ 53 w 287"/>
                <a:gd name="T61" fmla="*/ 253 h 286"/>
                <a:gd name="T62" fmla="*/ 64 w 287"/>
                <a:gd name="T63" fmla="*/ 261 h 286"/>
                <a:gd name="T64" fmla="*/ 88 w 287"/>
                <a:gd name="T65" fmla="*/ 275 h 286"/>
                <a:gd name="T66" fmla="*/ 101 w 287"/>
                <a:gd name="T67" fmla="*/ 280 h 286"/>
                <a:gd name="T68" fmla="*/ 114 w 287"/>
                <a:gd name="T69" fmla="*/ 283 h 286"/>
                <a:gd name="T70" fmla="*/ 128 w 287"/>
                <a:gd name="T71" fmla="*/ 285 h 286"/>
                <a:gd name="T72" fmla="*/ 144 w 287"/>
                <a:gd name="T73" fmla="*/ 286 h 286"/>
                <a:gd name="T74" fmla="*/ 157 w 287"/>
                <a:gd name="T75" fmla="*/ 285 h 286"/>
                <a:gd name="T76" fmla="*/ 172 w 287"/>
                <a:gd name="T77" fmla="*/ 283 h 286"/>
                <a:gd name="T78" fmla="*/ 178 w 287"/>
                <a:gd name="T79" fmla="*/ 281 h 286"/>
                <a:gd name="T80" fmla="*/ 185 w 287"/>
                <a:gd name="T81" fmla="*/ 280 h 286"/>
                <a:gd name="T82" fmla="*/ 198 w 287"/>
                <a:gd name="T83" fmla="*/ 275 h 286"/>
                <a:gd name="T84" fmla="*/ 210 w 287"/>
                <a:gd name="T85" fmla="*/ 268 h 286"/>
                <a:gd name="T86" fmla="*/ 222 w 287"/>
                <a:gd name="T87" fmla="*/ 261 h 286"/>
                <a:gd name="T88" fmla="*/ 234 w 287"/>
                <a:gd name="T89" fmla="*/ 253 h 286"/>
                <a:gd name="T90" fmla="*/ 245 w 287"/>
                <a:gd name="T91" fmla="*/ 244 h 286"/>
                <a:gd name="T92" fmla="*/ 254 w 287"/>
                <a:gd name="T93" fmla="*/ 233 h 286"/>
                <a:gd name="T94" fmla="*/ 262 w 287"/>
                <a:gd name="T95" fmla="*/ 222 h 286"/>
                <a:gd name="T96" fmla="*/ 269 w 287"/>
                <a:gd name="T97" fmla="*/ 209 h 286"/>
                <a:gd name="T98" fmla="*/ 276 w 287"/>
                <a:gd name="T99" fmla="*/ 198 h 286"/>
                <a:gd name="T100" fmla="*/ 280 w 287"/>
                <a:gd name="T101" fmla="*/ 184 h 286"/>
                <a:gd name="T102" fmla="*/ 282 w 287"/>
                <a:gd name="T103" fmla="*/ 177 h 286"/>
                <a:gd name="T104" fmla="*/ 284 w 287"/>
                <a:gd name="T105" fmla="*/ 172 h 286"/>
                <a:gd name="T106" fmla="*/ 286 w 287"/>
                <a:gd name="T107" fmla="*/ 157 h 286"/>
                <a:gd name="T108" fmla="*/ 287 w 287"/>
                <a:gd name="T109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6">
                  <a:moveTo>
                    <a:pt x="287" y="143"/>
                  </a:moveTo>
                  <a:lnTo>
                    <a:pt x="286" y="127"/>
                  </a:lnTo>
                  <a:lnTo>
                    <a:pt x="284" y="113"/>
                  </a:lnTo>
                  <a:lnTo>
                    <a:pt x="280" y="100"/>
                  </a:lnTo>
                  <a:lnTo>
                    <a:pt x="276" y="87"/>
                  </a:lnTo>
                  <a:lnTo>
                    <a:pt x="262" y="63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2"/>
                  </a:lnTo>
                  <a:lnTo>
                    <a:pt x="210" y="14"/>
                  </a:lnTo>
                  <a:lnTo>
                    <a:pt x="198" y="10"/>
                  </a:lnTo>
                  <a:lnTo>
                    <a:pt x="185" y="4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2"/>
                  </a:lnTo>
                  <a:lnTo>
                    <a:pt x="43" y="42"/>
                  </a:lnTo>
                  <a:lnTo>
                    <a:pt x="23" y="63"/>
                  </a:lnTo>
                  <a:lnTo>
                    <a:pt x="11" y="87"/>
                  </a:lnTo>
                  <a:lnTo>
                    <a:pt x="3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3" y="172"/>
                  </a:lnTo>
                  <a:lnTo>
                    <a:pt x="5" y="184"/>
                  </a:lnTo>
                  <a:lnTo>
                    <a:pt x="11" y="198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43" y="244"/>
                  </a:lnTo>
                  <a:lnTo>
                    <a:pt x="53" y="253"/>
                  </a:lnTo>
                  <a:lnTo>
                    <a:pt x="64" y="261"/>
                  </a:lnTo>
                  <a:lnTo>
                    <a:pt x="88" y="275"/>
                  </a:lnTo>
                  <a:lnTo>
                    <a:pt x="101" y="280"/>
                  </a:lnTo>
                  <a:lnTo>
                    <a:pt x="114" y="283"/>
                  </a:lnTo>
                  <a:lnTo>
                    <a:pt x="128" y="285"/>
                  </a:lnTo>
                  <a:lnTo>
                    <a:pt x="144" y="286"/>
                  </a:lnTo>
                  <a:lnTo>
                    <a:pt x="157" y="285"/>
                  </a:lnTo>
                  <a:lnTo>
                    <a:pt x="172" y="283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5"/>
                  </a:lnTo>
                  <a:lnTo>
                    <a:pt x="210" y="268"/>
                  </a:lnTo>
                  <a:lnTo>
                    <a:pt x="222" y="261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2" y="177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45F58B8A-2E7A-0A2F-72DD-4FFE7706E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908" y="4121547"/>
              <a:ext cx="90488" cy="90488"/>
            </a:xfrm>
            <a:custGeom>
              <a:avLst/>
              <a:gdLst>
                <a:gd name="T0" fmla="*/ 245 w 287"/>
                <a:gd name="T1" fmla="*/ 245 h 287"/>
                <a:gd name="T2" fmla="*/ 254 w 287"/>
                <a:gd name="T3" fmla="*/ 234 h 287"/>
                <a:gd name="T4" fmla="*/ 262 w 287"/>
                <a:gd name="T5" fmla="*/ 222 h 287"/>
                <a:gd name="T6" fmla="*/ 269 w 287"/>
                <a:gd name="T7" fmla="*/ 210 h 287"/>
                <a:gd name="T8" fmla="*/ 275 w 287"/>
                <a:gd name="T9" fmla="*/ 199 h 287"/>
                <a:gd name="T10" fmla="*/ 280 w 287"/>
                <a:gd name="T11" fmla="*/ 185 h 287"/>
                <a:gd name="T12" fmla="*/ 281 w 287"/>
                <a:gd name="T13" fmla="*/ 178 h 287"/>
                <a:gd name="T14" fmla="*/ 283 w 287"/>
                <a:gd name="T15" fmla="*/ 172 h 287"/>
                <a:gd name="T16" fmla="*/ 286 w 287"/>
                <a:gd name="T17" fmla="*/ 158 h 287"/>
                <a:gd name="T18" fmla="*/ 287 w 287"/>
                <a:gd name="T19" fmla="*/ 144 h 287"/>
                <a:gd name="T20" fmla="*/ 286 w 287"/>
                <a:gd name="T21" fmla="*/ 128 h 287"/>
                <a:gd name="T22" fmla="*/ 283 w 287"/>
                <a:gd name="T23" fmla="*/ 114 h 287"/>
                <a:gd name="T24" fmla="*/ 280 w 287"/>
                <a:gd name="T25" fmla="*/ 101 h 287"/>
                <a:gd name="T26" fmla="*/ 275 w 287"/>
                <a:gd name="T27" fmla="*/ 88 h 287"/>
                <a:gd name="T28" fmla="*/ 262 w 287"/>
                <a:gd name="T29" fmla="*/ 64 h 287"/>
                <a:gd name="T30" fmla="*/ 254 w 287"/>
                <a:gd name="T31" fmla="*/ 53 h 287"/>
                <a:gd name="T32" fmla="*/ 245 w 287"/>
                <a:gd name="T33" fmla="*/ 43 h 287"/>
                <a:gd name="T34" fmla="*/ 222 w 287"/>
                <a:gd name="T35" fmla="*/ 23 h 287"/>
                <a:gd name="T36" fmla="*/ 209 w 287"/>
                <a:gd name="T37" fmla="*/ 15 h 287"/>
                <a:gd name="T38" fmla="*/ 198 w 287"/>
                <a:gd name="T39" fmla="*/ 11 h 287"/>
                <a:gd name="T40" fmla="*/ 184 w 287"/>
                <a:gd name="T41" fmla="*/ 5 h 287"/>
                <a:gd name="T42" fmla="*/ 172 w 287"/>
                <a:gd name="T43" fmla="*/ 3 h 287"/>
                <a:gd name="T44" fmla="*/ 157 w 287"/>
                <a:gd name="T45" fmla="*/ 0 h 287"/>
                <a:gd name="T46" fmla="*/ 143 w 287"/>
                <a:gd name="T47" fmla="*/ 0 h 287"/>
                <a:gd name="T48" fmla="*/ 114 w 287"/>
                <a:gd name="T49" fmla="*/ 3 h 287"/>
                <a:gd name="T50" fmla="*/ 88 w 287"/>
                <a:gd name="T51" fmla="*/ 11 h 287"/>
                <a:gd name="T52" fmla="*/ 64 w 287"/>
                <a:gd name="T53" fmla="*/ 23 h 287"/>
                <a:gd name="T54" fmla="*/ 42 w 287"/>
                <a:gd name="T55" fmla="*/ 43 h 287"/>
                <a:gd name="T56" fmla="*/ 23 w 287"/>
                <a:gd name="T57" fmla="*/ 64 h 287"/>
                <a:gd name="T58" fmla="*/ 10 w 287"/>
                <a:gd name="T59" fmla="*/ 88 h 287"/>
                <a:gd name="T60" fmla="*/ 2 w 287"/>
                <a:gd name="T61" fmla="*/ 114 h 287"/>
                <a:gd name="T62" fmla="*/ 0 w 287"/>
                <a:gd name="T63" fmla="*/ 144 h 287"/>
                <a:gd name="T64" fmla="*/ 0 w 287"/>
                <a:gd name="T65" fmla="*/ 158 h 287"/>
                <a:gd name="T66" fmla="*/ 2 w 287"/>
                <a:gd name="T67" fmla="*/ 172 h 287"/>
                <a:gd name="T68" fmla="*/ 5 w 287"/>
                <a:gd name="T69" fmla="*/ 185 h 287"/>
                <a:gd name="T70" fmla="*/ 10 w 287"/>
                <a:gd name="T71" fmla="*/ 199 h 287"/>
                <a:gd name="T72" fmla="*/ 15 w 287"/>
                <a:gd name="T73" fmla="*/ 210 h 287"/>
                <a:gd name="T74" fmla="*/ 23 w 287"/>
                <a:gd name="T75" fmla="*/ 222 h 287"/>
                <a:gd name="T76" fmla="*/ 42 w 287"/>
                <a:gd name="T77" fmla="*/ 245 h 287"/>
                <a:gd name="T78" fmla="*/ 52 w 287"/>
                <a:gd name="T79" fmla="*/ 254 h 287"/>
                <a:gd name="T80" fmla="*/ 64 w 287"/>
                <a:gd name="T81" fmla="*/ 262 h 287"/>
                <a:gd name="T82" fmla="*/ 88 w 287"/>
                <a:gd name="T83" fmla="*/ 276 h 287"/>
                <a:gd name="T84" fmla="*/ 100 w 287"/>
                <a:gd name="T85" fmla="*/ 281 h 287"/>
                <a:gd name="T86" fmla="*/ 114 w 287"/>
                <a:gd name="T87" fmla="*/ 284 h 287"/>
                <a:gd name="T88" fmla="*/ 128 w 287"/>
                <a:gd name="T89" fmla="*/ 286 h 287"/>
                <a:gd name="T90" fmla="*/ 143 w 287"/>
                <a:gd name="T91" fmla="*/ 287 h 287"/>
                <a:gd name="T92" fmla="*/ 157 w 287"/>
                <a:gd name="T93" fmla="*/ 286 h 287"/>
                <a:gd name="T94" fmla="*/ 172 w 287"/>
                <a:gd name="T95" fmla="*/ 284 h 287"/>
                <a:gd name="T96" fmla="*/ 178 w 287"/>
                <a:gd name="T97" fmla="*/ 282 h 287"/>
                <a:gd name="T98" fmla="*/ 184 w 287"/>
                <a:gd name="T99" fmla="*/ 281 h 287"/>
                <a:gd name="T100" fmla="*/ 198 w 287"/>
                <a:gd name="T101" fmla="*/ 276 h 287"/>
                <a:gd name="T102" fmla="*/ 209 w 287"/>
                <a:gd name="T103" fmla="*/ 269 h 287"/>
                <a:gd name="T104" fmla="*/ 222 w 287"/>
                <a:gd name="T105" fmla="*/ 262 h 287"/>
                <a:gd name="T106" fmla="*/ 233 w 287"/>
                <a:gd name="T107" fmla="*/ 254 h 287"/>
                <a:gd name="T108" fmla="*/ 245 w 287"/>
                <a:gd name="T109" fmla="*/ 2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245" y="245"/>
                  </a:move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5" y="199"/>
                  </a:lnTo>
                  <a:lnTo>
                    <a:pt x="280" y="185"/>
                  </a:lnTo>
                  <a:lnTo>
                    <a:pt x="281" y="178"/>
                  </a:lnTo>
                  <a:lnTo>
                    <a:pt x="283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5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09" y="15"/>
                  </a:lnTo>
                  <a:lnTo>
                    <a:pt x="198" y="11"/>
                  </a:lnTo>
                  <a:lnTo>
                    <a:pt x="184" y="5"/>
                  </a:lnTo>
                  <a:lnTo>
                    <a:pt x="172" y="3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2" y="43"/>
                  </a:ln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5" y="185"/>
                  </a:lnTo>
                  <a:lnTo>
                    <a:pt x="10" y="199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1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4" y="281"/>
                  </a:lnTo>
                  <a:lnTo>
                    <a:pt x="198" y="276"/>
                  </a:lnTo>
                  <a:lnTo>
                    <a:pt x="209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52">
              <a:extLst>
                <a:ext uri="{FF2B5EF4-FFF2-40B4-BE49-F238E27FC236}">
                  <a16:creationId xmlns:a16="http://schemas.microsoft.com/office/drawing/2014/main" id="{85DE4DB4-2B94-45CE-0C83-22A5F2A0B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69270" y="4472385"/>
              <a:ext cx="1593850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40885BFE-5552-EF82-4061-4A269BE27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533" y="4426347"/>
              <a:ext cx="90488" cy="90488"/>
            </a:xfrm>
            <a:custGeom>
              <a:avLst/>
              <a:gdLst>
                <a:gd name="T0" fmla="*/ 0 w 287"/>
                <a:gd name="T1" fmla="*/ 144 h 287"/>
                <a:gd name="T2" fmla="*/ 0 w 287"/>
                <a:gd name="T3" fmla="*/ 158 h 287"/>
                <a:gd name="T4" fmla="*/ 3 w 287"/>
                <a:gd name="T5" fmla="*/ 172 h 287"/>
                <a:gd name="T6" fmla="*/ 5 w 287"/>
                <a:gd name="T7" fmla="*/ 185 h 287"/>
                <a:gd name="T8" fmla="*/ 11 w 287"/>
                <a:gd name="T9" fmla="*/ 198 h 287"/>
                <a:gd name="T10" fmla="*/ 15 w 287"/>
                <a:gd name="T11" fmla="*/ 210 h 287"/>
                <a:gd name="T12" fmla="*/ 23 w 287"/>
                <a:gd name="T13" fmla="*/ 222 h 287"/>
                <a:gd name="T14" fmla="*/ 43 w 287"/>
                <a:gd name="T15" fmla="*/ 245 h 287"/>
                <a:gd name="T16" fmla="*/ 53 w 287"/>
                <a:gd name="T17" fmla="*/ 254 h 287"/>
                <a:gd name="T18" fmla="*/ 64 w 287"/>
                <a:gd name="T19" fmla="*/ 262 h 287"/>
                <a:gd name="T20" fmla="*/ 88 w 287"/>
                <a:gd name="T21" fmla="*/ 276 h 287"/>
                <a:gd name="T22" fmla="*/ 101 w 287"/>
                <a:gd name="T23" fmla="*/ 280 h 287"/>
                <a:gd name="T24" fmla="*/ 114 w 287"/>
                <a:gd name="T25" fmla="*/ 284 h 287"/>
                <a:gd name="T26" fmla="*/ 128 w 287"/>
                <a:gd name="T27" fmla="*/ 286 h 287"/>
                <a:gd name="T28" fmla="*/ 144 w 287"/>
                <a:gd name="T29" fmla="*/ 287 h 287"/>
                <a:gd name="T30" fmla="*/ 158 w 287"/>
                <a:gd name="T31" fmla="*/ 286 h 287"/>
                <a:gd name="T32" fmla="*/ 172 w 287"/>
                <a:gd name="T33" fmla="*/ 284 h 287"/>
                <a:gd name="T34" fmla="*/ 178 w 287"/>
                <a:gd name="T35" fmla="*/ 282 h 287"/>
                <a:gd name="T36" fmla="*/ 185 w 287"/>
                <a:gd name="T37" fmla="*/ 280 h 287"/>
                <a:gd name="T38" fmla="*/ 199 w 287"/>
                <a:gd name="T39" fmla="*/ 276 h 287"/>
                <a:gd name="T40" fmla="*/ 210 w 287"/>
                <a:gd name="T41" fmla="*/ 269 h 287"/>
                <a:gd name="T42" fmla="*/ 222 w 287"/>
                <a:gd name="T43" fmla="*/ 262 h 287"/>
                <a:gd name="T44" fmla="*/ 234 w 287"/>
                <a:gd name="T45" fmla="*/ 254 h 287"/>
                <a:gd name="T46" fmla="*/ 245 w 287"/>
                <a:gd name="T47" fmla="*/ 245 h 287"/>
                <a:gd name="T48" fmla="*/ 254 w 287"/>
                <a:gd name="T49" fmla="*/ 234 h 287"/>
                <a:gd name="T50" fmla="*/ 262 w 287"/>
                <a:gd name="T51" fmla="*/ 222 h 287"/>
                <a:gd name="T52" fmla="*/ 269 w 287"/>
                <a:gd name="T53" fmla="*/ 210 h 287"/>
                <a:gd name="T54" fmla="*/ 276 w 287"/>
                <a:gd name="T55" fmla="*/ 198 h 287"/>
                <a:gd name="T56" fmla="*/ 280 w 287"/>
                <a:gd name="T57" fmla="*/ 185 h 287"/>
                <a:gd name="T58" fmla="*/ 282 w 287"/>
                <a:gd name="T59" fmla="*/ 178 h 287"/>
                <a:gd name="T60" fmla="*/ 284 w 287"/>
                <a:gd name="T61" fmla="*/ 172 h 287"/>
                <a:gd name="T62" fmla="*/ 286 w 287"/>
                <a:gd name="T63" fmla="*/ 158 h 287"/>
                <a:gd name="T64" fmla="*/ 287 w 287"/>
                <a:gd name="T65" fmla="*/ 144 h 287"/>
                <a:gd name="T66" fmla="*/ 286 w 287"/>
                <a:gd name="T67" fmla="*/ 128 h 287"/>
                <a:gd name="T68" fmla="*/ 284 w 287"/>
                <a:gd name="T69" fmla="*/ 114 h 287"/>
                <a:gd name="T70" fmla="*/ 280 w 287"/>
                <a:gd name="T71" fmla="*/ 101 h 287"/>
                <a:gd name="T72" fmla="*/ 276 w 287"/>
                <a:gd name="T73" fmla="*/ 88 h 287"/>
                <a:gd name="T74" fmla="*/ 262 w 287"/>
                <a:gd name="T75" fmla="*/ 64 h 287"/>
                <a:gd name="T76" fmla="*/ 254 w 287"/>
                <a:gd name="T77" fmla="*/ 53 h 287"/>
                <a:gd name="T78" fmla="*/ 245 w 287"/>
                <a:gd name="T79" fmla="*/ 43 h 287"/>
                <a:gd name="T80" fmla="*/ 222 w 287"/>
                <a:gd name="T81" fmla="*/ 23 h 287"/>
                <a:gd name="T82" fmla="*/ 210 w 287"/>
                <a:gd name="T83" fmla="*/ 15 h 287"/>
                <a:gd name="T84" fmla="*/ 199 w 287"/>
                <a:gd name="T85" fmla="*/ 11 h 287"/>
                <a:gd name="T86" fmla="*/ 185 w 287"/>
                <a:gd name="T87" fmla="*/ 5 h 287"/>
                <a:gd name="T88" fmla="*/ 172 w 287"/>
                <a:gd name="T89" fmla="*/ 3 h 287"/>
                <a:gd name="T90" fmla="*/ 158 w 287"/>
                <a:gd name="T91" fmla="*/ 0 h 287"/>
                <a:gd name="T92" fmla="*/ 144 w 287"/>
                <a:gd name="T93" fmla="*/ 0 h 287"/>
                <a:gd name="T94" fmla="*/ 114 w 287"/>
                <a:gd name="T95" fmla="*/ 3 h 287"/>
                <a:gd name="T96" fmla="*/ 88 w 287"/>
                <a:gd name="T97" fmla="*/ 11 h 287"/>
                <a:gd name="T98" fmla="*/ 64 w 287"/>
                <a:gd name="T99" fmla="*/ 23 h 287"/>
                <a:gd name="T100" fmla="*/ 43 w 287"/>
                <a:gd name="T101" fmla="*/ 43 h 287"/>
                <a:gd name="T102" fmla="*/ 23 w 287"/>
                <a:gd name="T103" fmla="*/ 64 h 287"/>
                <a:gd name="T104" fmla="*/ 11 w 287"/>
                <a:gd name="T105" fmla="*/ 88 h 287"/>
                <a:gd name="T106" fmla="*/ 3 w 287"/>
                <a:gd name="T107" fmla="*/ 114 h 287"/>
                <a:gd name="T108" fmla="*/ 0 w 287"/>
                <a:gd name="T10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0" y="144"/>
                  </a:moveTo>
                  <a:lnTo>
                    <a:pt x="0" y="158"/>
                  </a:lnTo>
                  <a:lnTo>
                    <a:pt x="3" y="172"/>
                  </a:lnTo>
                  <a:lnTo>
                    <a:pt x="5" y="185"/>
                  </a:lnTo>
                  <a:lnTo>
                    <a:pt x="11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3" y="245"/>
                  </a:lnTo>
                  <a:lnTo>
                    <a:pt x="53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1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8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5" y="280"/>
                  </a:lnTo>
                  <a:lnTo>
                    <a:pt x="199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4" y="254"/>
                  </a:lnTo>
                  <a:lnTo>
                    <a:pt x="245" y="245"/>
                  </a:ln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5"/>
                  </a:lnTo>
                  <a:lnTo>
                    <a:pt x="282" y="178"/>
                  </a:lnTo>
                  <a:lnTo>
                    <a:pt x="284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1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9" y="11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3" y="43"/>
                  </a:lnTo>
                  <a:lnTo>
                    <a:pt x="23" y="64"/>
                  </a:lnTo>
                  <a:lnTo>
                    <a:pt x="11" y="88"/>
                  </a:lnTo>
                  <a:lnTo>
                    <a:pt x="3" y="11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59">
              <a:extLst>
                <a:ext uri="{FF2B5EF4-FFF2-40B4-BE49-F238E27FC236}">
                  <a16:creationId xmlns:a16="http://schemas.microsoft.com/office/drawing/2014/main" id="{6DAA798B-C3FF-0752-E43E-079D0A1A7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6708" y="4764485"/>
              <a:ext cx="1141413" cy="0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E919D0A8-59CB-7F4D-9A19-1F563B4E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08" y="4718447"/>
              <a:ext cx="90488" cy="90488"/>
            </a:xfrm>
            <a:custGeom>
              <a:avLst/>
              <a:gdLst>
                <a:gd name="T0" fmla="*/ 42 w 287"/>
                <a:gd name="T1" fmla="*/ 42 h 287"/>
                <a:gd name="T2" fmla="*/ 23 w 287"/>
                <a:gd name="T3" fmla="*/ 64 h 287"/>
                <a:gd name="T4" fmla="*/ 10 w 287"/>
                <a:gd name="T5" fmla="*/ 88 h 287"/>
                <a:gd name="T6" fmla="*/ 2 w 287"/>
                <a:gd name="T7" fmla="*/ 114 h 287"/>
                <a:gd name="T8" fmla="*/ 0 w 287"/>
                <a:gd name="T9" fmla="*/ 144 h 287"/>
                <a:gd name="T10" fmla="*/ 0 w 287"/>
                <a:gd name="T11" fmla="*/ 157 h 287"/>
                <a:gd name="T12" fmla="*/ 2 w 287"/>
                <a:gd name="T13" fmla="*/ 172 h 287"/>
                <a:gd name="T14" fmla="*/ 5 w 287"/>
                <a:gd name="T15" fmla="*/ 184 h 287"/>
                <a:gd name="T16" fmla="*/ 10 w 287"/>
                <a:gd name="T17" fmla="*/ 198 h 287"/>
                <a:gd name="T18" fmla="*/ 15 w 287"/>
                <a:gd name="T19" fmla="*/ 210 h 287"/>
                <a:gd name="T20" fmla="*/ 23 w 287"/>
                <a:gd name="T21" fmla="*/ 222 h 287"/>
                <a:gd name="T22" fmla="*/ 42 w 287"/>
                <a:gd name="T23" fmla="*/ 245 h 287"/>
                <a:gd name="T24" fmla="*/ 52 w 287"/>
                <a:gd name="T25" fmla="*/ 254 h 287"/>
                <a:gd name="T26" fmla="*/ 64 w 287"/>
                <a:gd name="T27" fmla="*/ 262 h 287"/>
                <a:gd name="T28" fmla="*/ 88 w 287"/>
                <a:gd name="T29" fmla="*/ 276 h 287"/>
                <a:gd name="T30" fmla="*/ 100 w 287"/>
                <a:gd name="T31" fmla="*/ 280 h 287"/>
                <a:gd name="T32" fmla="*/ 114 w 287"/>
                <a:gd name="T33" fmla="*/ 284 h 287"/>
                <a:gd name="T34" fmla="*/ 128 w 287"/>
                <a:gd name="T35" fmla="*/ 286 h 287"/>
                <a:gd name="T36" fmla="*/ 144 w 287"/>
                <a:gd name="T37" fmla="*/ 287 h 287"/>
                <a:gd name="T38" fmla="*/ 157 w 287"/>
                <a:gd name="T39" fmla="*/ 286 h 287"/>
                <a:gd name="T40" fmla="*/ 172 w 287"/>
                <a:gd name="T41" fmla="*/ 284 h 287"/>
                <a:gd name="T42" fmla="*/ 178 w 287"/>
                <a:gd name="T43" fmla="*/ 281 h 287"/>
                <a:gd name="T44" fmla="*/ 185 w 287"/>
                <a:gd name="T45" fmla="*/ 280 h 287"/>
                <a:gd name="T46" fmla="*/ 198 w 287"/>
                <a:gd name="T47" fmla="*/ 276 h 287"/>
                <a:gd name="T48" fmla="*/ 210 w 287"/>
                <a:gd name="T49" fmla="*/ 269 h 287"/>
                <a:gd name="T50" fmla="*/ 222 w 287"/>
                <a:gd name="T51" fmla="*/ 262 h 287"/>
                <a:gd name="T52" fmla="*/ 233 w 287"/>
                <a:gd name="T53" fmla="*/ 254 h 287"/>
                <a:gd name="T54" fmla="*/ 245 w 287"/>
                <a:gd name="T55" fmla="*/ 245 h 287"/>
                <a:gd name="T56" fmla="*/ 254 w 287"/>
                <a:gd name="T57" fmla="*/ 233 h 287"/>
                <a:gd name="T58" fmla="*/ 262 w 287"/>
                <a:gd name="T59" fmla="*/ 222 h 287"/>
                <a:gd name="T60" fmla="*/ 269 w 287"/>
                <a:gd name="T61" fmla="*/ 210 h 287"/>
                <a:gd name="T62" fmla="*/ 276 w 287"/>
                <a:gd name="T63" fmla="*/ 198 h 287"/>
                <a:gd name="T64" fmla="*/ 280 w 287"/>
                <a:gd name="T65" fmla="*/ 184 h 287"/>
                <a:gd name="T66" fmla="*/ 281 w 287"/>
                <a:gd name="T67" fmla="*/ 178 h 287"/>
                <a:gd name="T68" fmla="*/ 284 w 287"/>
                <a:gd name="T69" fmla="*/ 172 h 287"/>
                <a:gd name="T70" fmla="*/ 286 w 287"/>
                <a:gd name="T71" fmla="*/ 157 h 287"/>
                <a:gd name="T72" fmla="*/ 287 w 287"/>
                <a:gd name="T73" fmla="*/ 144 h 287"/>
                <a:gd name="T74" fmla="*/ 286 w 287"/>
                <a:gd name="T75" fmla="*/ 128 h 287"/>
                <a:gd name="T76" fmla="*/ 284 w 287"/>
                <a:gd name="T77" fmla="*/ 114 h 287"/>
                <a:gd name="T78" fmla="*/ 280 w 287"/>
                <a:gd name="T79" fmla="*/ 100 h 287"/>
                <a:gd name="T80" fmla="*/ 276 w 287"/>
                <a:gd name="T81" fmla="*/ 88 h 287"/>
                <a:gd name="T82" fmla="*/ 262 w 287"/>
                <a:gd name="T83" fmla="*/ 64 h 287"/>
                <a:gd name="T84" fmla="*/ 254 w 287"/>
                <a:gd name="T85" fmla="*/ 52 h 287"/>
                <a:gd name="T86" fmla="*/ 245 w 287"/>
                <a:gd name="T87" fmla="*/ 42 h 287"/>
                <a:gd name="T88" fmla="*/ 222 w 287"/>
                <a:gd name="T89" fmla="*/ 23 h 287"/>
                <a:gd name="T90" fmla="*/ 210 w 287"/>
                <a:gd name="T91" fmla="*/ 15 h 287"/>
                <a:gd name="T92" fmla="*/ 198 w 287"/>
                <a:gd name="T93" fmla="*/ 10 h 287"/>
                <a:gd name="T94" fmla="*/ 185 w 287"/>
                <a:gd name="T95" fmla="*/ 5 h 287"/>
                <a:gd name="T96" fmla="*/ 172 w 287"/>
                <a:gd name="T97" fmla="*/ 2 h 287"/>
                <a:gd name="T98" fmla="*/ 157 w 287"/>
                <a:gd name="T99" fmla="*/ 0 h 287"/>
                <a:gd name="T100" fmla="*/ 144 w 287"/>
                <a:gd name="T101" fmla="*/ 0 h 287"/>
                <a:gd name="T102" fmla="*/ 114 w 287"/>
                <a:gd name="T103" fmla="*/ 2 h 287"/>
                <a:gd name="T104" fmla="*/ 88 w 287"/>
                <a:gd name="T105" fmla="*/ 10 h 287"/>
                <a:gd name="T106" fmla="*/ 64 w 287"/>
                <a:gd name="T107" fmla="*/ 23 h 287"/>
                <a:gd name="T108" fmla="*/ 42 w 287"/>
                <a:gd name="T109" fmla="*/ 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42" y="42"/>
                  </a:move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2" y="172"/>
                  </a:lnTo>
                  <a:lnTo>
                    <a:pt x="5" y="184"/>
                  </a:lnTo>
                  <a:lnTo>
                    <a:pt x="10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8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0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8" y="10"/>
                  </a:lnTo>
                  <a:lnTo>
                    <a:pt x="185" y="5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3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63">
              <a:extLst>
                <a:ext uri="{FF2B5EF4-FFF2-40B4-BE49-F238E27FC236}">
                  <a16:creationId xmlns:a16="http://schemas.microsoft.com/office/drawing/2014/main" id="{DC006539-4514-FE94-4A36-7768037D5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745" y="3269060"/>
              <a:ext cx="2684463" cy="0"/>
            </a:xfrm>
            <a:prstGeom prst="line">
              <a:avLst/>
            </a:prstGeom>
            <a:noFill/>
            <a:ln w="222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68E401FA-9772-BA2F-185A-3D74229B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20" y="3223022"/>
              <a:ext cx="90488" cy="90488"/>
            </a:xfrm>
            <a:custGeom>
              <a:avLst/>
              <a:gdLst>
                <a:gd name="T0" fmla="*/ 245 w 287"/>
                <a:gd name="T1" fmla="*/ 244 h 287"/>
                <a:gd name="T2" fmla="*/ 254 w 287"/>
                <a:gd name="T3" fmla="*/ 233 h 287"/>
                <a:gd name="T4" fmla="*/ 262 w 287"/>
                <a:gd name="T5" fmla="*/ 222 h 287"/>
                <a:gd name="T6" fmla="*/ 269 w 287"/>
                <a:gd name="T7" fmla="*/ 209 h 287"/>
                <a:gd name="T8" fmla="*/ 276 w 287"/>
                <a:gd name="T9" fmla="*/ 198 h 287"/>
                <a:gd name="T10" fmla="*/ 280 w 287"/>
                <a:gd name="T11" fmla="*/ 184 h 287"/>
                <a:gd name="T12" fmla="*/ 281 w 287"/>
                <a:gd name="T13" fmla="*/ 177 h 287"/>
                <a:gd name="T14" fmla="*/ 284 w 287"/>
                <a:gd name="T15" fmla="*/ 172 h 287"/>
                <a:gd name="T16" fmla="*/ 286 w 287"/>
                <a:gd name="T17" fmla="*/ 157 h 287"/>
                <a:gd name="T18" fmla="*/ 287 w 287"/>
                <a:gd name="T19" fmla="*/ 143 h 287"/>
                <a:gd name="T20" fmla="*/ 286 w 287"/>
                <a:gd name="T21" fmla="*/ 127 h 287"/>
                <a:gd name="T22" fmla="*/ 284 w 287"/>
                <a:gd name="T23" fmla="*/ 113 h 287"/>
                <a:gd name="T24" fmla="*/ 280 w 287"/>
                <a:gd name="T25" fmla="*/ 100 h 287"/>
                <a:gd name="T26" fmla="*/ 276 w 287"/>
                <a:gd name="T27" fmla="*/ 87 h 287"/>
                <a:gd name="T28" fmla="*/ 262 w 287"/>
                <a:gd name="T29" fmla="*/ 63 h 287"/>
                <a:gd name="T30" fmla="*/ 254 w 287"/>
                <a:gd name="T31" fmla="*/ 52 h 287"/>
                <a:gd name="T32" fmla="*/ 245 w 287"/>
                <a:gd name="T33" fmla="*/ 42 h 287"/>
                <a:gd name="T34" fmla="*/ 222 w 287"/>
                <a:gd name="T35" fmla="*/ 22 h 287"/>
                <a:gd name="T36" fmla="*/ 210 w 287"/>
                <a:gd name="T37" fmla="*/ 14 h 287"/>
                <a:gd name="T38" fmla="*/ 198 w 287"/>
                <a:gd name="T39" fmla="*/ 10 h 287"/>
                <a:gd name="T40" fmla="*/ 185 w 287"/>
                <a:gd name="T41" fmla="*/ 4 h 287"/>
                <a:gd name="T42" fmla="*/ 172 w 287"/>
                <a:gd name="T43" fmla="*/ 2 h 287"/>
                <a:gd name="T44" fmla="*/ 157 w 287"/>
                <a:gd name="T45" fmla="*/ 0 h 287"/>
                <a:gd name="T46" fmla="*/ 144 w 287"/>
                <a:gd name="T47" fmla="*/ 0 h 287"/>
                <a:gd name="T48" fmla="*/ 114 w 287"/>
                <a:gd name="T49" fmla="*/ 2 h 287"/>
                <a:gd name="T50" fmla="*/ 88 w 287"/>
                <a:gd name="T51" fmla="*/ 10 h 287"/>
                <a:gd name="T52" fmla="*/ 64 w 287"/>
                <a:gd name="T53" fmla="*/ 22 h 287"/>
                <a:gd name="T54" fmla="*/ 42 w 287"/>
                <a:gd name="T55" fmla="*/ 42 h 287"/>
                <a:gd name="T56" fmla="*/ 23 w 287"/>
                <a:gd name="T57" fmla="*/ 63 h 287"/>
                <a:gd name="T58" fmla="*/ 11 w 287"/>
                <a:gd name="T59" fmla="*/ 87 h 287"/>
                <a:gd name="T60" fmla="*/ 3 w 287"/>
                <a:gd name="T61" fmla="*/ 113 h 287"/>
                <a:gd name="T62" fmla="*/ 0 w 287"/>
                <a:gd name="T63" fmla="*/ 143 h 287"/>
                <a:gd name="T64" fmla="*/ 0 w 287"/>
                <a:gd name="T65" fmla="*/ 157 h 287"/>
                <a:gd name="T66" fmla="*/ 3 w 287"/>
                <a:gd name="T67" fmla="*/ 172 h 287"/>
                <a:gd name="T68" fmla="*/ 5 w 287"/>
                <a:gd name="T69" fmla="*/ 184 h 287"/>
                <a:gd name="T70" fmla="*/ 11 w 287"/>
                <a:gd name="T71" fmla="*/ 198 h 287"/>
                <a:gd name="T72" fmla="*/ 15 w 287"/>
                <a:gd name="T73" fmla="*/ 209 h 287"/>
                <a:gd name="T74" fmla="*/ 23 w 287"/>
                <a:gd name="T75" fmla="*/ 222 h 287"/>
                <a:gd name="T76" fmla="*/ 42 w 287"/>
                <a:gd name="T77" fmla="*/ 244 h 287"/>
                <a:gd name="T78" fmla="*/ 53 w 287"/>
                <a:gd name="T79" fmla="*/ 253 h 287"/>
                <a:gd name="T80" fmla="*/ 64 w 287"/>
                <a:gd name="T81" fmla="*/ 261 h 287"/>
                <a:gd name="T82" fmla="*/ 88 w 287"/>
                <a:gd name="T83" fmla="*/ 275 h 287"/>
                <a:gd name="T84" fmla="*/ 100 w 287"/>
                <a:gd name="T85" fmla="*/ 280 h 287"/>
                <a:gd name="T86" fmla="*/ 114 w 287"/>
                <a:gd name="T87" fmla="*/ 283 h 287"/>
                <a:gd name="T88" fmla="*/ 128 w 287"/>
                <a:gd name="T89" fmla="*/ 285 h 287"/>
                <a:gd name="T90" fmla="*/ 144 w 287"/>
                <a:gd name="T91" fmla="*/ 287 h 287"/>
                <a:gd name="T92" fmla="*/ 157 w 287"/>
                <a:gd name="T93" fmla="*/ 285 h 287"/>
                <a:gd name="T94" fmla="*/ 172 w 287"/>
                <a:gd name="T95" fmla="*/ 283 h 287"/>
                <a:gd name="T96" fmla="*/ 178 w 287"/>
                <a:gd name="T97" fmla="*/ 281 h 287"/>
                <a:gd name="T98" fmla="*/ 185 w 287"/>
                <a:gd name="T99" fmla="*/ 280 h 287"/>
                <a:gd name="T100" fmla="*/ 198 w 287"/>
                <a:gd name="T101" fmla="*/ 275 h 287"/>
                <a:gd name="T102" fmla="*/ 210 w 287"/>
                <a:gd name="T103" fmla="*/ 268 h 287"/>
                <a:gd name="T104" fmla="*/ 222 w 287"/>
                <a:gd name="T105" fmla="*/ 261 h 287"/>
                <a:gd name="T106" fmla="*/ 234 w 287"/>
                <a:gd name="T107" fmla="*/ 253 h 287"/>
                <a:gd name="T108" fmla="*/ 245 w 287"/>
                <a:gd name="T109" fmla="*/ 2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245" y="244"/>
                  </a:moveTo>
                  <a:lnTo>
                    <a:pt x="254" y="233"/>
                  </a:lnTo>
                  <a:lnTo>
                    <a:pt x="262" y="222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7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3"/>
                  </a:lnTo>
                  <a:lnTo>
                    <a:pt x="286" y="127"/>
                  </a:lnTo>
                  <a:lnTo>
                    <a:pt x="284" y="113"/>
                  </a:lnTo>
                  <a:lnTo>
                    <a:pt x="280" y="100"/>
                  </a:lnTo>
                  <a:lnTo>
                    <a:pt x="276" y="87"/>
                  </a:lnTo>
                  <a:lnTo>
                    <a:pt x="262" y="63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2"/>
                  </a:lnTo>
                  <a:lnTo>
                    <a:pt x="210" y="14"/>
                  </a:lnTo>
                  <a:lnTo>
                    <a:pt x="198" y="10"/>
                  </a:lnTo>
                  <a:lnTo>
                    <a:pt x="185" y="4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2"/>
                  </a:lnTo>
                  <a:lnTo>
                    <a:pt x="42" y="42"/>
                  </a:lnTo>
                  <a:lnTo>
                    <a:pt x="23" y="63"/>
                  </a:lnTo>
                  <a:lnTo>
                    <a:pt x="11" y="87"/>
                  </a:lnTo>
                  <a:lnTo>
                    <a:pt x="3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3" y="172"/>
                  </a:lnTo>
                  <a:lnTo>
                    <a:pt x="5" y="184"/>
                  </a:lnTo>
                  <a:lnTo>
                    <a:pt x="11" y="198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1"/>
                  </a:lnTo>
                  <a:lnTo>
                    <a:pt x="88" y="275"/>
                  </a:lnTo>
                  <a:lnTo>
                    <a:pt x="100" y="280"/>
                  </a:lnTo>
                  <a:lnTo>
                    <a:pt x="114" y="283"/>
                  </a:lnTo>
                  <a:lnTo>
                    <a:pt x="128" y="285"/>
                  </a:lnTo>
                  <a:lnTo>
                    <a:pt x="144" y="287"/>
                  </a:lnTo>
                  <a:lnTo>
                    <a:pt x="157" y="285"/>
                  </a:lnTo>
                  <a:lnTo>
                    <a:pt x="172" y="283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5"/>
                  </a:lnTo>
                  <a:lnTo>
                    <a:pt x="210" y="268"/>
                  </a:lnTo>
                  <a:lnTo>
                    <a:pt x="222" y="261"/>
                  </a:lnTo>
                  <a:lnTo>
                    <a:pt x="234" y="253"/>
                  </a:lnTo>
                  <a:lnTo>
                    <a:pt x="245" y="24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B35BEDF-83DF-7C77-4B6B-84986DD709BC}"/>
                </a:ext>
              </a:extLst>
            </p:cNvPr>
            <p:cNvSpPr txBox="1"/>
            <p:nvPr/>
          </p:nvSpPr>
          <p:spPr>
            <a:xfrm>
              <a:off x="7747229" y="5210121"/>
              <a:ext cx="317507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78BF6DA-8FC9-7E8E-0A84-1949AD456DD5}"/>
                </a:ext>
              </a:extLst>
            </p:cNvPr>
            <p:cNvSpPr txBox="1"/>
            <p:nvPr/>
          </p:nvSpPr>
          <p:spPr>
            <a:xfrm>
              <a:off x="8266702" y="5210121"/>
              <a:ext cx="422603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33187A7-E6E2-CD02-64C4-02358299F4DE}"/>
                </a:ext>
              </a:extLst>
            </p:cNvPr>
            <p:cNvSpPr txBox="1"/>
            <p:nvPr/>
          </p:nvSpPr>
          <p:spPr>
            <a:xfrm>
              <a:off x="8786171" y="5210121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55B60E2E-D587-DF4A-07F0-E117BCD03795}"/>
                </a:ext>
              </a:extLst>
            </p:cNvPr>
            <p:cNvSpPr txBox="1"/>
            <p:nvPr/>
          </p:nvSpPr>
          <p:spPr>
            <a:xfrm>
              <a:off x="9358191" y="5210121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55F9C93-B25D-954D-3DF0-45A4F9340176}"/>
                </a:ext>
              </a:extLst>
            </p:cNvPr>
            <p:cNvSpPr txBox="1"/>
            <p:nvPr/>
          </p:nvSpPr>
          <p:spPr>
            <a:xfrm>
              <a:off x="9930211" y="5210121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B1B2CC34-BE28-C25D-279B-EE804C370156}"/>
                </a:ext>
              </a:extLst>
            </p:cNvPr>
            <p:cNvSpPr txBox="1"/>
            <p:nvPr/>
          </p:nvSpPr>
          <p:spPr>
            <a:xfrm>
              <a:off x="10502231" y="5210121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E22BA1A-0E06-375E-A55E-AECB2833FE1F}"/>
                </a:ext>
              </a:extLst>
            </p:cNvPr>
            <p:cNvSpPr txBox="1"/>
            <p:nvPr/>
          </p:nvSpPr>
          <p:spPr>
            <a:xfrm>
              <a:off x="11074249" y="5210121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3C7AB54-B691-C734-43B7-5BA212D78111}"/>
                </a:ext>
              </a:extLst>
            </p:cNvPr>
            <p:cNvSpPr txBox="1"/>
            <p:nvPr/>
          </p:nvSpPr>
          <p:spPr>
            <a:xfrm>
              <a:off x="11526651" y="5210121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1A92E89-3D59-EB37-B625-9879F6E6C871}"/>
                </a:ext>
              </a:extLst>
            </p:cNvPr>
            <p:cNvSpPr txBox="1"/>
            <p:nvPr/>
          </p:nvSpPr>
          <p:spPr>
            <a:xfrm>
              <a:off x="8811783" y="3283823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106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B57D2AB-6E59-7B1B-676A-19605047A2AE}"/>
                </a:ext>
              </a:extLst>
            </p:cNvPr>
            <p:cNvSpPr txBox="1"/>
            <p:nvPr/>
          </p:nvSpPr>
          <p:spPr>
            <a:xfrm>
              <a:off x="9909627" y="3898800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199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A13F148-5DD4-82B0-4BEC-6664FE406F07}"/>
                </a:ext>
              </a:extLst>
            </p:cNvPr>
            <p:cNvSpPr txBox="1"/>
            <p:nvPr/>
          </p:nvSpPr>
          <p:spPr>
            <a:xfrm>
              <a:off x="9305923" y="4188223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149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EBAFA61F-5E94-2568-BFD3-440A9C79346A}"/>
                </a:ext>
              </a:extLst>
            </p:cNvPr>
            <p:cNvSpPr txBox="1"/>
            <p:nvPr/>
          </p:nvSpPr>
          <p:spPr>
            <a:xfrm>
              <a:off x="8301366" y="4479747"/>
              <a:ext cx="422603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53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E732658-3F15-3441-8FBD-0E1394B25465}"/>
                </a:ext>
              </a:extLst>
            </p:cNvPr>
            <p:cNvSpPr txBox="1"/>
            <p:nvPr/>
          </p:nvSpPr>
          <p:spPr>
            <a:xfrm>
              <a:off x="8084511" y="4743867"/>
              <a:ext cx="422603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861A7C2-B6B4-A158-E8D4-38D34E26762F}"/>
                </a:ext>
              </a:extLst>
            </p:cNvPr>
            <p:cNvSpPr txBox="1"/>
            <p:nvPr/>
          </p:nvSpPr>
          <p:spPr>
            <a:xfrm>
              <a:off x="7376731" y="3129935"/>
              <a:ext cx="63280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7769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9079DFE-B058-D83D-322F-A8525E2D8C77}"/>
                </a:ext>
              </a:extLst>
            </p:cNvPr>
            <p:cNvSpPr txBox="1"/>
            <p:nvPr/>
          </p:nvSpPr>
          <p:spPr>
            <a:xfrm>
              <a:off x="7376732" y="3717935"/>
              <a:ext cx="63280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2156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52A7B89-2DC9-07EA-0FA8-4A964D71B584}"/>
                </a:ext>
              </a:extLst>
            </p:cNvPr>
            <p:cNvSpPr txBox="1"/>
            <p:nvPr/>
          </p:nvSpPr>
          <p:spPr>
            <a:xfrm>
              <a:off x="7376732" y="4032898"/>
              <a:ext cx="63280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2055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03C80B7F-C226-0BCA-D78D-952A0728CBCA}"/>
                </a:ext>
              </a:extLst>
            </p:cNvPr>
            <p:cNvSpPr txBox="1"/>
            <p:nvPr/>
          </p:nvSpPr>
          <p:spPr>
            <a:xfrm>
              <a:off x="7376732" y="4327922"/>
              <a:ext cx="63280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2995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8D690DD-AB92-169C-E7FB-14219A0C0524}"/>
                </a:ext>
              </a:extLst>
            </p:cNvPr>
            <p:cNvSpPr txBox="1"/>
            <p:nvPr/>
          </p:nvSpPr>
          <p:spPr>
            <a:xfrm>
              <a:off x="7429281" y="4631948"/>
              <a:ext cx="52770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563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13D75E37-A08F-24DF-669F-D0F28A9D3B44}"/>
                </a:ext>
              </a:extLst>
            </p:cNvPr>
            <p:cNvSpPr txBox="1"/>
            <p:nvPr/>
          </p:nvSpPr>
          <p:spPr>
            <a:xfrm>
              <a:off x="6212342" y="3129935"/>
              <a:ext cx="82544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Overall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56D6D77-B0BA-3ACC-7FBA-6CD68C391F81}"/>
                </a:ext>
              </a:extLst>
            </p:cNvPr>
            <p:cNvSpPr txBox="1"/>
            <p:nvPr/>
          </p:nvSpPr>
          <p:spPr>
            <a:xfrm>
              <a:off x="6268632" y="3717935"/>
              <a:ext cx="883560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0 - &lt; 2.5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756199A-EBFA-FAA1-401F-675AC1156AAE}"/>
                </a:ext>
              </a:extLst>
            </p:cNvPr>
            <p:cNvSpPr txBox="1"/>
            <p:nvPr/>
          </p:nvSpPr>
          <p:spPr>
            <a:xfrm>
              <a:off x="6268632" y="4032898"/>
              <a:ext cx="883560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2.5 - &lt; 5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B077BA1-90A9-AAD4-2D67-C44FA17C88FF}"/>
                </a:ext>
              </a:extLst>
            </p:cNvPr>
            <p:cNvSpPr txBox="1"/>
            <p:nvPr/>
          </p:nvSpPr>
          <p:spPr>
            <a:xfrm>
              <a:off x="6320260" y="4327922"/>
              <a:ext cx="831932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5 - &lt; 10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80A18C58-700C-C6E7-DFEC-5732FA2BF661}"/>
                </a:ext>
              </a:extLst>
            </p:cNvPr>
            <p:cNvSpPr txBox="1"/>
            <p:nvPr/>
          </p:nvSpPr>
          <p:spPr>
            <a:xfrm>
              <a:off x="6580237" y="4631948"/>
              <a:ext cx="571953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10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27A564C-C273-5792-0493-30C6E7DF30C4}"/>
                </a:ext>
              </a:extLst>
            </p:cNvPr>
            <p:cNvSpPr txBox="1"/>
            <p:nvPr/>
          </p:nvSpPr>
          <p:spPr>
            <a:xfrm>
              <a:off x="5807968" y="3433772"/>
              <a:ext cx="1908943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ASCVD risk score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CB33A40-2153-9C16-4F0A-702A5EC164A3}"/>
                </a:ext>
              </a:extLst>
            </p:cNvPr>
            <p:cNvSpPr txBox="1"/>
            <p:nvPr/>
          </p:nvSpPr>
          <p:spPr>
            <a:xfrm>
              <a:off x="7518706" y="2852936"/>
              <a:ext cx="348851" cy="27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BE717488-1233-8F79-4CEC-D160CEF5E56C}"/>
              </a:ext>
            </a:extLst>
          </p:cNvPr>
          <p:cNvSpPr txBox="1"/>
          <p:nvPr/>
        </p:nvSpPr>
        <p:spPr>
          <a:xfrm>
            <a:off x="1654335" y="2132283"/>
            <a:ext cx="397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5-year number needed to treat (95% CI)</a:t>
            </a:r>
          </a:p>
        </p:txBody>
      </p:sp>
      <p:sp>
        <p:nvSpPr>
          <p:cNvPr id="74" name="Titre 73">
            <a:extLst>
              <a:ext uri="{FF2B5EF4-FFF2-40B4-BE49-F238E27FC236}">
                <a16:creationId xmlns:a16="http://schemas.microsoft.com/office/drawing/2014/main" id="{25EF6480-AFFB-D693-C058-A77C1D27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8128000" cy="1143000"/>
          </a:xfrm>
        </p:spPr>
        <p:txBody>
          <a:bodyPr/>
          <a:lstStyle/>
          <a:p>
            <a:r>
              <a:rPr lang="en-US" dirty="0"/>
              <a:t>REPRIEVE: NNT and implementation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1433557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16F52E36-33F4-EA9F-E435-7B20A1A5E889}"/>
              </a:ext>
            </a:extLst>
          </p:cNvPr>
          <p:cNvGrpSpPr/>
          <p:nvPr/>
        </p:nvGrpSpPr>
        <p:grpSpPr>
          <a:xfrm>
            <a:off x="4996553" y="2095786"/>
            <a:ext cx="5430273" cy="1987917"/>
            <a:chOff x="4996553" y="6066668"/>
            <a:chExt cx="5430273" cy="83674"/>
          </a:xfrm>
        </p:grpSpPr>
        <p:sp>
          <p:nvSpPr>
            <p:cNvPr id="87" name="Line 37">
              <a:extLst>
                <a:ext uri="{FF2B5EF4-FFF2-40B4-BE49-F238E27FC236}">
                  <a16:creationId xmlns:a16="http://schemas.microsoft.com/office/drawing/2014/main" id="{C3EFB4F5-2D0E-0B92-699B-249D247B1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6826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0" name="Line 37">
              <a:extLst>
                <a:ext uri="{FF2B5EF4-FFF2-40B4-BE49-F238E27FC236}">
                  <a16:creationId xmlns:a16="http://schemas.microsoft.com/office/drawing/2014/main" id="{BA270FA2-362F-FB99-9863-052AE647F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04191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3" name="Line 37">
              <a:extLst>
                <a:ext uri="{FF2B5EF4-FFF2-40B4-BE49-F238E27FC236}">
                  <a16:creationId xmlns:a16="http://schemas.microsoft.com/office/drawing/2014/main" id="{54175475-71E9-0FA3-D45A-4E1665481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5937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6" name="Line 37">
              <a:extLst>
                <a:ext uri="{FF2B5EF4-FFF2-40B4-BE49-F238E27FC236}">
                  <a16:creationId xmlns:a16="http://schemas.microsoft.com/office/drawing/2014/main" id="{FADE1362-A760-242E-D924-3DF2A258C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4992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9" name="Line 37">
              <a:extLst>
                <a:ext uri="{FF2B5EF4-FFF2-40B4-BE49-F238E27FC236}">
                  <a16:creationId xmlns:a16="http://schemas.microsoft.com/office/drawing/2014/main" id="{3DDB9A18-F367-0C5D-CD08-EB3BDE02F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1858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2" name="Line 37">
              <a:extLst>
                <a:ext uri="{FF2B5EF4-FFF2-40B4-BE49-F238E27FC236}">
                  <a16:creationId xmlns:a16="http://schemas.microsoft.com/office/drawing/2014/main" id="{5EE5157E-7824-66B3-5910-4F61F97D0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7470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5" name="Line 37">
              <a:extLst>
                <a:ext uri="{FF2B5EF4-FFF2-40B4-BE49-F238E27FC236}">
                  <a16:creationId xmlns:a16="http://schemas.microsoft.com/office/drawing/2014/main" id="{37D5BE36-2F64-A864-DDAC-E3D77BE3B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084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8" name="Line 37">
              <a:extLst>
                <a:ext uri="{FF2B5EF4-FFF2-40B4-BE49-F238E27FC236}">
                  <a16:creationId xmlns:a16="http://schemas.microsoft.com/office/drawing/2014/main" id="{42CEBC82-186F-8693-71E8-0F59E1B37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2236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1" name="Line 37">
              <a:extLst>
                <a:ext uri="{FF2B5EF4-FFF2-40B4-BE49-F238E27FC236}">
                  <a16:creationId xmlns:a16="http://schemas.microsoft.com/office/drawing/2014/main" id="{6B23201F-4170-4387-9FC0-77582F41F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6553" y="6066668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69C2A936-74DE-EB12-7D87-C14D1410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ASCVD Risk Score May Underestimate CVD</a:t>
            </a:r>
            <a:br>
              <a:rPr lang="en-US" dirty="0"/>
            </a:br>
            <a:r>
              <a:rPr lang="en-US" dirty="0"/>
              <a:t>Risk to a Greater Extent in Women with HIV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6063738-537C-1988-AB58-A14F9AB616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162887"/>
            <a:ext cx="11463064" cy="10896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/>
              <a:t>HIV may attenuate the "female advantage" in CVD risk</a:t>
            </a:r>
          </a:p>
          <a:p>
            <a:r>
              <a:rPr lang="en-US" sz="1800" dirty="0"/>
              <a:t>Results raise the question whether more women than men should be newly eligible for statins because of REPRIEVE</a:t>
            </a:r>
          </a:p>
          <a:p>
            <a:r>
              <a:rPr lang="en-US" sz="1800" dirty="0"/>
              <a:t>Consider statin in women with low ASCVD (2.5-5%)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417D24-4542-79CE-2CDB-ADAD29050B9B}"/>
              </a:ext>
            </a:extLst>
          </p:cNvPr>
          <p:cNvSpPr txBox="1"/>
          <p:nvPr/>
        </p:nvSpPr>
        <p:spPr>
          <a:xfrm>
            <a:off x="2909477" y="1443914"/>
            <a:ext cx="118506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r-FR" sz="1800" b="1" i="0" u="none" strike="noStrike" baseline="0" dirty="0"/>
              <a:t>IR/1000PY</a:t>
            </a:r>
          </a:p>
          <a:p>
            <a:pPr algn="ctr">
              <a:lnSpc>
                <a:spcPts val="1900"/>
              </a:lnSpc>
            </a:pPr>
            <a:r>
              <a:rPr lang="fr-FR" b="1" dirty="0"/>
              <a:t>(# </a:t>
            </a:r>
            <a:r>
              <a:rPr lang="fr-FR" b="1" dirty="0" err="1"/>
              <a:t>events</a:t>
            </a:r>
            <a:r>
              <a:rPr lang="fr-FR" b="1" dirty="0"/>
              <a:t>)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8BF954-4EDB-FED6-5A45-4A2E22407254}"/>
              </a:ext>
            </a:extLst>
          </p:cNvPr>
          <p:cNvSpPr txBox="1"/>
          <p:nvPr/>
        </p:nvSpPr>
        <p:spPr>
          <a:xfrm>
            <a:off x="793610" y="1880335"/>
            <a:ext cx="936475" cy="2163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sz="1800" b="1" i="0" u="none" strike="noStrike" baseline="0" dirty="0"/>
              <a:t>Placebo</a:t>
            </a:r>
          </a:p>
          <a:p>
            <a:pPr>
              <a:lnSpc>
                <a:spcPts val="3300"/>
              </a:lnSpc>
            </a:pPr>
            <a:r>
              <a:rPr lang="fr-FR" dirty="0"/>
              <a:t>0 - &gt;2.5</a:t>
            </a:r>
          </a:p>
          <a:p>
            <a:pPr>
              <a:lnSpc>
                <a:spcPts val="3300"/>
              </a:lnSpc>
            </a:pPr>
            <a:r>
              <a:rPr lang="fr-FR" dirty="0"/>
              <a:t>2.5 - &lt;5</a:t>
            </a:r>
          </a:p>
          <a:p>
            <a:pPr>
              <a:lnSpc>
                <a:spcPts val="3300"/>
              </a:lnSpc>
            </a:pPr>
            <a:r>
              <a:rPr lang="fr-FR" dirty="0"/>
              <a:t>5 - 10</a:t>
            </a:r>
          </a:p>
          <a:p>
            <a:pPr>
              <a:lnSpc>
                <a:spcPts val="3300"/>
              </a:lnSpc>
            </a:pPr>
            <a:r>
              <a:rPr lang="fr-FR" dirty="0"/>
              <a:t>&gt; 10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5FB15A-693A-0866-947F-351B690448B6}"/>
              </a:ext>
            </a:extLst>
          </p:cNvPr>
          <p:cNvSpPr txBox="1"/>
          <p:nvPr/>
        </p:nvSpPr>
        <p:spPr>
          <a:xfrm>
            <a:off x="3419582" y="1880335"/>
            <a:ext cx="1138453" cy="2163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FR" b="1" dirty="0" err="1">
                <a:solidFill>
                  <a:srgbClr val="FF61DA"/>
                </a:solidFill>
              </a:rPr>
              <a:t>Fem</a:t>
            </a:r>
            <a:r>
              <a:rPr lang="fr-FR" sz="1800" b="1" i="0" u="none" strike="noStrike" baseline="0" dirty="0" err="1">
                <a:solidFill>
                  <a:srgbClr val="FF61DA"/>
                </a:solidFill>
              </a:rPr>
              <a:t>ales</a:t>
            </a:r>
            <a:endParaRPr lang="fr-FR" sz="1800" b="1" i="0" u="none" strike="noStrike" baseline="0" dirty="0">
              <a:solidFill>
                <a:srgbClr val="FF61DA"/>
              </a:solidFill>
            </a:endParaRPr>
          </a:p>
          <a:p>
            <a:pPr>
              <a:lnSpc>
                <a:spcPts val="3300"/>
              </a:lnSpc>
            </a:pPr>
            <a:r>
              <a:rPr lang="fr-FR" dirty="0"/>
              <a:t>2.79 (10)</a:t>
            </a:r>
          </a:p>
          <a:p>
            <a:pPr>
              <a:lnSpc>
                <a:spcPts val="3300"/>
              </a:lnSpc>
            </a:pPr>
            <a:r>
              <a:rPr lang="fr-FR" dirty="0"/>
              <a:t>5.35 (7)</a:t>
            </a:r>
          </a:p>
          <a:p>
            <a:pPr>
              <a:lnSpc>
                <a:spcPts val="3300"/>
              </a:lnSpc>
            </a:pPr>
            <a:r>
              <a:rPr lang="fr-FR" dirty="0"/>
              <a:t>14.96 (16)</a:t>
            </a:r>
          </a:p>
          <a:p>
            <a:pPr>
              <a:lnSpc>
                <a:spcPts val="3300"/>
              </a:lnSpc>
            </a:pPr>
            <a:r>
              <a:rPr lang="fr-FR" dirty="0"/>
              <a:t>23.35 (3)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253D30-51C7-ED8F-5071-0B37A2D35870}"/>
              </a:ext>
            </a:extLst>
          </p:cNvPr>
          <p:cNvSpPr txBox="1"/>
          <p:nvPr/>
        </p:nvSpPr>
        <p:spPr>
          <a:xfrm>
            <a:off x="2016813" y="1880335"/>
            <a:ext cx="1138453" cy="2163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3300"/>
              </a:lnSpc>
            </a:pPr>
            <a:r>
              <a:rPr lang="fr-FR" sz="1800" b="1" i="0" u="none" strike="noStrike" baseline="0" dirty="0">
                <a:solidFill>
                  <a:srgbClr val="0070C0"/>
                </a:solidFill>
              </a:rPr>
              <a:t>Males</a:t>
            </a:r>
          </a:p>
          <a:p>
            <a:pPr algn="r">
              <a:lnSpc>
                <a:spcPts val="3300"/>
              </a:lnSpc>
            </a:pPr>
            <a:r>
              <a:rPr lang="fr-FR" dirty="0"/>
              <a:t>3.66 (7)</a:t>
            </a:r>
          </a:p>
          <a:p>
            <a:pPr algn="r">
              <a:lnSpc>
                <a:spcPts val="3300"/>
              </a:lnSpc>
            </a:pPr>
            <a:r>
              <a:rPr lang="fr-FR" dirty="0"/>
              <a:t>3.67 (14)</a:t>
            </a:r>
          </a:p>
          <a:p>
            <a:pPr algn="r">
              <a:lnSpc>
                <a:spcPts val="3300"/>
              </a:lnSpc>
            </a:pPr>
            <a:r>
              <a:rPr lang="fr-FR" dirty="0"/>
              <a:t>10.83 (62)</a:t>
            </a:r>
          </a:p>
          <a:p>
            <a:pPr algn="r">
              <a:lnSpc>
                <a:spcPts val="3300"/>
              </a:lnSpc>
            </a:pPr>
            <a:r>
              <a:rPr lang="fr-FR" dirty="0"/>
              <a:t>16.72 (17)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654F382-9B28-B660-4E77-86D12561FB5B}"/>
              </a:ext>
            </a:extLst>
          </p:cNvPr>
          <p:cNvGrpSpPr/>
          <p:nvPr/>
        </p:nvGrpSpPr>
        <p:grpSpPr>
          <a:xfrm>
            <a:off x="10291043" y="4115403"/>
            <a:ext cx="281094" cy="359778"/>
            <a:chOff x="7204816" y="4885446"/>
            <a:chExt cx="281094" cy="359778"/>
          </a:xfrm>
        </p:grpSpPr>
        <p:sp>
          <p:nvSpPr>
            <p:cNvPr id="15" name="Line 37">
              <a:extLst>
                <a:ext uri="{FF2B5EF4-FFF2-40B4-BE49-F238E27FC236}">
                  <a16:creationId xmlns:a16="http://schemas.microsoft.com/office/drawing/2014/main" id="{BB2516C2-5C25-4E4A-07AA-EF00131F2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67">
              <a:extLst>
                <a:ext uri="{FF2B5EF4-FFF2-40B4-BE49-F238E27FC236}">
                  <a16:creationId xmlns:a16="http://schemas.microsoft.com/office/drawing/2014/main" id="{0E7CAC38-55E9-07D6-38C7-EE41407C7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816" y="4926300"/>
              <a:ext cx="28109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70</a:t>
              </a:r>
            </a:p>
          </p:txBody>
        </p:sp>
      </p:grpSp>
      <p:sp>
        <p:nvSpPr>
          <p:cNvPr id="17" name="Rectangle 67">
            <a:extLst>
              <a:ext uri="{FF2B5EF4-FFF2-40B4-BE49-F238E27FC236}">
                <a16:creationId xmlns:a16="http://schemas.microsoft.com/office/drawing/2014/main" id="{0DB978A1-D86F-69C9-2F8E-FAA04B7D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180" y="4516328"/>
            <a:ext cx="2884371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Incidence rate / 1000 PY (95% CI)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7B3393F-FC78-653C-4A21-A1625F7BADCB}"/>
              </a:ext>
            </a:extLst>
          </p:cNvPr>
          <p:cNvCxnSpPr>
            <a:cxnSpLocks/>
          </p:cNvCxnSpPr>
          <p:nvPr/>
        </p:nvCxnSpPr>
        <p:spPr>
          <a:xfrm>
            <a:off x="4984824" y="4115607"/>
            <a:ext cx="534027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8B467B1-30FE-90EC-9D78-68619F81C20F}"/>
              </a:ext>
            </a:extLst>
          </p:cNvPr>
          <p:cNvGrpSpPr/>
          <p:nvPr/>
        </p:nvGrpSpPr>
        <p:grpSpPr>
          <a:xfrm>
            <a:off x="9768408" y="4115403"/>
            <a:ext cx="281094" cy="359778"/>
            <a:chOff x="7204816" y="4885446"/>
            <a:chExt cx="281094" cy="359778"/>
          </a:xfrm>
        </p:grpSpPr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AD0912CF-C665-0B5D-B948-E3E012AAE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E01FBC84-39D6-39EE-FBFD-60B81B6BD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816" y="4926300"/>
              <a:ext cx="28109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C566723-7E1C-D8B9-26EF-A7B18BA252E6}"/>
              </a:ext>
            </a:extLst>
          </p:cNvPr>
          <p:cNvGrpSpPr/>
          <p:nvPr/>
        </p:nvGrpSpPr>
        <p:grpSpPr>
          <a:xfrm>
            <a:off x="8780154" y="4115403"/>
            <a:ext cx="281094" cy="359778"/>
            <a:chOff x="7204816" y="4885446"/>
            <a:chExt cx="281094" cy="359778"/>
          </a:xfrm>
        </p:grpSpPr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86956EFF-BD51-286C-7651-6DDE855A0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67">
              <a:extLst>
                <a:ext uri="{FF2B5EF4-FFF2-40B4-BE49-F238E27FC236}">
                  <a16:creationId xmlns:a16="http://schemas.microsoft.com/office/drawing/2014/main" id="{A6459376-DB9A-C4E7-4EB5-0B6ACA9DF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816" y="4926300"/>
              <a:ext cx="28109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2591BCC-5BEE-5F43-2F81-52568187E62D}"/>
              </a:ext>
            </a:extLst>
          </p:cNvPr>
          <p:cNvGrpSpPr/>
          <p:nvPr/>
        </p:nvGrpSpPr>
        <p:grpSpPr>
          <a:xfrm>
            <a:off x="7799209" y="4115403"/>
            <a:ext cx="281094" cy="359778"/>
            <a:chOff x="7204816" y="4885446"/>
            <a:chExt cx="281094" cy="359778"/>
          </a:xfrm>
        </p:grpSpPr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C9F19C52-D639-41B1-B03D-2E4ABE6C8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7">
              <a:extLst>
                <a:ext uri="{FF2B5EF4-FFF2-40B4-BE49-F238E27FC236}">
                  <a16:creationId xmlns:a16="http://schemas.microsoft.com/office/drawing/2014/main" id="{28BEFC3B-E89D-0DBB-2C18-4641226F7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816" y="4926300"/>
              <a:ext cx="28109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15</a:t>
              </a:r>
              <a:endParaRPr kumimoji="0" lang="fr-FR" alt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07200C8-A1A9-8A00-DEDB-E89ACDF371EE}"/>
              </a:ext>
            </a:extLst>
          </p:cNvPr>
          <p:cNvGrpSpPr/>
          <p:nvPr/>
        </p:nvGrpSpPr>
        <p:grpSpPr>
          <a:xfrm>
            <a:off x="6816075" y="4115403"/>
            <a:ext cx="281094" cy="359778"/>
            <a:chOff x="7204816" y="4885446"/>
            <a:chExt cx="281094" cy="359778"/>
          </a:xfrm>
        </p:grpSpPr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55DD1EBB-DCB3-EA04-4CE0-64AE39CED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67">
              <a:extLst>
                <a:ext uri="{FF2B5EF4-FFF2-40B4-BE49-F238E27FC236}">
                  <a16:creationId xmlns:a16="http://schemas.microsoft.com/office/drawing/2014/main" id="{8ADD9150-57F7-B608-E9C3-3037254D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816" y="4926300"/>
              <a:ext cx="28109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ABDCF32-7E50-BD45-DB92-3D21F4327F5E}"/>
              </a:ext>
            </a:extLst>
          </p:cNvPr>
          <p:cNvGrpSpPr/>
          <p:nvPr/>
        </p:nvGrpSpPr>
        <p:grpSpPr>
          <a:xfrm>
            <a:off x="6316040" y="4115403"/>
            <a:ext cx="332390" cy="359778"/>
            <a:chOff x="7179169" y="4885446"/>
            <a:chExt cx="332390" cy="359778"/>
          </a:xfrm>
        </p:grpSpPr>
        <p:sp>
          <p:nvSpPr>
            <p:cNvPr id="33" name="Line 37">
              <a:extLst>
                <a:ext uri="{FF2B5EF4-FFF2-40B4-BE49-F238E27FC236}">
                  <a16:creationId xmlns:a16="http://schemas.microsoft.com/office/drawing/2014/main" id="{97BB7C61-24F5-8F03-23CF-4B1CA74A4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67">
              <a:extLst>
                <a:ext uri="{FF2B5EF4-FFF2-40B4-BE49-F238E27FC236}">
                  <a16:creationId xmlns:a16="http://schemas.microsoft.com/office/drawing/2014/main" id="{E5B70F25-917C-28B2-88CF-B1028EACE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9169" y="4926300"/>
              <a:ext cx="332390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7.5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5FAFC2E-3F05-92E6-CFA1-7FBF9E1397C7}"/>
              </a:ext>
            </a:extLst>
          </p:cNvPr>
          <p:cNvGrpSpPr/>
          <p:nvPr/>
        </p:nvGrpSpPr>
        <p:grpSpPr>
          <a:xfrm>
            <a:off x="5881400" y="4115403"/>
            <a:ext cx="176898" cy="359778"/>
            <a:chOff x="7256915" y="4885446"/>
            <a:chExt cx="176898" cy="359778"/>
          </a:xfrm>
        </p:grpSpPr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DF2F4F9C-53D6-65BC-38B2-1C5A04700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67">
              <a:extLst>
                <a:ext uri="{FF2B5EF4-FFF2-40B4-BE49-F238E27FC236}">
                  <a16:creationId xmlns:a16="http://schemas.microsoft.com/office/drawing/2014/main" id="{D3053A4F-6769-367C-2535-02A14BF70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915" y="4926300"/>
              <a:ext cx="176898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5B6F74B-661F-E708-5B8D-DAB5AFFF33F9}"/>
              </a:ext>
            </a:extLst>
          </p:cNvPr>
          <p:cNvGrpSpPr/>
          <p:nvPr/>
        </p:nvGrpSpPr>
        <p:grpSpPr>
          <a:xfrm>
            <a:off x="5320806" y="4115403"/>
            <a:ext cx="332391" cy="359778"/>
            <a:chOff x="7179169" y="4885446"/>
            <a:chExt cx="332391" cy="359778"/>
          </a:xfrm>
        </p:grpSpPr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834ACF59-9ADC-46E4-471D-568651706C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7">
              <a:extLst>
                <a:ext uri="{FF2B5EF4-FFF2-40B4-BE49-F238E27FC236}">
                  <a16:creationId xmlns:a16="http://schemas.microsoft.com/office/drawing/2014/main" id="{438560B0-A112-1579-9217-D82D88A2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9169" y="4926300"/>
              <a:ext cx="332391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2.5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F246C42-A939-269B-201D-9959AFBE3A10}"/>
              </a:ext>
            </a:extLst>
          </p:cNvPr>
          <p:cNvGrpSpPr/>
          <p:nvPr/>
        </p:nvGrpSpPr>
        <p:grpSpPr>
          <a:xfrm>
            <a:off x="4912869" y="4115403"/>
            <a:ext cx="176898" cy="359778"/>
            <a:chOff x="7256915" y="4885446"/>
            <a:chExt cx="176898" cy="359778"/>
          </a:xfrm>
        </p:grpSpPr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5D7C1B4F-03EA-E5E1-FD76-2D78629C5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7">
              <a:extLst>
                <a:ext uri="{FF2B5EF4-FFF2-40B4-BE49-F238E27FC236}">
                  <a16:creationId xmlns:a16="http://schemas.microsoft.com/office/drawing/2014/main" id="{78267C3D-32BD-BACE-892A-25051C5A7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915" y="4926300"/>
              <a:ext cx="176898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D508118-185A-908A-8475-9D6356451220}"/>
              </a:ext>
            </a:extLst>
          </p:cNvPr>
          <p:cNvCxnSpPr>
            <a:cxnSpLocks/>
          </p:cNvCxnSpPr>
          <p:nvPr/>
        </p:nvCxnSpPr>
        <p:spPr>
          <a:xfrm>
            <a:off x="5353050" y="2526800"/>
            <a:ext cx="115252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D0DF8B9-7824-8948-BDBF-E6FD29A9B3A6}"/>
              </a:ext>
            </a:extLst>
          </p:cNvPr>
          <p:cNvSpPr/>
          <p:nvPr/>
        </p:nvSpPr>
        <p:spPr>
          <a:xfrm rot="2700000">
            <a:off x="5677470" y="2476326"/>
            <a:ext cx="99442" cy="9944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EC692A2-C9B9-942F-468A-0FC55361C950}"/>
              </a:ext>
            </a:extLst>
          </p:cNvPr>
          <p:cNvCxnSpPr>
            <a:cxnSpLocks/>
          </p:cNvCxnSpPr>
          <p:nvPr/>
        </p:nvCxnSpPr>
        <p:spPr>
          <a:xfrm>
            <a:off x="5295900" y="2655064"/>
            <a:ext cx="717550" cy="0"/>
          </a:xfrm>
          <a:prstGeom prst="line">
            <a:avLst/>
          </a:prstGeom>
          <a:ln>
            <a:solidFill>
              <a:srgbClr val="FF6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F7C711C-1C96-5292-AE70-2A01F2729FE8}"/>
              </a:ext>
            </a:extLst>
          </p:cNvPr>
          <p:cNvSpPr/>
          <p:nvPr/>
        </p:nvSpPr>
        <p:spPr>
          <a:xfrm rot="2700000">
            <a:off x="5496495" y="2604590"/>
            <a:ext cx="99442" cy="99442"/>
          </a:xfrm>
          <a:prstGeom prst="rect">
            <a:avLst/>
          </a:prstGeom>
          <a:solidFill>
            <a:srgbClr val="FF61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7455F07-96A0-C551-4F48-DF500B3234A0}"/>
              </a:ext>
            </a:extLst>
          </p:cNvPr>
          <p:cNvCxnSpPr>
            <a:cxnSpLocks/>
          </p:cNvCxnSpPr>
          <p:nvPr/>
        </p:nvCxnSpPr>
        <p:spPr>
          <a:xfrm>
            <a:off x="5435600" y="2964950"/>
            <a:ext cx="7747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8C75147-93D5-A21A-3CB5-ABB16A34573D}"/>
              </a:ext>
            </a:extLst>
          </p:cNvPr>
          <p:cNvSpPr/>
          <p:nvPr/>
        </p:nvSpPr>
        <p:spPr>
          <a:xfrm rot="2700000">
            <a:off x="5664770" y="2914476"/>
            <a:ext cx="99442" cy="9944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315488F-B556-360D-D562-BDB3DEEBC7B9}"/>
              </a:ext>
            </a:extLst>
          </p:cNvPr>
          <p:cNvCxnSpPr>
            <a:cxnSpLocks/>
          </p:cNvCxnSpPr>
          <p:nvPr/>
        </p:nvCxnSpPr>
        <p:spPr>
          <a:xfrm>
            <a:off x="5502275" y="3093214"/>
            <a:ext cx="1695450" cy="0"/>
          </a:xfrm>
          <a:prstGeom prst="line">
            <a:avLst/>
          </a:prstGeom>
          <a:ln>
            <a:solidFill>
              <a:srgbClr val="FF6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8A91874-B1F5-AC00-0C3C-8DDE86834FFC}"/>
              </a:ext>
            </a:extLst>
          </p:cNvPr>
          <p:cNvSpPr/>
          <p:nvPr/>
        </p:nvSpPr>
        <p:spPr>
          <a:xfrm rot="2700000">
            <a:off x="6004495" y="3042741"/>
            <a:ext cx="99442" cy="99442"/>
          </a:xfrm>
          <a:prstGeom prst="rect">
            <a:avLst/>
          </a:prstGeom>
          <a:solidFill>
            <a:srgbClr val="FF61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A6F56AF-54B2-3561-173F-993F4A17DC5B}"/>
              </a:ext>
            </a:extLst>
          </p:cNvPr>
          <p:cNvCxnSpPr>
            <a:cxnSpLocks/>
          </p:cNvCxnSpPr>
          <p:nvPr/>
        </p:nvCxnSpPr>
        <p:spPr>
          <a:xfrm>
            <a:off x="6654800" y="3396750"/>
            <a:ext cx="106362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2BC3524-C9F8-A3D8-A81B-F1A647554FC3}"/>
              </a:ext>
            </a:extLst>
          </p:cNvPr>
          <p:cNvSpPr/>
          <p:nvPr/>
        </p:nvSpPr>
        <p:spPr>
          <a:xfrm rot="2700000">
            <a:off x="7068120" y="3346276"/>
            <a:ext cx="99442" cy="9944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F2379DC-3144-ED31-45D9-EC47CDF740DF}"/>
              </a:ext>
            </a:extLst>
          </p:cNvPr>
          <p:cNvCxnSpPr>
            <a:cxnSpLocks/>
          </p:cNvCxnSpPr>
          <p:nvPr/>
        </p:nvCxnSpPr>
        <p:spPr>
          <a:xfrm>
            <a:off x="6797675" y="3525014"/>
            <a:ext cx="2987675" cy="0"/>
          </a:xfrm>
          <a:prstGeom prst="line">
            <a:avLst/>
          </a:prstGeom>
          <a:ln>
            <a:solidFill>
              <a:srgbClr val="FF6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A2C87D6-4D2F-FF84-3A1E-DD358F2AA430}"/>
              </a:ext>
            </a:extLst>
          </p:cNvPr>
          <p:cNvSpPr/>
          <p:nvPr/>
        </p:nvSpPr>
        <p:spPr>
          <a:xfrm rot="2700000">
            <a:off x="7885271" y="3474540"/>
            <a:ext cx="99442" cy="99442"/>
          </a:xfrm>
          <a:prstGeom prst="rect">
            <a:avLst/>
          </a:prstGeom>
          <a:solidFill>
            <a:srgbClr val="FF61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A02B2760-C1D8-09DE-65D4-94B38685C3B4}"/>
              </a:ext>
            </a:extLst>
          </p:cNvPr>
          <p:cNvCxnSpPr>
            <a:cxnSpLocks/>
          </p:cNvCxnSpPr>
          <p:nvPr/>
        </p:nvCxnSpPr>
        <p:spPr>
          <a:xfrm>
            <a:off x="7042150" y="3828550"/>
            <a:ext cx="3225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F60CBD6-41E5-B034-C8D8-65D205166014}"/>
              </a:ext>
            </a:extLst>
          </p:cNvPr>
          <p:cNvSpPr/>
          <p:nvPr/>
        </p:nvSpPr>
        <p:spPr>
          <a:xfrm rot="2700000">
            <a:off x="8223820" y="3778076"/>
            <a:ext cx="99442" cy="9944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4191692F-2F94-ABDF-1F8C-5080629A35A3}"/>
              </a:ext>
            </a:extLst>
          </p:cNvPr>
          <p:cNvCxnSpPr>
            <a:cxnSpLocks/>
          </p:cNvCxnSpPr>
          <p:nvPr/>
        </p:nvCxnSpPr>
        <p:spPr>
          <a:xfrm>
            <a:off x="6477000" y="3956814"/>
            <a:ext cx="3844925" cy="0"/>
          </a:xfrm>
          <a:prstGeom prst="line">
            <a:avLst/>
          </a:prstGeom>
          <a:ln>
            <a:solidFill>
              <a:srgbClr val="FF6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1A54DBE-D2ED-98D3-2380-D6D3FDB2B579}"/>
              </a:ext>
            </a:extLst>
          </p:cNvPr>
          <p:cNvSpPr/>
          <p:nvPr/>
        </p:nvSpPr>
        <p:spPr>
          <a:xfrm rot="2700000">
            <a:off x="9535095" y="3906340"/>
            <a:ext cx="99442" cy="99442"/>
          </a:xfrm>
          <a:prstGeom prst="rect">
            <a:avLst/>
          </a:prstGeom>
          <a:solidFill>
            <a:srgbClr val="FF61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AC0DA449-627F-F15C-DF11-27B37481E148}"/>
              </a:ext>
            </a:extLst>
          </p:cNvPr>
          <p:cNvCxnSpPr>
            <a:cxnSpLocks/>
          </p:cNvCxnSpPr>
          <p:nvPr/>
        </p:nvCxnSpPr>
        <p:spPr>
          <a:xfrm>
            <a:off x="10429875" y="4115607"/>
            <a:ext cx="5841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2A490445-E89D-5461-A0AE-55BB72CC2419}"/>
              </a:ext>
            </a:extLst>
          </p:cNvPr>
          <p:cNvSpPr/>
          <p:nvPr/>
        </p:nvSpPr>
        <p:spPr>
          <a:xfrm>
            <a:off x="10321925" y="4076700"/>
            <a:ext cx="104775" cy="85725"/>
          </a:xfrm>
          <a:custGeom>
            <a:avLst/>
            <a:gdLst>
              <a:gd name="connsiteX0" fmla="*/ 0 w 104775"/>
              <a:gd name="connsiteY0" fmla="*/ 34925 h 85725"/>
              <a:gd name="connsiteX1" fmla="*/ 28575 w 104775"/>
              <a:gd name="connsiteY1" fmla="*/ 85725 h 85725"/>
              <a:gd name="connsiteX2" fmla="*/ 63500 w 104775"/>
              <a:gd name="connsiteY2" fmla="*/ 0 h 85725"/>
              <a:gd name="connsiteX3" fmla="*/ 82550 w 104775"/>
              <a:gd name="connsiteY3" fmla="*/ 38100 h 85725"/>
              <a:gd name="connsiteX4" fmla="*/ 104775 w 104775"/>
              <a:gd name="connsiteY4" fmla="*/ 3810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85725">
                <a:moveTo>
                  <a:pt x="0" y="34925"/>
                </a:moveTo>
                <a:lnTo>
                  <a:pt x="28575" y="85725"/>
                </a:lnTo>
                <a:lnTo>
                  <a:pt x="63500" y="0"/>
                </a:lnTo>
                <a:lnTo>
                  <a:pt x="82550" y="38100"/>
                </a:lnTo>
                <a:lnTo>
                  <a:pt x="104775" y="3810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93F6F5DB-FBF5-C83D-61A9-BE40D1614B2E}"/>
              </a:ext>
            </a:extLst>
          </p:cNvPr>
          <p:cNvCxnSpPr>
            <a:cxnSpLocks/>
          </p:cNvCxnSpPr>
          <p:nvPr/>
        </p:nvCxnSpPr>
        <p:spPr>
          <a:xfrm>
            <a:off x="10401300" y="3956814"/>
            <a:ext cx="503849" cy="0"/>
          </a:xfrm>
          <a:prstGeom prst="line">
            <a:avLst/>
          </a:prstGeom>
          <a:ln>
            <a:solidFill>
              <a:srgbClr val="FF6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2B21F59D-CE3C-F71D-FB7E-3F1FD7BF6423}"/>
              </a:ext>
            </a:extLst>
          </p:cNvPr>
          <p:cNvCxnSpPr>
            <a:cxnSpLocks/>
          </p:cNvCxnSpPr>
          <p:nvPr/>
        </p:nvCxnSpPr>
        <p:spPr>
          <a:xfrm>
            <a:off x="762000" y="1994985"/>
            <a:ext cx="102298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67">
            <a:extLst>
              <a:ext uri="{FF2B5EF4-FFF2-40B4-BE49-F238E27FC236}">
                <a16:creationId xmlns:a16="http://schemas.microsoft.com/office/drawing/2014/main" id="{DD2311F1-263B-2222-854D-F08BB860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1301" y="6499217"/>
            <a:ext cx="1074579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Zanni, IAS, 2023</a:t>
            </a:r>
          </a:p>
        </p:txBody>
      </p:sp>
    </p:spTree>
    <p:extLst>
      <p:ext uri="{BB962C8B-B14F-4D97-AF65-F5344CB8AC3E}">
        <p14:creationId xmlns:p14="http://schemas.microsoft.com/office/powerpoint/2010/main" val="3111300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45C03-A7B4-E12E-898C-29938FF1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HIV and </a:t>
            </a:r>
            <a:r>
              <a:rPr lang="fr-FR" dirty="0" err="1"/>
              <a:t>low</a:t>
            </a:r>
            <a:r>
              <a:rPr lang="fr-FR" dirty="0"/>
              <a:t> ASCVD </a:t>
            </a:r>
            <a:r>
              <a:rPr lang="fr-FR" dirty="0" err="1"/>
              <a:t>risk</a:t>
            </a:r>
            <a:r>
              <a:rPr lang="fr-FR" dirty="0"/>
              <a:t>: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statin</a:t>
            </a:r>
            <a:r>
              <a:rPr lang="fr-FR" dirty="0"/>
              <a:t>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6B3D96-5B58-7C82-447A-80C9585A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/>
              <a:t>Using ACC/AHA guidelines, 2/3 of patients with HIV not recommended to be on statin had significant carotid plaque</a:t>
            </a:r>
          </a:p>
          <a:p>
            <a:r>
              <a:rPr lang="en-US" sz="2400" dirty="0"/>
              <a:t>Among HIV patients with ASCVD risk &lt; 2.5%</a:t>
            </a:r>
          </a:p>
          <a:p>
            <a:pPr lvl="1"/>
            <a:r>
              <a:rPr lang="en-US" sz="2000" dirty="0"/>
              <a:t>30% had plaque on CT angiography</a:t>
            </a:r>
          </a:p>
          <a:p>
            <a:pPr lvl="1"/>
            <a:r>
              <a:rPr lang="en-US" sz="2000" dirty="0"/>
              <a:t>35% had CAC score &gt; 0</a:t>
            </a:r>
          </a:p>
          <a:p>
            <a:r>
              <a:rPr lang="en-US" sz="2400" dirty="0"/>
              <a:t>Should coronary </a:t>
            </a:r>
            <a:r>
              <a:rPr lang="en-US" sz="2400" dirty="0" err="1"/>
              <a:t>angioscan</a:t>
            </a:r>
            <a:r>
              <a:rPr lang="en-US" sz="2400" dirty="0"/>
              <a:t> be considered in patients with HIV &gt; 40 years </a:t>
            </a:r>
          </a:p>
          <a:p>
            <a:pPr lvl="1"/>
            <a:r>
              <a:rPr lang="en-US" sz="2000" dirty="0"/>
              <a:t>with intermediate ASCV risk ? </a:t>
            </a:r>
          </a:p>
          <a:p>
            <a:pPr lvl="1"/>
            <a:r>
              <a:rPr lang="en-US" sz="2000" dirty="0"/>
              <a:t>Even with low risk ?</a:t>
            </a:r>
          </a:p>
          <a:p>
            <a:r>
              <a:rPr lang="en-US" sz="2400" dirty="0"/>
              <a:t>REPRIEVE results will likely increase statin use in HIV patients 40-75 years and those with ASCD ≥ 5%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DBB544-EC90-F191-75BB-BEC1AF6E3637}"/>
              </a:ext>
            </a:extLst>
          </p:cNvPr>
          <p:cNvSpPr txBox="1"/>
          <p:nvPr/>
        </p:nvSpPr>
        <p:spPr>
          <a:xfrm>
            <a:off x="6128802" y="6464369"/>
            <a:ext cx="6063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Phan BA. </a:t>
            </a:r>
            <a:r>
              <a:rPr lang="fr-FR" sz="1200" i="1" dirty="0" err="1">
                <a:solidFill>
                  <a:srgbClr val="0070C0"/>
                </a:solidFill>
              </a:rPr>
              <a:t>Circ</a:t>
            </a:r>
            <a:r>
              <a:rPr lang="fr-FR" sz="1200" i="1" dirty="0">
                <a:solidFill>
                  <a:srgbClr val="0070C0"/>
                </a:solidFill>
              </a:rPr>
              <a:t> CV Imaging 2017; Hoffmann U. JAMA Network Open 2021; </a:t>
            </a:r>
            <a:r>
              <a:rPr lang="fr-FR" sz="1200" i="1" dirty="0" err="1">
                <a:solidFill>
                  <a:srgbClr val="0070C0"/>
                </a:solidFill>
              </a:rPr>
              <a:t>Hsue</a:t>
            </a:r>
            <a:r>
              <a:rPr lang="fr-FR" sz="1200" i="1" dirty="0">
                <a:solidFill>
                  <a:srgbClr val="0070C0"/>
                </a:solidFill>
              </a:rPr>
              <a:t> P. </a:t>
            </a:r>
            <a:r>
              <a:rPr lang="fr-FR" sz="1200" i="1" dirty="0" err="1">
                <a:solidFill>
                  <a:srgbClr val="0070C0"/>
                </a:solidFill>
              </a:rPr>
              <a:t>IDWeek</a:t>
            </a:r>
            <a:r>
              <a:rPr lang="fr-FR" sz="1200" i="1" dirty="0">
                <a:solidFill>
                  <a:srgbClr val="0070C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3526256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E67F723-067C-31C1-8688-7FAAE2BE9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52347"/>
              </p:ext>
            </p:extLst>
          </p:nvPr>
        </p:nvGraphicFramePr>
        <p:xfrm>
          <a:off x="3359696" y="4982162"/>
          <a:ext cx="5275386" cy="1585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00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409">
                  <a:extLst>
                    <a:ext uri="{9D8B030D-6E8A-4147-A177-3AD203B41FA5}">
                      <a16:colId xmlns:a16="http://schemas.microsoft.com/office/drawing/2014/main" val="3780811760"/>
                    </a:ext>
                  </a:extLst>
                </a:gridCol>
              </a:tblGrid>
              <a:tr h="381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High-Intensity statin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Moderate-intensity statin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Diminution </a:t>
                      </a:r>
                      <a:r>
                        <a:rPr lang="en-US" sz="1600" noProof="0" dirty="0" err="1">
                          <a:solidFill>
                            <a:schemeClr val="tx1"/>
                          </a:solidFill>
                        </a:rPr>
                        <a:t>LDLc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 ≥ 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Diminution </a:t>
                      </a:r>
                      <a:r>
                        <a:rPr lang="en-US" sz="1600" noProof="0" dirty="0" err="1">
                          <a:solidFill>
                            <a:schemeClr val="tx1"/>
                          </a:solidFill>
                        </a:rPr>
                        <a:t>LDLc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 30-50%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525139046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Atorvastatin 40-80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Rosuvastatin 20-40 mg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Atorvastatin 10-20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Pitavastatin</a:t>
                      </a: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2-4 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Rosuvastatin 5-10 mg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326F3C50-DFD1-18BB-0709-10FBAF96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statin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A763073-0B98-EEC3-9C9B-E4210836C1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09328"/>
            <a:ext cx="109728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Atorvastatin, </a:t>
            </a:r>
            <a:r>
              <a:rPr lang="en-US" sz="2400" dirty="0" err="1"/>
              <a:t>Pitavastatin</a:t>
            </a:r>
            <a:r>
              <a:rPr lang="en-US" sz="2400" dirty="0"/>
              <a:t> and Rosuvastatin have potent pleiotropic effects</a:t>
            </a:r>
          </a:p>
          <a:p>
            <a:pPr lvl="1"/>
            <a:r>
              <a:rPr lang="en-US" sz="2000" dirty="0"/>
              <a:t>Platelets: decreased activation and aggregation</a:t>
            </a:r>
          </a:p>
          <a:p>
            <a:pPr lvl="1"/>
            <a:r>
              <a:rPr lang="en-US" sz="2000" dirty="0"/>
              <a:t>Endothelial cells: increased nitric </a:t>
            </a:r>
            <a:r>
              <a:rPr lang="en-US" sz="2000" dirty="0" err="1"/>
              <a:t>oxyde</a:t>
            </a:r>
            <a:r>
              <a:rPr lang="en-US" sz="2000" dirty="0"/>
              <a:t> synthase expression/activity, decreased reactive oxygen species, increased endothelial </a:t>
            </a:r>
            <a:r>
              <a:rPr lang="en-US" sz="2000" dirty="0" err="1"/>
              <a:t>progenity</a:t>
            </a:r>
            <a:r>
              <a:rPr lang="en-US" sz="2000" dirty="0"/>
              <a:t> cell activity/production</a:t>
            </a:r>
          </a:p>
          <a:p>
            <a:pPr lvl="1"/>
            <a:r>
              <a:rPr lang="en-US" sz="2000" dirty="0"/>
              <a:t>Vascular smooth cells: decreased proliferation and migration, increased apoptosis</a:t>
            </a:r>
          </a:p>
          <a:p>
            <a:pPr lvl="1"/>
            <a:r>
              <a:rPr lang="en-US" sz="2000" dirty="0"/>
              <a:t>Macrophages/monocytes: decreased proliferation, major histocompatibility complex expression, and oxidized LDL uptake</a:t>
            </a:r>
          </a:p>
          <a:p>
            <a:pPr lvl="1"/>
            <a:r>
              <a:rPr lang="en-US" sz="2000" dirty="0"/>
              <a:t>Vascular inflammation: decreased MHC-II expression and </a:t>
            </a:r>
            <a:r>
              <a:rPr lang="en-US" sz="2000" dirty="0" err="1"/>
              <a:t>hsCRP</a:t>
            </a:r>
            <a:r>
              <a:rPr lang="en-US" sz="2000" dirty="0"/>
              <a:t> concentrations</a:t>
            </a:r>
          </a:p>
          <a:p>
            <a:pPr lvl="1"/>
            <a:endParaRPr lang="en-US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FD6C1C-D603-113C-2B1F-3DF9F31BA9FC}"/>
              </a:ext>
            </a:extLst>
          </p:cNvPr>
          <p:cNvSpPr txBox="1"/>
          <p:nvPr/>
        </p:nvSpPr>
        <p:spPr>
          <a:xfrm>
            <a:off x="5347462" y="4581128"/>
            <a:ext cx="1616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Statin dosage</a:t>
            </a:r>
          </a:p>
        </p:txBody>
      </p:sp>
    </p:spTree>
    <p:extLst>
      <p:ext uri="{BB962C8B-B14F-4D97-AF65-F5344CB8AC3E}">
        <p14:creationId xmlns:p14="http://schemas.microsoft.com/office/powerpoint/2010/main" val="72292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5159376" y="1109921"/>
            <a:ext cx="2735263" cy="9366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ea typeface="Tahoma" pitchFamily="-65" charset="0"/>
                <a:cs typeface="Tahoma" pitchFamily="-65" charset="0"/>
              </a:rPr>
              <a:t>HIV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2281238" y="2117983"/>
            <a:ext cx="3671888" cy="792163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Immune Activation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Inflammation</a:t>
            </a:r>
            <a:r>
              <a:rPr lang="en-US" sz="24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 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7321550" y="2060576"/>
            <a:ext cx="2844800" cy="790575"/>
          </a:xfrm>
          <a:prstGeom prst="flowChartAlternateProcess">
            <a:avLst/>
          </a:prstGeom>
          <a:solidFill>
            <a:schemeClr val="bg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Arial" pitchFamily="-65" charset="0"/>
                <a:cs typeface="Arial" pitchFamily="-65" charset="0"/>
              </a:rPr>
              <a:t> Immune deficit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3360739" y="2851151"/>
            <a:ext cx="358775" cy="3603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4872039" y="2851151"/>
            <a:ext cx="288925" cy="5762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1774826" y="3222882"/>
            <a:ext cx="2593975" cy="1225550"/>
          </a:xfrm>
          <a:prstGeom prst="flowChartAlternateProcess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 Cardiovascular risk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Osteoporosis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Cognitive deficit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4729163" y="3427413"/>
            <a:ext cx="1223962" cy="647700"/>
          </a:xfrm>
          <a:prstGeom prst="flowChartAlternateProcess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Cancers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4513263" y="2851150"/>
            <a:ext cx="0" cy="165735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4007272" y="4509120"/>
            <a:ext cx="1080616" cy="644526"/>
          </a:xfrm>
          <a:prstGeom prst="flowChartAlternateProcess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ea typeface="Arial" pitchFamily="-65" charset="0"/>
              <a:cs typeface="Arial" pitchFamily="-65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Aging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8178006" y="4176467"/>
            <a:ext cx="1598613" cy="790575"/>
          </a:xfrm>
          <a:prstGeom prst="flowChartAlternateProcess">
            <a:avLst/>
          </a:prstGeom>
          <a:solidFill>
            <a:schemeClr val="bg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Arial" pitchFamily="-65" charset="0"/>
                <a:cs typeface="Arial" pitchFamily="-65" charset="0"/>
              </a:rPr>
              <a:t>AIDS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Arial" pitchFamily="-65" charset="0"/>
                <a:cs typeface="Arial" pitchFamily="-65" charset="0"/>
              </a:rPr>
              <a:t>(OI, cancers)</a:t>
            </a: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8977313" y="2636912"/>
            <a:ext cx="0" cy="1531616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4872039" y="1700213"/>
            <a:ext cx="358775" cy="360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7392988" y="1843089"/>
            <a:ext cx="360362" cy="2174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97890" y="5224269"/>
            <a:ext cx="11674773" cy="12025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With advances in ART and almost universal virologic suppression and immune restoration, most diseases and deaths in people with HIV are now attributable to noncommunicable illnesses, especially cardiovascular diseases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8644334" y="2898777"/>
            <a:ext cx="908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4C872F-95D4-2232-1150-D0A54C13A46A}"/>
              </a:ext>
            </a:extLst>
          </p:cNvPr>
          <p:cNvSpPr txBox="1"/>
          <p:nvPr/>
        </p:nvSpPr>
        <p:spPr>
          <a:xfrm>
            <a:off x="9686925" y="3457575"/>
            <a:ext cx="174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Potent </a:t>
            </a:r>
            <a:r>
              <a:rPr lang="en-US" sz="2400" b="1" dirty="0" err="1">
                <a:solidFill>
                  <a:srgbClr val="FF0000"/>
                </a:solidFill>
              </a:rPr>
              <a:t>cART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BB30EB7-8146-B285-4B98-45665FCC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infection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4A413A-BF9B-0A4B-D157-0874C470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63" y="44197"/>
            <a:ext cx="7516274" cy="220058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B0EB0C-865D-2278-2CDD-9FD55FEF55CF}"/>
              </a:ext>
            </a:extLst>
          </p:cNvPr>
          <p:cNvSpPr txBox="1"/>
          <p:nvPr/>
        </p:nvSpPr>
        <p:spPr>
          <a:xfrm>
            <a:off x="9781907" y="6483528"/>
            <a:ext cx="240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0070C0"/>
                </a:solidFill>
              </a:rPr>
              <a:t>Boccara</a:t>
            </a:r>
            <a:r>
              <a:rPr lang="fr-FR" sz="1200" i="1" dirty="0">
                <a:solidFill>
                  <a:srgbClr val="0070C0"/>
                </a:solidFill>
              </a:rPr>
              <a:t> F. AIDS 2022, 36 (5):675-82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D25702-F3EB-181B-B626-C0DBCC46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08919"/>
            <a:ext cx="10972800" cy="384745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Evolocumab</a:t>
            </a:r>
            <a:r>
              <a:rPr lang="en-US" dirty="0"/>
              <a:t> = fully human </a:t>
            </a:r>
            <a:r>
              <a:rPr lang="en-US" dirty="0" err="1"/>
              <a:t>mAb</a:t>
            </a:r>
            <a:r>
              <a:rPr lang="en-US" dirty="0"/>
              <a:t> that inhibits proprotein convertase subtilisin-</a:t>
            </a:r>
            <a:r>
              <a:rPr lang="en-US" dirty="0" err="1"/>
              <a:t>kexin</a:t>
            </a:r>
            <a:r>
              <a:rPr lang="en-US" dirty="0"/>
              <a:t> type 9 (PCSK9)</a:t>
            </a:r>
          </a:p>
          <a:p>
            <a:endParaRPr lang="en-US" dirty="0"/>
          </a:p>
          <a:p>
            <a:r>
              <a:rPr lang="en-US" dirty="0"/>
              <a:t>Multinational, placebo-controlled, double-blind, randomized phase 3 trial</a:t>
            </a:r>
          </a:p>
          <a:p>
            <a:r>
              <a:rPr lang="en-US" dirty="0"/>
              <a:t>Monthly </a:t>
            </a:r>
            <a:r>
              <a:rPr lang="en-US" dirty="0" err="1"/>
              <a:t>sc</a:t>
            </a:r>
            <a:r>
              <a:rPr lang="en-US" dirty="0"/>
              <a:t> </a:t>
            </a:r>
            <a:r>
              <a:rPr lang="en-US" dirty="0" err="1"/>
              <a:t>evolocumab</a:t>
            </a:r>
            <a:r>
              <a:rPr lang="en-US" dirty="0"/>
              <a:t> 420 mg 24 weeks of double-blind period + 28 weeks of open-label period </a:t>
            </a:r>
          </a:p>
          <a:p>
            <a:r>
              <a:rPr lang="en-US" dirty="0"/>
              <a:t>467 PWH with elevated LDL-C or nonhigh-density lipoprotein cholesterol (non-HDL-C), on stable maximally tolerated statin and stable ART</a:t>
            </a:r>
          </a:p>
          <a:p>
            <a:r>
              <a:rPr lang="en-US" dirty="0"/>
              <a:t>Efficacy assessment: percentage change from baseline in LDL–C, triglycerides, and atherogenic lipoproteins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5299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0" name="Groupe 8369">
            <a:extLst>
              <a:ext uri="{FF2B5EF4-FFF2-40B4-BE49-F238E27FC236}">
                <a16:creationId xmlns:a16="http://schemas.microsoft.com/office/drawing/2014/main" id="{82E29506-AA69-F317-3FD0-A73856BBAAB1}"/>
              </a:ext>
            </a:extLst>
          </p:cNvPr>
          <p:cNvGrpSpPr/>
          <p:nvPr/>
        </p:nvGrpSpPr>
        <p:grpSpPr>
          <a:xfrm>
            <a:off x="695400" y="1516269"/>
            <a:ext cx="2424653" cy="1019478"/>
            <a:chOff x="3997325" y="393701"/>
            <a:chExt cx="1985963" cy="835025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9E00BC9-4B21-DFE6-AE8B-50128EFC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393701"/>
              <a:ext cx="1939925" cy="793750"/>
            </a:xfrm>
            <a:custGeom>
              <a:avLst/>
              <a:gdLst>
                <a:gd name="T0" fmla="*/ 4887 w 4887"/>
                <a:gd name="T1" fmla="*/ 2000 h 2000"/>
                <a:gd name="T2" fmla="*/ 0 w 4887"/>
                <a:gd name="T3" fmla="*/ 2000 h 2000"/>
                <a:gd name="T4" fmla="*/ 0 w 4887"/>
                <a:gd name="T5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000">
                  <a:moveTo>
                    <a:pt x="4887" y="2000"/>
                  </a:move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370EB89B-FD77-BC6D-4CA1-5835B4AF1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100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5F4B60E6-2FEF-E2C1-6913-358E9FBC9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1213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18">
              <a:extLst>
                <a:ext uri="{FF2B5EF4-FFF2-40B4-BE49-F238E27FC236}">
                  <a16:creationId xmlns:a16="http://schemas.microsoft.com/office/drawing/2014/main" id="{3CD9FA46-C88E-BED6-EDE9-CD4EC3AD9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1738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DA21C256-1D72-21BB-7680-2C1BE8EA7B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2263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20">
              <a:extLst>
                <a:ext uri="{FF2B5EF4-FFF2-40B4-BE49-F238E27FC236}">
                  <a16:creationId xmlns:a16="http://schemas.microsoft.com/office/drawing/2014/main" id="{AB16A840-84B0-D1CE-4D96-A8CE1C2641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4375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1" name="Line 66">
              <a:extLst>
                <a:ext uri="{FF2B5EF4-FFF2-40B4-BE49-F238E27FC236}">
                  <a16:creationId xmlns:a16="http://schemas.microsoft.com/office/drawing/2014/main" id="{9D9786D2-E44B-02B9-FBE9-2A7164A32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270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2" name="Line 67">
              <a:extLst>
                <a:ext uri="{FF2B5EF4-FFF2-40B4-BE49-F238E27FC236}">
                  <a16:creationId xmlns:a16="http://schemas.microsoft.com/office/drawing/2014/main" id="{D872C673-44E5-F5CC-2A35-45C9A928D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222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3" name="Line 68">
              <a:extLst>
                <a:ext uri="{FF2B5EF4-FFF2-40B4-BE49-F238E27FC236}">
                  <a16:creationId xmlns:a16="http://schemas.microsoft.com/office/drawing/2014/main" id="{8F36BB12-BE9F-3B6A-B219-459E85D91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6175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4" name="Line 69">
              <a:extLst>
                <a:ext uri="{FF2B5EF4-FFF2-40B4-BE49-F238E27FC236}">
                  <a16:creationId xmlns:a16="http://schemas.microsoft.com/office/drawing/2014/main" id="{0FBEBB52-0212-7F7C-6AB5-B7C2C6C34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7112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5" name="Line 70">
              <a:extLst>
                <a:ext uri="{FF2B5EF4-FFF2-40B4-BE49-F238E27FC236}">
                  <a16:creationId xmlns:a16="http://schemas.microsoft.com/office/drawing/2014/main" id="{EE1EB1D0-39ED-790A-0E91-69A3BD59E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8064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6" name="Line 71">
              <a:extLst>
                <a:ext uri="{FF2B5EF4-FFF2-40B4-BE49-F238E27FC236}">
                  <a16:creationId xmlns:a16="http://schemas.microsoft.com/office/drawing/2014/main" id="{0B30AEBE-9B50-170C-5B2E-A0E3F24E6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9017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7" name="Line 72">
              <a:extLst>
                <a:ext uri="{FF2B5EF4-FFF2-40B4-BE49-F238E27FC236}">
                  <a16:creationId xmlns:a16="http://schemas.microsoft.com/office/drawing/2014/main" id="{15AA21F7-D24B-A18E-6FCC-2795E1455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9953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8" name="Line 73">
              <a:extLst>
                <a:ext uri="{FF2B5EF4-FFF2-40B4-BE49-F238E27FC236}">
                  <a16:creationId xmlns:a16="http://schemas.microsoft.com/office/drawing/2014/main" id="{2007AACB-CA75-9AD4-01DE-EC8B009E8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09061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9" name="Line 74">
              <a:extLst>
                <a:ext uri="{FF2B5EF4-FFF2-40B4-BE49-F238E27FC236}">
                  <a16:creationId xmlns:a16="http://schemas.microsoft.com/office/drawing/2014/main" id="{4F6A086A-1922-300E-87B9-4DCA1C92C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1874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3" name="Freeform 158">
              <a:extLst>
                <a:ext uri="{FF2B5EF4-FFF2-40B4-BE49-F238E27FC236}">
                  <a16:creationId xmlns:a16="http://schemas.microsoft.com/office/drawing/2014/main" id="{2C66E169-24A4-A285-5441-9A3469F15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519113"/>
              <a:ext cx="1546225" cy="515938"/>
            </a:xfrm>
            <a:custGeom>
              <a:avLst/>
              <a:gdLst>
                <a:gd name="T0" fmla="*/ 3894 w 3894"/>
                <a:gd name="T1" fmla="*/ 1299 h 1299"/>
                <a:gd name="T2" fmla="*/ 2923 w 3894"/>
                <a:gd name="T3" fmla="*/ 1293 h 1299"/>
                <a:gd name="T4" fmla="*/ 1948 w 3894"/>
                <a:gd name="T5" fmla="*/ 0 h 1299"/>
                <a:gd name="T6" fmla="*/ 972 w 3894"/>
                <a:gd name="T7" fmla="*/ 11 h 1299"/>
                <a:gd name="T8" fmla="*/ 0 w 3894"/>
                <a:gd name="T9" fmla="*/ 6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4" h="1299">
                  <a:moveTo>
                    <a:pt x="3894" y="1299"/>
                  </a:moveTo>
                  <a:lnTo>
                    <a:pt x="2923" y="1293"/>
                  </a:lnTo>
                  <a:lnTo>
                    <a:pt x="1948" y="0"/>
                  </a:lnTo>
                  <a:lnTo>
                    <a:pt x="972" y="11"/>
                  </a:lnTo>
                  <a:lnTo>
                    <a:pt x="0" y="6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BC42517A-EF53-DEB1-0819-96BC33032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520701"/>
              <a:ext cx="1555750" cy="573088"/>
            </a:xfrm>
            <a:custGeom>
              <a:avLst/>
              <a:gdLst>
                <a:gd name="T0" fmla="*/ 3917 w 3917"/>
                <a:gd name="T1" fmla="*/ 1445 h 1445"/>
                <a:gd name="T2" fmla="*/ 2934 w 3917"/>
                <a:gd name="T3" fmla="*/ 1422 h 1445"/>
                <a:gd name="T4" fmla="*/ 1953 w 3917"/>
                <a:gd name="T5" fmla="*/ 1348 h 1445"/>
                <a:gd name="T6" fmla="*/ 990 w 3917"/>
                <a:gd name="T7" fmla="*/ 1422 h 1445"/>
                <a:gd name="T8" fmla="*/ 0 w 3917"/>
                <a:gd name="T9" fmla="*/ 0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7" h="1445">
                  <a:moveTo>
                    <a:pt x="3917" y="1445"/>
                  </a:moveTo>
                  <a:lnTo>
                    <a:pt x="2934" y="1422"/>
                  </a:lnTo>
                  <a:lnTo>
                    <a:pt x="1953" y="1348"/>
                  </a:lnTo>
                  <a:lnTo>
                    <a:pt x="990" y="1422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2" name="Groupe 8371">
            <a:extLst>
              <a:ext uri="{FF2B5EF4-FFF2-40B4-BE49-F238E27FC236}">
                <a16:creationId xmlns:a16="http://schemas.microsoft.com/office/drawing/2014/main" id="{0BE54CAD-1644-8783-CF4B-D98B659487B4}"/>
              </a:ext>
            </a:extLst>
          </p:cNvPr>
          <p:cNvGrpSpPr/>
          <p:nvPr/>
        </p:nvGrpSpPr>
        <p:grpSpPr>
          <a:xfrm>
            <a:off x="3685999" y="3261478"/>
            <a:ext cx="2424652" cy="1081500"/>
            <a:chOff x="6446838" y="1608138"/>
            <a:chExt cx="1985962" cy="885825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19ADBDF-EB0B-AFA3-2571-6E9D56E7C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5" y="1608138"/>
              <a:ext cx="1939925" cy="844550"/>
            </a:xfrm>
            <a:custGeom>
              <a:avLst/>
              <a:gdLst>
                <a:gd name="T0" fmla="*/ 4887 w 4887"/>
                <a:gd name="T1" fmla="*/ 2126 h 2126"/>
                <a:gd name="T2" fmla="*/ 0 w 4887"/>
                <a:gd name="T3" fmla="*/ 2126 h 2126"/>
                <a:gd name="T4" fmla="*/ 0 w 4887"/>
                <a:gd name="T5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126">
                  <a:moveTo>
                    <a:pt x="4887" y="2126"/>
                  </a:moveTo>
                  <a:lnTo>
                    <a:pt x="0" y="212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6">
              <a:extLst>
                <a:ext uri="{FF2B5EF4-FFF2-40B4-BE49-F238E27FC236}">
                  <a16:creationId xmlns:a16="http://schemas.microsoft.com/office/drawing/2014/main" id="{7AF319B5-F809-05FD-B49D-01B88023B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8825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7">
              <a:extLst>
                <a:ext uri="{FF2B5EF4-FFF2-40B4-BE49-F238E27FC236}">
                  <a16:creationId xmlns:a16="http://schemas.microsoft.com/office/drawing/2014/main" id="{A91E9F84-F220-0C23-D67A-DD1653BE7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6075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2" name="Line 28">
              <a:extLst>
                <a:ext uri="{FF2B5EF4-FFF2-40B4-BE49-F238E27FC236}">
                  <a16:creationId xmlns:a16="http://schemas.microsoft.com/office/drawing/2014/main" id="{64D6BEC4-B9E7-6B50-FF1D-3C7B15BAD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3325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3" name="Line 29">
              <a:extLst>
                <a:ext uri="{FF2B5EF4-FFF2-40B4-BE49-F238E27FC236}">
                  <a16:creationId xmlns:a16="http://schemas.microsoft.com/office/drawing/2014/main" id="{BA1DA9FE-721C-BCEB-5DEA-26A3028A3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0575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4" name="Line 30">
              <a:extLst>
                <a:ext uri="{FF2B5EF4-FFF2-40B4-BE49-F238E27FC236}">
                  <a16:creationId xmlns:a16="http://schemas.microsoft.com/office/drawing/2014/main" id="{B2F09302-BEA9-3E7B-FBD2-81AB3816A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7825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9" name="Line 84">
              <a:extLst>
                <a:ext uri="{FF2B5EF4-FFF2-40B4-BE49-F238E27FC236}">
                  <a16:creationId xmlns:a16="http://schemas.microsoft.com/office/drawing/2014/main" id="{903AA331-3845-3CD0-09DC-13A7B1D04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16541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0" name="Line 85">
              <a:extLst>
                <a:ext uri="{FF2B5EF4-FFF2-40B4-BE49-F238E27FC236}">
                  <a16:creationId xmlns:a16="http://schemas.microsoft.com/office/drawing/2014/main" id="{3C41A28B-9AE7-94D4-F9B7-D81B0C275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17684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1" name="Line 86">
              <a:extLst>
                <a:ext uri="{FF2B5EF4-FFF2-40B4-BE49-F238E27FC236}">
                  <a16:creationId xmlns:a16="http://schemas.microsoft.com/office/drawing/2014/main" id="{181FCF21-4DCC-569B-D9E5-DE0ADD5C7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18827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2" name="Line 87">
              <a:extLst>
                <a:ext uri="{FF2B5EF4-FFF2-40B4-BE49-F238E27FC236}">
                  <a16:creationId xmlns:a16="http://schemas.microsoft.com/office/drawing/2014/main" id="{83B8C8E1-6D28-FE85-DBC0-D93C74F66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22240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3" name="Line 88">
              <a:extLst>
                <a:ext uri="{FF2B5EF4-FFF2-40B4-BE49-F238E27FC236}">
                  <a16:creationId xmlns:a16="http://schemas.microsoft.com/office/drawing/2014/main" id="{E60ADFCB-4F79-F23D-1EBC-339CB1984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23383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4" name="Line 89">
              <a:extLst>
                <a:ext uri="{FF2B5EF4-FFF2-40B4-BE49-F238E27FC236}">
                  <a16:creationId xmlns:a16="http://schemas.microsoft.com/office/drawing/2014/main" id="{E3104330-971F-6717-D2C1-75D17C24E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24526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5" name="Line 90">
              <a:extLst>
                <a:ext uri="{FF2B5EF4-FFF2-40B4-BE49-F238E27FC236}">
                  <a16:creationId xmlns:a16="http://schemas.microsoft.com/office/drawing/2014/main" id="{1764A2B7-9037-11BF-07F8-3403CA6DF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21097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6" name="Line 91">
              <a:extLst>
                <a:ext uri="{FF2B5EF4-FFF2-40B4-BE49-F238E27FC236}">
                  <a16:creationId xmlns:a16="http://schemas.microsoft.com/office/drawing/2014/main" id="{99CA3A81-F518-E756-0304-E51270991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19970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5" name="Freeform 160">
              <a:extLst>
                <a:ext uri="{FF2B5EF4-FFF2-40B4-BE49-F238E27FC236}">
                  <a16:creationId xmlns:a16="http://schemas.microsoft.com/office/drawing/2014/main" id="{5BFF1727-5CCA-2B50-CF6A-C29DDDDF5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1752601"/>
              <a:ext cx="1674813" cy="523875"/>
            </a:xfrm>
            <a:custGeom>
              <a:avLst/>
              <a:gdLst>
                <a:gd name="T0" fmla="*/ 4222 w 4222"/>
                <a:gd name="T1" fmla="*/ 1309 h 1320"/>
                <a:gd name="T2" fmla="*/ 3176 w 4222"/>
                <a:gd name="T3" fmla="*/ 1320 h 1320"/>
                <a:gd name="T4" fmla="*/ 2116 w 4222"/>
                <a:gd name="T5" fmla="*/ 0 h 1320"/>
                <a:gd name="T6" fmla="*/ 1060 w 4222"/>
                <a:gd name="T7" fmla="*/ 42 h 1320"/>
                <a:gd name="T8" fmla="*/ 0 w 4222"/>
                <a:gd name="T9" fmla="*/ 3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2" h="1320">
                  <a:moveTo>
                    <a:pt x="4222" y="1309"/>
                  </a:moveTo>
                  <a:lnTo>
                    <a:pt x="3176" y="1320"/>
                  </a:lnTo>
                  <a:lnTo>
                    <a:pt x="2116" y="0"/>
                  </a:lnTo>
                  <a:lnTo>
                    <a:pt x="1060" y="42"/>
                  </a:lnTo>
                  <a:lnTo>
                    <a:pt x="0" y="32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730E1DE7-6F06-A767-20D1-6FDC63504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1773238"/>
              <a:ext cx="1684338" cy="558800"/>
            </a:xfrm>
            <a:custGeom>
              <a:avLst/>
              <a:gdLst>
                <a:gd name="T0" fmla="*/ 4242 w 4242"/>
                <a:gd name="T1" fmla="*/ 1409 h 1409"/>
                <a:gd name="T2" fmla="*/ 3185 w 4242"/>
                <a:gd name="T3" fmla="*/ 1365 h 1409"/>
                <a:gd name="T4" fmla="*/ 2114 w 4242"/>
                <a:gd name="T5" fmla="*/ 1343 h 1409"/>
                <a:gd name="T6" fmla="*/ 1057 w 4242"/>
                <a:gd name="T7" fmla="*/ 1388 h 1409"/>
                <a:gd name="T8" fmla="*/ 0 w 4242"/>
                <a:gd name="T9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2" h="1409">
                  <a:moveTo>
                    <a:pt x="4242" y="1409"/>
                  </a:moveTo>
                  <a:lnTo>
                    <a:pt x="3185" y="1365"/>
                  </a:lnTo>
                  <a:lnTo>
                    <a:pt x="2114" y="1343"/>
                  </a:lnTo>
                  <a:lnTo>
                    <a:pt x="1057" y="1388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1" name="Groupe 8370">
            <a:extLst>
              <a:ext uri="{FF2B5EF4-FFF2-40B4-BE49-F238E27FC236}">
                <a16:creationId xmlns:a16="http://schemas.microsoft.com/office/drawing/2014/main" id="{8C61D230-D2AF-F18F-9267-B8BDDDF77701}"/>
              </a:ext>
            </a:extLst>
          </p:cNvPr>
          <p:cNvGrpSpPr/>
          <p:nvPr/>
        </p:nvGrpSpPr>
        <p:grpSpPr>
          <a:xfrm>
            <a:off x="3685999" y="1516269"/>
            <a:ext cx="2424652" cy="1019478"/>
            <a:chOff x="6446838" y="393701"/>
            <a:chExt cx="1985962" cy="835025"/>
          </a:xfrm>
        </p:grpSpPr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884941C-69A1-9D46-B0BC-87CDD55D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5" y="393701"/>
              <a:ext cx="1939925" cy="793750"/>
            </a:xfrm>
            <a:custGeom>
              <a:avLst/>
              <a:gdLst>
                <a:gd name="T0" fmla="*/ 4887 w 4887"/>
                <a:gd name="T1" fmla="*/ 2000 h 2000"/>
                <a:gd name="T2" fmla="*/ 0 w 4887"/>
                <a:gd name="T3" fmla="*/ 2000 h 2000"/>
                <a:gd name="T4" fmla="*/ 0 w 4887"/>
                <a:gd name="T5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000">
                  <a:moveTo>
                    <a:pt x="4887" y="2000"/>
                  </a:move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4C2D9ED2-FEC8-A615-64BE-A9C5559FC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7825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22">
              <a:extLst>
                <a:ext uri="{FF2B5EF4-FFF2-40B4-BE49-F238E27FC236}">
                  <a16:creationId xmlns:a16="http://schemas.microsoft.com/office/drawing/2014/main" id="{83881282-FFD3-EDD7-DB3E-F77F4176F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0575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23">
              <a:extLst>
                <a:ext uri="{FF2B5EF4-FFF2-40B4-BE49-F238E27FC236}">
                  <a16:creationId xmlns:a16="http://schemas.microsoft.com/office/drawing/2014/main" id="{B19FD936-0211-4842-3298-5751D8B0F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3325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24">
              <a:extLst>
                <a:ext uri="{FF2B5EF4-FFF2-40B4-BE49-F238E27FC236}">
                  <a16:creationId xmlns:a16="http://schemas.microsoft.com/office/drawing/2014/main" id="{D0994C5C-D2CA-D7D2-D023-42BB727FF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6075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">
              <a:extLst>
                <a:ext uri="{FF2B5EF4-FFF2-40B4-BE49-F238E27FC236}">
                  <a16:creationId xmlns:a16="http://schemas.microsoft.com/office/drawing/2014/main" id="{D97EA216-CFBA-B129-FBDD-F2351A95A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8825" y="1187451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0" name="Line 75">
              <a:extLst>
                <a:ext uri="{FF2B5EF4-FFF2-40B4-BE49-F238E27FC236}">
                  <a16:creationId xmlns:a16="http://schemas.microsoft.com/office/drawing/2014/main" id="{1C55476E-A8C4-641B-005F-F488BD051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270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1" name="Line 76">
              <a:extLst>
                <a:ext uri="{FF2B5EF4-FFF2-40B4-BE49-F238E27FC236}">
                  <a16:creationId xmlns:a16="http://schemas.microsoft.com/office/drawing/2014/main" id="{335C793D-6F4B-6EEA-2FB5-9D3BD2C8F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9017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2" name="Line 77">
              <a:extLst>
                <a:ext uri="{FF2B5EF4-FFF2-40B4-BE49-F238E27FC236}">
                  <a16:creationId xmlns:a16="http://schemas.microsoft.com/office/drawing/2014/main" id="{773230DB-6375-5FA4-7F1E-601F9429F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8064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3" name="Line 78">
              <a:extLst>
                <a:ext uri="{FF2B5EF4-FFF2-40B4-BE49-F238E27FC236}">
                  <a16:creationId xmlns:a16="http://schemas.microsoft.com/office/drawing/2014/main" id="{EA4FBF1C-E7D6-2115-1CEC-9F18B3735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7112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4" name="Line 79">
              <a:extLst>
                <a:ext uri="{FF2B5EF4-FFF2-40B4-BE49-F238E27FC236}">
                  <a16:creationId xmlns:a16="http://schemas.microsoft.com/office/drawing/2014/main" id="{5932CA37-1FB5-0890-2DEB-2CCBF5396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6175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5" name="Line 80">
              <a:extLst>
                <a:ext uri="{FF2B5EF4-FFF2-40B4-BE49-F238E27FC236}">
                  <a16:creationId xmlns:a16="http://schemas.microsoft.com/office/drawing/2014/main" id="{89D930F0-C797-44CB-22CA-5DA250BB6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222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6" name="Line 81">
              <a:extLst>
                <a:ext uri="{FF2B5EF4-FFF2-40B4-BE49-F238E27FC236}">
                  <a16:creationId xmlns:a16="http://schemas.microsoft.com/office/drawing/2014/main" id="{F5A911EB-B21B-9E56-A39D-4E4BD4755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11874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7" name="Line 82">
              <a:extLst>
                <a:ext uri="{FF2B5EF4-FFF2-40B4-BE49-F238E27FC236}">
                  <a16:creationId xmlns:a16="http://schemas.microsoft.com/office/drawing/2014/main" id="{A78B00EC-3260-0BA7-DD91-7F201300B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109061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8" name="Line 83">
              <a:extLst>
                <a:ext uri="{FF2B5EF4-FFF2-40B4-BE49-F238E27FC236}">
                  <a16:creationId xmlns:a16="http://schemas.microsoft.com/office/drawing/2014/main" id="{BCC05C8D-C522-788F-BF08-F0B7E2548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9953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4" name="Freeform 159">
              <a:extLst>
                <a:ext uri="{FF2B5EF4-FFF2-40B4-BE49-F238E27FC236}">
                  <a16:creationId xmlns:a16="http://schemas.microsoft.com/office/drawing/2014/main" id="{98825AD7-58CE-4557-F7DE-EA8F3D84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950" y="506413"/>
              <a:ext cx="1677988" cy="534988"/>
            </a:xfrm>
            <a:custGeom>
              <a:avLst/>
              <a:gdLst>
                <a:gd name="T0" fmla="*/ 4227 w 4227"/>
                <a:gd name="T1" fmla="*/ 1346 h 1346"/>
                <a:gd name="T2" fmla="*/ 3176 w 4227"/>
                <a:gd name="T3" fmla="*/ 1341 h 1346"/>
                <a:gd name="T4" fmla="*/ 2106 w 4227"/>
                <a:gd name="T5" fmla="*/ 0 h 1346"/>
                <a:gd name="T6" fmla="*/ 1060 w 4227"/>
                <a:gd name="T7" fmla="*/ 38 h 1346"/>
                <a:gd name="T8" fmla="*/ 0 w 4227"/>
                <a:gd name="T9" fmla="*/ 58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7" h="1346">
                  <a:moveTo>
                    <a:pt x="4227" y="1346"/>
                  </a:moveTo>
                  <a:lnTo>
                    <a:pt x="3176" y="1341"/>
                  </a:lnTo>
                  <a:lnTo>
                    <a:pt x="2106" y="0"/>
                  </a:lnTo>
                  <a:lnTo>
                    <a:pt x="1060" y="38"/>
                  </a:lnTo>
                  <a:lnTo>
                    <a:pt x="0" y="58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id="{E7116FCF-D480-3663-9127-5FF218298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520701"/>
              <a:ext cx="1682750" cy="581025"/>
            </a:xfrm>
            <a:custGeom>
              <a:avLst/>
              <a:gdLst>
                <a:gd name="T0" fmla="*/ 4240 w 4240"/>
                <a:gd name="T1" fmla="*/ 1464 h 1464"/>
                <a:gd name="T2" fmla="*/ 2139 w 4240"/>
                <a:gd name="T3" fmla="*/ 1381 h 1464"/>
                <a:gd name="T4" fmla="*/ 1086 w 4240"/>
                <a:gd name="T5" fmla="*/ 1441 h 1464"/>
                <a:gd name="T6" fmla="*/ 0 w 4240"/>
                <a:gd name="T7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40" h="1464">
                  <a:moveTo>
                    <a:pt x="4240" y="1464"/>
                  </a:moveTo>
                  <a:lnTo>
                    <a:pt x="2139" y="1381"/>
                  </a:lnTo>
                  <a:lnTo>
                    <a:pt x="1086" y="1441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4" name="Groupe 8373">
            <a:extLst>
              <a:ext uri="{FF2B5EF4-FFF2-40B4-BE49-F238E27FC236}">
                <a16:creationId xmlns:a16="http://schemas.microsoft.com/office/drawing/2014/main" id="{903C2DF1-8C59-8E96-1C8B-583066F23510}"/>
              </a:ext>
            </a:extLst>
          </p:cNvPr>
          <p:cNvGrpSpPr/>
          <p:nvPr/>
        </p:nvGrpSpPr>
        <p:grpSpPr>
          <a:xfrm>
            <a:off x="695400" y="5044639"/>
            <a:ext cx="2424653" cy="1236553"/>
            <a:chOff x="3997325" y="2860676"/>
            <a:chExt cx="1985963" cy="1012825"/>
          </a:xfrm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A21E6B8F-6493-B5D1-A266-4C28A677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2860676"/>
              <a:ext cx="1939925" cy="969963"/>
            </a:xfrm>
            <a:custGeom>
              <a:avLst/>
              <a:gdLst>
                <a:gd name="T0" fmla="*/ 4887 w 4887"/>
                <a:gd name="T1" fmla="*/ 2444 h 2444"/>
                <a:gd name="T2" fmla="*/ 0 w 4887"/>
                <a:gd name="T3" fmla="*/ 2444 h 2444"/>
                <a:gd name="T4" fmla="*/ 0 w 4887"/>
                <a:gd name="T5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444">
                  <a:moveTo>
                    <a:pt x="4887" y="2444"/>
                  </a:moveTo>
                  <a:lnTo>
                    <a:pt x="0" y="244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1" name="Line 46">
              <a:extLst>
                <a:ext uri="{FF2B5EF4-FFF2-40B4-BE49-F238E27FC236}">
                  <a16:creationId xmlns:a16="http://schemas.microsoft.com/office/drawing/2014/main" id="{49441501-EDCC-324A-D358-4EDF3758D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1213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2" name="Line 47">
              <a:extLst>
                <a:ext uri="{FF2B5EF4-FFF2-40B4-BE49-F238E27FC236}">
                  <a16:creationId xmlns:a16="http://schemas.microsoft.com/office/drawing/2014/main" id="{690943B7-E021-B5E9-01B7-0EE47971E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100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5" name="Line 50">
              <a:extLst>
                <a:ext uri="{FF2B5EF4-FFF2-40B4-BE49-F238E27FC236}">
                  <a16:creationId xmlns:a16="http://schemas.microsoft.com/office/drawing/2014/main" id="{DD327B2D-89E3-CE9B-7BD8-C8CC574AD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4375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6" name="Line 51">
              <a:extLst>
                <a:ext uri="{FF2B5EF4-FFF2-40B4-BE49-F238E27FC236}">
                  <a16:creationId xmlns:a16="http://schemas.microsoft.com/office/drawing/2014/main" id="{98A77ACB-C9ED-F59F-AE87-FDA24DAC9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2263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7" name="Line 52">
              <a:extLst>
                <a:ext uri="{FF2B5EF4-FFF2-40B4-BE49-F238E27FC236}">
                  <a16:creationId xmlns:a16="http://schemas.microsoft.com/office/drawing/2014/main" id="{71864A1D-702C-E6CA-8D6E-070F3CED7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1738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4" name="Line 109">
              <a:extLst>
                <a:ext uri="{FF2B5EF4-FFF2-40B4-BE49-F238E27FC236}">
                  <a16:creationId xmlns:a16="http://schemas.microsoft.com/office/drawing/2014/main" id="{D20620A7-AFCC-4298-C31C-F2305310A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9368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5" name="Line 110">
              <a:extLst>
                <a:ext uri="{FF2B5EF4-FFF2-40B4-BE49-F238E27FC236}">
                  <a16:creationId xmlns:a16="http://schemas.microsoft.com/office/drawing/2014/main" id="{DFE1F649-3A15-9EC1-B093-3CBE81193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0638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6" name="Line 111">
              <a:extLst>
                <a:ext uri="{FF2B5EF4-FFF2-40B4-BE49-F238E27FC236}">
                  <a16:creationId xmlns:a16="http://schemas.microsoft.com/office/drawing/2014/main" id="{62BE8A70-B7C6-4510-9405-60B0B2021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4480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7" name="Line 112">
              <a:extLst>
                <a:ext uri="{FF2B5EF4-FFF2-40B4-BE49-F238E27FC236}">
                  <a16:creationId xmlns:a16="http://schemas.microsoft.com/office/drawing/2014/main" id="{126CDCD6-F1DE-00FD-0DB7-64598E0EC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1924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8" name="Line 113">
              <a:extLst>
                <a:ext uri="{FF2B5EF4-FFF2-40B4-BE49-F238E27FC236}">
                  <a16:creationId xmlns:a16="http://schemas.microsoft.com/office/drawing/2014/main" id="{BAB37081-BCD6-A2A8-1776-05156AD8B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3194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9" name="Line 114">
              <a:extLst>
                <a:ext uri="{FF2B5EF4-FFF2-40B4-BE49-F238E27FC236}">
                  <a16:creationId xmlns:a16="http://schemas.microsoft.com/office/drawing/2014/main" id="{DEDFD083-69B8-0860-BEE0-199F2A8D8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7020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0" name="Line 115">
              <a:extLst>
                <a:ext uri="{FF2B5EF4-FFF2-40B4-BE49-F238E27FC236}">
                  <a16:creationId xmlns:a16="http://schemas.microsoft.com/office/drawing/2014/main" id="{CAA0B0E1-594F-D779-255F-C75073017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5750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1" name="Line 116">
              <a:extLst>
                <a:ext uri="{FF2B5EF4-FFF2-40B4-BE49-F238E27FC236}">
                  <a16:creationId xmlns:a16="http://schemas.microsoft.com/office/drawing/2014/main" id="{55B3BF7A-44DC-6635-06A6-4613F340E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38306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9" name="Freeform 164">
              <a:extLst>
                <a:ext uri="{FF2B5EF4-FFF2-40B4-BE49-F238E27FC236}">
                  <a16:creationId xmlns:a16="http://schemas.microsoft.com/office/drawing/2014/main" id="{B0A92DA7-053C-611C-AE8A-EAEA7148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181351"/>
              <a:ext cx="1550988" cy="649288"/>
            </a:xfrm>
            <a:custGeom>
              <a:avLst/>
              <a:gdLst>
                <a:gd name="T0" fmla="*/ 3907 w 3907"/>
                <a:gd name="T1" fmla="*/ 0 h 1636"/>
                <a:gd name="T2" fmla="*/ 2931 w 3907"/>
                <a:gd name="T3" fmla="*/ 106 h 1636"/>
                <a:gd name="T4" fmla="*/ 1966 w 3907"/>
                <a:gd name="T5" fmla="*/ 1251 h 1636"/>
                <a:gd name="T6" fmla="*/ 984 w 3907"/>
                <a:gd name="T7" fmla="*/ 1288 h 1636"/>
                <a:gd name="T8" fmla="*/ 730 w 3907"/>
                <a:gd name="T9" fmla="*/ 1375 h 1636"/>
                <a:gd name="T10" fmla="*/ 479 w 3907"/>
                <a:gd name="T11" fmla="*/ 1462 h 1636"/>
                <a:gd name="T12" fmla="*/ 418 w 3907"/>
                <a:gd name="T13" fmla="*/ 1482 h 1636"/>
                <a:gd name="T14" fmla="*/ 388 w 3907"/>
                <a:gd name="T15" fmla="*/ 1491 h 1636"/>
                <a:gd name="T16" fmla="*/ 361 w 3907"/>
                <a:gd name="T17" fmla="*/ 1502 h 1636"/>
                <a:gd name="T18" fmla="*/ 308 w 3907"/>
                <a:gd name="T19" fmla="*/ 1519 h 1636"/>
                <a:gd name="T20" fmla="*/ 261 w 3907"/>
                <a:gd name="T21" fmla="*/ 1537 h 1636"/>
                <a:gd name="T22" fmla="*/ 216 w 3907"/>
                <a:gd name="T23" fmla="*/ 1553 h 1636"/>
                <a:gd name="T24" fmla="*/ 176 w 3907"/>
                <a:gd name="T25" fmla="*/ 1567 h 1636"/>
                <a:gd name="T26" fmla="*/ 139 w 3907"/>
                <a:gd name="T27" fmla="*/ 1579 h 1636"/>
                <a:gd name="T28" fmla="*/ 109 w 3907"/>
                <a:gd name="T29" fmla="*/ 1592 h 1636"/>
                <a:gd name="T30" fmla="*/ 79 w 3907"/>
                <a:gd name="T31" fmla="*/ 1601 h 1636"/>
                <a:gd name="T32" fmla="*/ 67 w 3907"/>
                <a:gd name="T33" fmla="*/ 1605 h 1636"/>
                <a:gd name="T34" fmla="*/ 56 w 3907"/>
                <a:gd name="T35" fmla="*/ 1610 h 1636"/>
                <a:gd name="T36" fmla="*/ 36 w 3907"/>
                <a:gd name="T37" fmla="*/ 1618 h 1636"/>
                <a:gd name="T38" fmla="*/ 22 w 3907"/>
                <a:gd name="T39" fmla="*/ 1624 h 1636"/>
                <a:gd name="T40" fmla="*/ 10 w 3907"/>
                <a:gd name="T41" fmla="*/ 1628 h 1636"/>
                <a:gd name="T42" fmla="*/ 4 w 3907"/>
                <a:gd name="T43" fmla="*/ 1632 h 1636"/>
                <a:gd name="T44" fmla="*/ 0 w 3907"/>
                <a:gd name="T45" fmla="*/ 1634 h 1636"/>
                <a:gd name="T46" fmla="*/ 3 w 3907"/>
                <a:gd name="T47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7" h="1636">
                  <a:moveTo>
                    <a:pt x="3907" y="0"/>
                  </a:moveTo>
                  <a:lnTo>
                    <a:pt x="2931" y="106"/>
                  </a:lnTo>
                  <a:lnTo>
                    <a:pt x="1966" y="1251"/>
                  </a:lnTo>
                  <a:lnTo>
                    <a:pt x="984" y="1288"/>
                  </a:lnTo>
                  <a:lnTo>
                    <a:pt x="730" y="1375"/>
                  </a:lnTo>
                  <a:lnTo>
                    <a:pt x="479" y="1462"/>
                  </a:lnTo>
                  <a:lnTo>
                    <a:pt x="418" y="1482"/>
                  </a:lnTo>
                  <a:lnTo>
                    <a:pt x="388" y="1491"/>
                  </a:lnTo>
                  <a:lnTo>
                    <a:pt x="361" y="1502"/>
                  </a:lnTo>
                  <a:lnTo>
                    <a:pt x="308" y="1519"/>
                  </a:lnTo>
                  <a:lnTo>
                    <a:pt x="261" y="1537"/>
                  </a:lnTo>
                  <a:lnTo>
                    <a:pt x="216" y="1553"/>
                  </a:lnTo>
                  <a:lnTo>
                    <a:pt x="176" y="1567"/>
                  </a:lnTo>
                  <a:lnTo>
                    <a:pt x="139" y="1579"/>
                  </a:lnTo>
                  <a:lnTo>
                    <a:pt x="109" y="1592"/>
                  </a:lnTo>
                  <a:lnTo>
                    <a:pt x="79" y="1601"/>
                  </a:lnTo>
                  <a:lnTo>
                    <a:pt x="67" y="1605"/>
                  </a:lnTo>
                  <a:lnTo>
                    <a:pt x="56" y="1610"/>
                  </a:lnTo>
                  <a:lnTo>
                    <a:pt x="36" y="1618"/>
                  </a:lnTo>
                  <a:lnTo>
                    <a:pt x="22" y="1624"/>
                  </a:lnTo>
                  <a:lnTo>
                    <a:pt x="10" y="1628"/>
                  </a:lnTo>
                  <a:lnTo>
                    <a:pt x="4" y="1632"/>
                  </a:lnTo>
                  <a:lnTo>
                    <a:pt x="0" y="1634"/>
                  </a:lnTo>
                  <a:lnTo>
                    <a:pt x="3" y="1636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3" name="Line 188">
              <a:extLst>
                <a:ext uri="{FF2B5EF4-FFF2-40B4-BE49-F238E27FC236}">
                  <a16:creationId xmlns:a16="http://schemas.microsoft.com/office/drawing/2014/main" id="{09F46DEA-177E-4495-A746-084675E5E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5438" y="3148013"/>
              <a:ext cx="0" cy="16510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4" name="Line 189">
              <a:extLst>
                <a:ext uri="{FF2B5EF4-FFF2-40B4-BE49-F238E27FC236}">
                  <a16:creationId xmlns:a16="http://schemas.microsoft.com/office/drawing/2014/main" id="{5B2F9292-833A-8CDF-84B1-A9F02E5E7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9613" y="3100388"/>
              <a:ext cx="0" cy="19685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5" name="Line 190">
              <a:extLst>
                <a:ext uri="{FF2B5EF4-FFF2-40B4-BE49-F238E27FC236}">
                  <a16:creationId xmlns:a16="http://schemas.microsoft.com/office/drawing/2014/main" id="{B06DDCC2-D537-DFDD-DD8C-3CC374C95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325" y="3609976"/>
              <a:ext cx="0" cy="15716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7" name="Line 192">
              <a:extLst>
                <a:ext uri="{FF2B5EF4-FFF2-40B4-BE49-F238E27FC236}">
                  <a16:creationId xmlns:a16="http://schemas.microsoft.com/office/drawing/2014/main" id="{A863EC3F-2CC2-6327-A17C-0BA6BE56C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088" y="3587751"/>
              <a:ext cx="0" cy="18415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9" name="Freeform 204">
              <a:extLst>
                <a:ext uri="{FF2B5EF4-FFF2-40B4-BE49-F238E27FC236}">
                  <a16:creationId xmlns:a16="http://schemas.microsoft.com/office/drawing/2014/main" id="{9A84C9C5-7CBF-3FEB-3169-4369DD598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3060701"/>
              <a:ext cx="0" cy="141288"/>
            </a:xfrm>
            <a:custGeom>
              <a:avLst/>
              <a:gdLst>
                <a:gd name="T0" fmla="*/ 355 h 355"/>
                <a:gd name="T1" fmla="*/ 173 h 355"/>
                <a:gd name="T2" fmla="*/ 0 h 3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5">
                  <a:moveTo>
                    <a:pt x="0" y="355"/>
                  </a:moveTo>
                  <a:lnTo>
                    <a:pt x="0" y="17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A6A9A664-FF6D-5CE0-6A70-C529C088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3187701"/>
              <a:ext cx="0" cy="128588"/>
            </a:xfrm>
            <a:custGeom>
              <a:avLst/>
              <a:gdLst>
                <a:gd name="T0" fmla="*/ 324 h 324"/>
                <a:gd name="T1" fmla="*/ 183 h 324"/>
                <a:gd name="T2" fmla="*/ 0 h 3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4">
                  <a:moveTo>
                    <a:pt x="0" y="324"/>
                  </a:moveTo>
                  <a:lnTo>
                    <a:pt x="0" y="18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id="{F072C6DD-6E63-AEE7-5C81-E5EF7F6FB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3006726"/>
              <a:ext cx="0" cy="149225"/>
            </a:xfrm>
            <a:custGeom>
              <a:avLst/>
              <a:gdLst>
                <a:gd name="T0" fmla="*/ 378 h 378"/>
                <a:gd name="T1" fmla="*/ 206 h 378"/>
                <a:gd name="T2" fmla="*/ 0 h 3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8">
                  <a:moveTo>
                    <a:pt x="0" y="378"/>
                  </a:moveTo>
                  <a:lnTo>
                    <a:pt x="0" y="20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0C300A86-CC87-7137-C187-D2F02A961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5" y="3071813"/>
              <a:ext cx="0" cy="133350"/>
            </a:xfrm>
            <a:custGeom>
              <a:avLst/>
              <a:gdLst>
                <a:gd name="T0" fmla="*/ 336 h 336"/>
                <a:gd name="T1" fmla="*/ 167 h 336"/>
                <a:gd name="T2" fmla="*/ 0 h 3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6">
                  <a:moveTo>
                    <a:pt x="0" y="336"/>
                  </a:moveTo>
                  <a:lnTo>
                    <a:pt x="0" y="16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id="{C1D51887-1C86-F7F3-8CE0-DBC8200A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3087688"/>
              <a:ext cx="1549400" cy="725488"/>
            </a:xfrm>
            <a:custGeom>
              <a:avLst/>
              <a:gdLst>
                <a:gd name="T0" fmla="*/ 3904 w 3904"/>
                <a:gd name="T1" fmla="*/ 0 h 1829"/>
                <a:gd name="T2" fmla="*/ 2927 w 3904"/>
                <a:gd name="T3" fmla="*/ 105 h 1829"/>
                <a:gd name="T4" fmla="*/ 2923 w 3904"/>
                <a:gd name="T5" fmla="*/ 105 h 1829"/>
                <a:gd name="T6" fmla="*/ 1963 w 3904"/>
                <a:gd name="T7" fmla="*/ 126 h 1829"/>
                <a:gd name="T8" fmla="*/ 1960 w 3904"/>
                <a:gd name="T9" fmla="*/ 126 h 1829"/>
                <a:gd name="T10" fmla="*/ 964 w 3904"/>
                <a:gd name="T11" fmla="*/ 433 h 1829"/>
                <a:gd name="T12" fmla="*/ 0 w 3904"/>
                <a:gd name="T13" fmla="*/ 182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4" h="1829">
                  <a:moveTo>
                    <a:pt x="3904" y="0"/>
                  </a:moveTo>
                  <a:lnTo>
                    <a:pt x="2927" y="105"/>
                  </a:lnTo>
                  <a:lnTo>
                    <a:pt x="2923" y="105"/>
                  </a:lnTo>
                  <a:lnTo>
                    <a:pt x="1963" y="126"/>
                  </a:lnTo>
                  <a:lnTo>
                    <a:pt x="1960" y="126"/>
                  </a:lnTo>
                  <a:lnTo>
                    <a:pt x="964" y="433"/>
                  </a:lnTo>
                  <a:lnTo>
                    <a:pt x="0" y="1829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3" name="Groupe 8372">
            <a:extLst>
              <a:ext uri="{FF2B5EF4-FFF2-40B4-BE49-F238E27FC236}">
                <a16:creationId xmlns:a16="http://schemas.microsoft.com/office/drawing/2014/main" id="{E4757BA7-E99F-E3E2-89E2-84BD17DA4747}"/>
              </a:ext>
            </a:extLst>
          </p:cNvPr>
          <p:cNvGrpSpPr/>
          <p:nvPr/>
        </p:nvGrpSpPr>
        <p:grpSpPr>
          <a:xfrm>
            <a:off x="695400" y="3257601"/>
            <a:ext cx="2424653" cy="1085376"/>
            <a:chOff x="3997325" y="1604963"/>
            <a:chExt cx="1985963" cy="889000"/>
          </a:xfrm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38AF627-C60A-4854-0926-3313D636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1604963"/>
              <a:ext cx="1939925" cy="847725"/>
            </a:xfrm>
            <a:custGeom>
              <a:avLst/>
              <a:gdLst>
                <a:gd name="T0" fmla="*/ 4887 w 4887"/>
                <a:gd name="T1" fmla="*/ 2137 h 2137"/>
                <a:gd name="T2" fmla="*/ 0 w 4887"/>
                <a:gd name="T3" fmla="*/ 2137 h 2137"/>
                <a:gd name="T4" fmla="*/ 0 w 4887"/>
                <a:gd name="T5" fmla="*/ 0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137">
                  <a:moveTo>
                    <a:pt x="4887" y="2137"/>
                  </a:moveTo>
                  <a:lnTo>
                    <a:pt x="0" y="213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6" name="Line 41">
              <a:extLst>
                <a:ext uri="{FF2B5EF4-FFF2-40B4-BE49-F238E27FC236}">
                  <a16:creationId xmlns:a16="http://schemas.microsoft.com/office/drawing/2014/main" id="{9F8BEE95-08D7-0C93-8AE9-7E32A9103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4375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7" name="Line 42">
              <a:extLst>
                <a:ext uri="{FF2B5EF4-FFF2-40B4-BE49-F238E27FC236}">
                  <a16:creationId xmlns:a16="http://schemas.microsoft.com/office/drawing/2014/main" id="{7385498D-6ECC-1B48-6E3E-FD0F379A0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2263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8" name="Line 43">
              <a:extLst>
                <a:ext uri="{FF2B5EF4-FFF2-40B4-BE49-F238E27FC236}">
                  <a16:creationId xmlns:a16="http://schemas.microsoft.com/office/drawing/2014/main" id="{D52EF94F-36E4-604D-1D56-189DC6C66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1738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9" name="Line 44">
              <a:extLst>
                <a:ext uri="{FF2B5EF4-FFF2-40B4-BE49-F238E27FC236}">
                  <a16:creationId xmlns:a16="http://schemas.microsoft.com/office/drawing/2014/main" id="{6EC91CEE-665B-D551-B235-A7B87BDFB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1213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0" name="Line 45">
              <a:extLst>
                <a:ext uri="{FF2B5EF4-FFF2-40B4-BE49-F238E27FC236}">
                  <a16:creationId xmlns:a16="http://schemas.microsoft.com/office/drawing/2014/main" id="{241BB8AA-5E99-58DE-128B-D0A36A2FE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100" y="245268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2" name="Line 97">
              <a:extLst>
                <a:ext uri="{FF2B5EF4-FFF2-40B4-BE49-F238E27FC236}">
                  <a16:creationId xmlns:a16="http://schemas.microsoft.com/office/drawing/2014/main" id="{3F93B177-2B10-658D-0B89-E3CD035B1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9351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3" name="Line 98">
              <a:extLst>
                <a:ext uri="{FF2B5EF4-FFF2-40B4-BE49-F238E27FC236}">
                  <a16:creationId xmlns:a16="http://schemas.microsoft.com/office/drawing/2014/main" id="{B6EF7A4E-114D-F7F1-1D29-C11E3E12C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78911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4" name="Line 99">
              <a:extLst>
                <a:ext uri="{FF2B5EF4-FFF2-40B4-BE49-F238E27FC236}">
                  <a16:creationId xmlns:a16="http://schemas.microsoft.com/office/drawing/2014/main" id="{94705E9D-9623-674C-09DB-BA2EFE0D1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8621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5" name="Line 100">
              <a:extLst>
                <a:ext uri="{FF2B5EF4-FFF2-40B4-BE49-F238E27FC236}">
                  <a16:creationId xmlns:a16="http://schemas.microsoft.com/office/drawing/2014/main" id="{372E9468-010F-23E8-0995-DB885FB7F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6414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6" name="Line 101">
              <a:extLst>
                <a:ext uri="{FF2B5EF4-FFF2-40B4-BE49-F238E27FC236}">
                  <a16:creationId xmlns:a16="http://schemas.microsoft.com/office/drawing/2014/main" id="{63A6F651-CBA5-D79B-E0AD-A6522D912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17145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7" name="Line 102">
              <a:extLst>
                <a:ext uri="{FF2B5EF4-FFF2-40B4-BE49-F238E27FC236}">
                  <a16:creationId xmlns:a16="http://schemas.microsoft.com/office/drawing/2014/main" id="{9AFC46EE-27F0-598B-510F-BD32980CF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0828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8" name="Line 103">
              <a:extLst>
                <a:ext uri="{FF2B5EF4-FFF2-40B4-BE49-F238E27FC236}">
                  <a16:creationId xmlns:a16="http://schemas.microsoft.com/office/drawing/2014/main" id="{995C2944-4473-1B84-2537-8F32ABE8F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1558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9" name="Line 104">
              <a:extLst>
                <a:ext uri="{FF2B5EF4-FFF2-40B4-BE49-F238E27FC236}">
                  <a16:creationId xmlns:a16="http://schemas.microsoft.com/office/drawing/2014/main" id="{CD417CC4-6CED-1A3B-3071-59E2FCB23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4526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0" name="Line 105">
              <a:extLst>
                <a:ext uri="{FF2B5EF4-FFF2-40B4-BE49-F238E27FC236}">
                  <a16:creationId xmlns:a16="http://schemas.microsoft.com/office/drawing/2014/main" id="{AA8C0C4E-4287-FE2E-3BEE-99EBB1948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3764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1" name="Line 106">
              <a:extLst>
                <a:ext uri="{FF2B5EF4-FFF2-40B4-BE49-F238E27FC236}">
                  <a16:creationId xmlns:a16="http://schemas.microsoft.com/office/drawing/2014/main" id="{9FB8A746-F443-6145-0123-59DB613AC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3034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2" name="Line 107">
              <a:extLst>
                <a:ext uri="{FF2B5EF4-FFF2-40B4-BE49-F238E27FC236}">
                  <a16:creationId xmlns:a16="http://schemas.microsoft.com/office/drawing/2014/main" id="{C7CCEADC-92F6-7661-465F-468251FC4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2288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3" name="Line 108">
              <a:extLst>
                <a:ext uri="{FF2B5EF4-FFF2-40B4-BE49-F238E27FC236}">
                  <a16:creationId xmlns:a16="http://schemas.microsoft.com/office/drawing/2014/main" id="{226615A1-981A-7CF6-F351-BD72A8BD0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20097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8" name="Freeform 163">
              <a:extLst>
                <a:ext uri="{FF2B5EF4-FFF2-40B4-BE49-F238E27FC236}">
                  <a16:creationId xmlns:a16="http://schemas.microsoft.com/office/drawing/2014/main" id="{D6E10A80-E02F-678D-A116-7BFCD8241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1765301"/>
              <a:ext cx="1555750" cy="530225"/>
            </a:xfrm>
            <a:custGeom>
              <a:avLst/>
              <a:gdLst>
                <a:gd name="T0" fmla="*/ 3921 w 3921"/>
                <a:gd name="T1" fmla="*/ 1336 h 1336"/>
                <a:gd name="T2" fmla="*/ 2929 w 3921"/>
                <a:gd name="T3" fmla="*/ 1320 h 1336"/>
                <a:gd name="T4" fmla="*/ 1953 w 3921"/>
                <a:gd name="T5" fmla="*/ 0 h 1336"/>
                <a:gd name="T6" fmla="*/ 998 w 3921"/>
                <a:gd name="T7" fmla="*/ 64 h 1336"/>
                <a:gd name="T8" fmla="*/ 0 w 3921"/>
                <a:gd name="T9" fmla="*/ 79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1" h="1336">
                  <a:moveTo>
                    <a:pt x="3921" y="1336"/>
                  </a:moveTo>
                  <a:lnTo>
                    <a:pt x="2929" y="1320"/>
                  </a:lnTo>
                  <a:lnTo>
                    <a:pt x="1953" y="0"/>
                  </a:lnTo>
                  <a:lnTo>
                    <a:pt x="998" y="64"/>
                  </a:lnTo>
                  <a:lnTo>
                    <a:pt x="0" y="79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id="{C33FC3E6-2879-B36B-7D56-2EC39F0C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1800226"/>
              <a:ext cx="1555750" cy="563563"/>
            </a:xfrm>
            <a:custGeom>
              <a:avLst/>
              <a:gdLst>
                <a:gd name="T0" fmla="*/ 3919 w 3919"/>
                <a:gd name="T1" fmla="*/ 1411 h 1419"/>
                <a:gd name="T2" fmla="*/ 2956 w 3919"/>
                <a:gd name="T3" fmla="*/ 1403 h 1419"/>
                <a:gd name="T4" fmla="*/ 1963 w 3919"/>
                <a:gd name="T5" fmla="*/ 1329 h 1419"/>
                <a:gd name="T6" fmla="*/ 1000 w 3919"/>
                <a:gd name="T7" fmla="*/ 1419 h 1419"/>
                <a:gd name="T8" fmla="*/ 0 w 3919"/>
                <a:gd name="T9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9" h="1419">
                  <a:moveTo>
                    <a:pt x="3919" y="1411"/>
                  </a:moveTo>
                  <a:lnTo>
                    <a:pt x="2956" y="1403"/>
                  </a:lnTo>
                  <a:lnTo>
                    <a:pt x="1963" y="1329"/>
                  </a:lnTo>
                  <a:lnTo>
                    <a:pt x="1000" y="1419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5" name="Groupe 8374">
            <a:extLst>
              <a:ext uri="{FF2B5EF4-FFF2-40B4-BE49-F238E27FC236}">
                <a16:creationId xmlns:a16="http://schemas.microsoft.com/office/drawing/2014/main" id="{9E10EE23-5A57-D7CE-F258-5A0AFCDC8E3D}"/>
              </a:ext>
            </a:extLst>
          </p:cNvPr>
          <p:cNvGrpSpPr/>
          <p:nvPr/>
        </p:nvGrpSpPr>
        <p:grpSpPr>
          <a:xfrm>
            <a:off x="3685999" y="5060144"/>
            <a:ext cx="2424652" cy="1221048"/>
            <a:chOff x="6446838" y="2873376"/>
            <a:chExt cx="1985962" cy="1000125"/>
          </a:xfrm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638BAA4-CB50-3D0D-974F-55A865016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5" y="2873376"/>
              <a:ext cx="1939925" cy="957263"/>
            </a:xfrm>
            <a:custGeom>
              <a:avLst/>
              <a:gdLst>
                <a:gd name="T0" fmla="*/ 4887 w 4887"/>
                <a:gd name="T1" fmla="*/ 2412 h 2412"/>
                <a:gd name="T2" fmla="*/ 0 w 4887"/>
                <a:gd name="T3" fmla="*/ 2412 h 2412"/>
                <a:gd name="T4" fmla="*/ 0 w 4887"/>
                <a:gd name="T5" fmla="*/ 0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412">
                  <a:moveTo>
                    <a:pt x="4887" y="2412"/>
                  </a:moveTo>
                  <a:lnTo>
                    <a:pt x="0" y="24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5" name="Line 31">
              <a:extLst>
                <a:ext uri="{FF2B5EF4-FFF2-40B4-BE49-F238E27FC236}">
                  <a16:creationId xmlns:a16="http://schemas.microsoft.com/office/drawing/2014/main" id="{CFFAD991-6255-A84E-657C-7F09319AF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6075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6" name="Line 32">
              <a:extLst>
                <a:ext uri="{FF2B5EF4-FFF2-40B4-BE49-F238E27FC236}">
                  <a16:creationId xmlns:a16="http://schemas.microsoft.com/office/drawing/2014/main" id="{A48CDE6B-C468-3ECD-9BAF-C55DD4EC8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3325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8" name="Line 33">
              <a:extLst>
                <a:ext uri="{FF2B5EF4-FFF2-40B4-BE49-F238E27FC236}">
                  <a16:creationId xmlns:a16="http://schemas.microsoft.com/office/drawing/2014/main" id="{ED9118AC-AF04-10B7-4462-D4BE217F1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0575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9" name="Line 34">
              <a:extLst>
                <a:ext uri="{FF2B5EF4-FFF2-40B4-BE49-F238E27FC236}">
                  <a16:creationId xmlns:a16="http://schemas.microsoft.com/office/drawing/2014/main" id="{C90C4CA5-E403-2F90-036E-C16174C98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7825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4" name="Line 39">
              <a:extLst>
                <a:ext uri="{FF2B5EF4-FFF2-40B4-BE49-F238E27FC236}">
                  <a16:creationId xmlns:a16="http://schemas.microsoft.com/office/drawing/2014/main" id="{8F165E32-240E-479A-56B6-212E04D71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8825" y="3830638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7" name="Line 92">
              <a:extLst>
                <a:ext uri="{FF2B5EF4-FFF2-40B4-BE49-F238E27FC236}">
                  <a16:creationId xmlns:a16="http://schemas.microsoft.com/office/drawing/2014/main" id="{B33769CB-0E54-D76B-D0DB-3FC9DCBE5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294481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8" name="Line 93">
              <a:extLst>
                <a:ext uri="{FF2B5EF4-FFF2-40B4-BE49-F238E27FC236}">
                  <a16:creationId xmlns:a16="http://schemas.microsoft.com/office/drawing/2014/main" id="{2F805EF9-A98D-B0C6-FF42-E1852D2F6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0559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9" name="Line 94">
              <a:extLst>
                <a:ext uri="{FF2B5EF4-FFF2-40B4-BE49-F238E27FC236}">
                  <a16:creationId xmlns:a16="http://schemas.microsoft.com/office/drawing/2014/main" id="{1819DBFE-FB1E-3C0F-A3DE-3087B5BA6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3877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0" name="Line 95">
              <a:extLst>
                <a:ext uri="{FF2B5EF4-FFF2-40B4-BE49-F238E27FC236}">
                  <a16:creationId xmlns:a16="http://schemas.microsoft.com/office/drawing/2014/main" id="{AA15FCF3-00D6-4217-06BF-353DE4C71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2766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1" name="Line 96">
              <a:extLst>
                <a:ext uri="{FF2B5EF4-FFF2-40B4-BE49-F238E27FC236}">
                  <a16:creationId xmlns:a16="http://schemas.microsoft.com/office/drawing/2014/main" id="{1A89E35D-60A1-278F-8246-C199138FF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1654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2" name="Line 127">
              <a:extLst>
                <a:ext uri="{FF2B5EF4-FFF2-40B4-BE49-F238E27FC236}">
                  <a16:creationId xmlns:a16="http://schemas.microsoft.com/office/drawing/2014/main" id="{9C55A734-1A20-B51F-F939-4C3C4B1F6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4972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3" name="Line 128">
              <a:extLst>
                <a:ext uri="{FF2B5EF4-FFF2-40B4-BE49-F238E27FC236}">
                  <a16:creationId xmlns:a16="http://schemas.microsoft.com/office/drawing/2014/main" id="{E5375984-E78C-4254-8416-5A9EC4E99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8306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4" name="Line 129">
              <a:extLst>
                <a:ext uri="{FF2B5EF4-FFF2-40B4-BE49-F238E27FC236}">
                  <a16:creationId xmlns:a16="http://schemas.microsoft.com/office/drawing/2014/main" id="{D64CCA76-B965-6B88-62B7-786C32CB7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7179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5" name="Line 130">
              <a:extLst>
                <a:ext uri="{FF2B5EF4-FFF2-40B4-BE49-F238E27FC236}">
                  <a16:creationId xmlns:a16="http://schemas.microsoft.com/office/drawing/2014/main" id="{9CB1BBA8-0399-4CD5-F23A-A41A336B9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36083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6" name="Freeform 161">
              <a:extLst>
                <a:ext uri="{FF2B5EF4-FFF2-40B4-BE49-F238E27FC236}">
                  <a16:creationId xmlns:a16="http://schemas.microsoft.com/office/drawing/2014/main" id="{4A3C8DCA-5B7A-6CD8-BD4E-5EB4A5E43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3152776"/>
              <a:ext cx="1677988" cy="492125"/>
            </a:xfrm>
            <a:custGeom>
              <a:avLst/>
              <a:gdLst>
                <a:gd name="T0" fmla="*/ 4228 w 4228"/>
                <a:gd name="T1" fmla="*/ 1240 h 1240"/>
                <a:gd name="T2" fmla="*/ 3172 w 4228"/>
                <a:gd name="T3" fmla="*/ 1182 h 1240"/>
                <a:gd name="T4" fmla="*/ 2132 w 4228"/>
                <a:gd name="T5" fmla="*/ 0 h 1240"/>
                <a:gd name="T6" fmla="*/ 1051 w 4228"/>
                <a:gd name="T7" fmla="*/ 127 h 1240"/>
                <a:gd name="T8" fmla="*/ 0 w 4228"/>
                <a:gd name="T9" fmla="*/ 612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8" h="1240">
                  <a:moveTo>
                    <a:pt x="4228" y="1240"/>
                  </a:moveTo>
                  <a:lnTo>
                    <a:pt x="3172" y="1182"/>
                  </a:lnTo>
                  <a:lnTo>
                    <a:pt x="2132" y="0"/>
                  </a:lnTo>
                  <a:lnTo>
                    <a:pt x="1051" y="127"/>
                  </a:lnTo>
                  <a:lnTo>
                    <a:pt x="0" y="612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45" name="Line 180">
              <a:extLst>
                <a:ext uri="{FF2B5EF4-FFF2-40B4-BE49-F238E27FC236}">
                  <a16:creationId xmlns:a16="http://schemas.microsoft.com/office/drawing/2014/main" id="{09FD7DDA-B1B2-FA3D-631D-2751F5CF8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3113" y="3119438"/>
              <a:ext cx="0" cy="16510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46" name="Line 181">
              <a:extLst>
                <a:ext uri="{FF2B5EF4-FFF2-40B4-BE49-F238E27FC236}">
                  <a16:creationId xmlns:a16="http://schemas.microsoft.com/office/drawing/2014/main" id="{F53DCF77-75A0-6734-5FEF-141F6939A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388" y="3057526"/>
              <a:ext cx="0" cy="18256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47" name="Line 182">
              <a:extLst>
                <a:ext uri="{FF2B5EF4-FFF2-40B4-BE49-F238E27FC236}">
                  <a16:creationId xmlns:a16="http://schemas.microsoft.com/office/drawing/2014/main" id="{1E8745D1-87D2-5611-BDAD-1A7ED574F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9250" y="3565526"/>
              <a:ext cx="0" cy="1127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1" name="Line 186">
              <a:extLst>
                <a:ext uri="{FF2B5EF4-FFF2-40B4-BE49-F238E27FC236}">
                  <a16:creationId xmlns:a16="http://schemas.microsoft.com/office/drawing/2014/main" id="{05A6999A-CF66-8815-CCCB-ABCBDD34D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1525" y="3556001"/>
              <a:ext cx="0" cy="1539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D74BD7D4-FDD0-C326-0702-53C0FBC4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3390901"/>
              <a:ext cx="1685925" cy="307975"/>
            </a:xfrm>
            <a:custGeom>
              <a:avLst/>
              <a:gdLst>
                <a:gd name="T0" fmla="*/ 4245 w 4245"/>
                <a:gd name="T1" fmla="*/ 776 h 776"/>
                <a:gd name="T2" fmla="*/ 3188 w 4245"/>
                <a:gd name="T3" fmla="*/ 753 h 776"/>
                <a:gd name="T4" fmla="*/ 2133 w 4245"/>
                <a:gd name="T5" fmla="*/ 627 h 776"/>
                <a:gd name="T6" fmla="*/ 1072 w 4245"/>
                <a:gd name="T7" fmla="*/ 720 h 776"/>
                <a:gd name="T8" fmla="*/ 0 w 4245"/>
                <a:gd name="T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5" h="776">
                  <a:moveTo>
                    <a:pt x="4245" y="776"/>
                  </a:moveTo>
                  <a:lnTo>
                    <a:pt x="3188" y="753"/>
                  </a:lnTo>
                  <a:lnTo>
                    <a:pt x="2133" y="627"/>
                  </a:lnTo>
                  <a:lnTo>
                    <a:pt x="1072" y="720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23">
              <a:extLst>
                <a:ext uri="{FF2B5EF4-FFF2-40B4-BE49-F238E27FC236}">
                  <a16:creationId xmlns:a16="http://schemas.microsoft.com/office/drawing/2014/main" id="{1DB04602-D732-99AB-2F1C-1FE02D956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3644901"/>
              <a:ext cx="0" cy="873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4">
              <a:extLst>
                <a:ext uri="{FF2B5EF4-FFF2-40B4-BE49-F238E27FC236}">
                  <a16:creationId xmlns:a16="http://schemas.microsoft.com/office/drawing/2014/main" id="{DB2F2C58-83B6-9316-32EB-A2E24DA04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388" y="3598863"/>
              <a:ext cx="0" cy="857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25">
              <a:extLst>
                <a:ext uri="{FF2B5EF4-FFF2-40B4-BE49-F238E27FC236}">
                  <a16:creationId xmlns:a16="http://schemas.microsoft.com/office/drawing/2014/main" id="{8E160469-9B22-8E44-2BC4-9BC93F58F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7875" y="3641726"/>
              <a:ext cx="0" cy="730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29">
              <a:extLst>
                <a:ext uri="{FF2B5EF4-FFF2-40B4-BE49-F238E27FC236}">
                  <a16:creationId xmlns:a16="http://schemas.microsoft.com/office/drawing/2014/main" id="{7FD57903-E79B-A8C7-F0DA-D95C13121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3113" y="3646488"/>
              <a:ext cx="0" cy="1031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6" name="Groupe 8375">
            <a:extLst>
              <a:ext uri="{FF2B5EF4-FFF2-40B4-BE49-F238E27FC236}">
                <a16:creationId xmlns:a16="http://schemas.microsoft.com/office/drawing/2014/main" id="{ABFA46B7-767A-6060-7F61-30CF1BB8B39F}"/>
              </a:ext>
            </a:extLst>
          </p:cNvPr>
          <p:cNvGrpSpPr/>
          <p:nvPr/>
        </p:nvGrpSpPr>
        <p:grpSpPr>
          <a:xfrm>
            <a:off x="6714781" y="2380342"/>
            <a:ext cx="2358451" cy="1085905"/>
            <a:chOff x="3997325" y="4164013"/>
            <a:chExt cx="1985963" cy="914400"/>
          </a:xfrm>
        </p:grpSpPr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C41A86E7-B991-A516-38B2-D62495280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4164013"/>
              <a:ext cx="1939925" cy="873125"/>
            </a:xfrm>
            <a:custGeom>
              <a:avLst/>
              <a:gdLst>
                <a:gd name="T0" fmla="*/ 4887 w 4887"/>
                <a:gd name="T1" fmla="*/ 2201 h 2201"/>
                <a:gd name="T2" fmla="*/ 0 w 4887"/>
                <a:gd name="T3" fmla="*/ 2201 h 2201"/>
                <a:gd name="T4" fmla="*/ 0 w 4887"/>
                <a:gd name="T5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201">
                  <a:moveTo>
                    <a:pt x="4887" y="2201"/>
                  </a:moveTo>
                  <a:lnTo>
                    <a:pt x="0" y="220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3" name="Line 48">
              <a:extLst>
                <a:ext uri="{FF2B5EF4-FFF2-40B4-BE49-F238E27FC236}">
                  <a16:creationId xmlns:a16="http://schemas.microsoft.com/office/drawing/2014/main" id="{1B98C208-4692-256E-ACC6-57D090CC3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100" y="50371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4" name="Line 49">
              <a:extLst>
                <a:ext uri="{FF2B5EF4-FFF2-40B4-BE49-F238E27FC236}">
                  <a16:creationId xmlns:a16="http://schemas.microsoft.com/office/drawing/2014/main" id="{F2D30A82-CE78-3E53-F47E-03BD3A6FC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1213" y="50371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8" name="Line 53">
              <a:extLst>
                <a:ext uri="{FF2B5EF4-FFF2-40B4-BE49-F238E27FC236}">
                  <a16:creationId xmlns:a16="http://schemas.microsoft.com/office/drawing/2014/main" id="{4E78CEFE-B755-A750-3DE3-98EDFBA39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1738" y="50371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9" name="Line 54">
              <a:extLst>
                <a:ext uri="{FF2B5EF4-FFF2-40B4-BE49-F238E27FC236}">
                  <a16:creationId xmlns:a16="http://schemas.microsoft.com/office/drawing/2014/main" id="{ECF8188B-BD31-13AB-ED62-6F27FECDE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2263" y="50371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0" name="Line 55">
              <a:extLst>
                <a:ext uri="{FF2B5EF4-FFF2-40B4-BE49-F238E27FC236}">
                  <a16:creationId xmlns:a16="http://schemas.microsoft.com/office/drawing/2014/main" id="{39E3DA88-876C-C8D6-A7F9-17E7691AE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4375" y="50371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2" name="Line 117">
              <a:extLst>
                <a:ext uri="{FF2B5EF4-FFF2-40B4-BE49-F238E27FC236}">
                  <a16:creationId xmlns:a16="http://schemas.microsoft.com/office/drawing/2014/main" id="{AA108810-C446-D3FA-F857-D5D9BEA6D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2227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3" name="Line 118">
              <a:extLst>
                <a:ext uri="{FF2B5EF4-FFF2-40B4-BE49-F238E27FC236}">
                  <a16:creationId xmlns:a16="http://schemas.microsoft.com/office/drawing/2014/main" id="{F2AD3ADF-61A5-956C-C481-A3FFB7A63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3243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4" name="Line 119">
              <a:extLst>
                <a:ext uri="{FF2B5EF4-FFF2-40B4-BE49-F238E27FC236}">
                  <a16:creationId xmlns:a16="http://schemas.microsoft.com/office/drawing/2014/main" id="{4D81217C-4BE8-D111-307F-D99B03DF4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4259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5" name="Line 120">
              <a:extLst>
                <a:ext uri="{FF2B5EF4-FFF2-40B4-BE49-F238E27FC236}">
                  <a16:creationId xmlns:a16="http://schemas.microsoft.com/office/drawing/2014/main" id="{F8668D08-909B-6DBB-8527-6B3A5B8BB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9355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6" name="Line 121">
              <a:extLst>
                <a:ext uri="{FF2B5EF4-FFF2-40B4-BE49-F238E27FC236}">
                  <a16:creationId xmlns:a16="http://schemas.microsoft.com/office/drawing/2014/main" id="{FB13B3ED-1ABA-79E1-A1B1-5F568096D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8339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7" name="Line 122">
              <a:extLst>
                <a:ext uri="{FF2B5EF4-FFF2-40B4-BE49-F238E27FC236}">
                  <a16:creationId xmlns:a16="http://schemas.microsoft.com/office/drawing/2014/main" id="{1B08A18D-A1AC-33A9-759C-3D0E18751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7323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8" name="Line 123">
              <a:extLst>
                <a:ext uri="{FF2B5EF4-FFF2-40B4-BE49-F238E27FC236}">
                  <a16:creationId xmlns:a16="http://schemas.microsoft.com/office/drawing/2014/main" id="{3955FE4B-E689-DEE2-E2D6-9C9B736DB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6291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9" name="Line 124">
              <a:extLst>
                <a:ext uri="{FF2B5EF4-FFF2-40B4-BE49-F238E27FC236}">
                  <a16:creationId xmlns:a16="http://schemas.microsoft.com/office/drawing/2014/main" id="{676DC39D-6EFD-43DC-4544-46FF69FEF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45275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1" name="Line 126">
              <a:extLst>
                <a:ext uri="{FF2B5EF4-FFF2-40B4-BE49-F238E27FC236}">
                  <a16:creationId xmlns:a16="http://schemas.microsoft.com/office/drawing/2014/main" id="{2E696EAF-5E90-5FB5-5CE3-4E0DC1906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0371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30" name="Freeform 165">
              <a:extLst>
                <a:ext uri="{FF2B5EF4-FFF2-40B4-BE49-F238E27FC236}">
                  <a16:creationId xmlns:a16="http://schemas.microsoft.com/office/drawing/2014/main" id="{1D50C4CD-85AC-3BDD-7CD4-91E735C1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4392613"/>
              <a:ext cx="1541463" cy="474663"/>
            </a:xfrm>
            <a:custGeom>
              <a:avLst/>
              <a:gdLst>
                <a:gd name="T0" fmla="*/ 3884 w 3884"/>
                <a:gd name="T1" fmla="*/ 1125 h 1199"/>
                <a:gd name="T2" fmla="*/ 2898 w 3884"/>
                <a:gd name="T3" fmla="*/ 1199 h 1199"/>
                <a:gd name="T4" fmla="*/ 1933 w 3884"/>
                <a:gd name="T5" fmla="*/ 0 h 1199"/>
                <a:gd name="T6" fmla="*/ 956 w 3884"/>
                <a:gd name="T7" fmla="*/ 85 h 1199"/>
                <a:gd name="T8" fmla="*/ 0 w 3884"/>
                <a:gd name="T9" fmla="*/ 618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4" h="1199">
                  <a:moveTo>
                    <a:pt x="3884" y="1125"/>
                  </a:moveTo>
                  <a:lnTo>
                    <a:pt x="2898" y="1199"/>
                  </a:lnTo>
                  <a:lnTo>
                    <a:pt x="1933" y="0"/>
                  </a:lnTo>
                  <a:lnTo>
                    <a:pt x="956" y="85"/>
                  </a:lnTo>
                  <a:lnTo>
                    <a:pt x="0" y="618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6" name="Line 191">
              <a:extLst>
                <a:ext uri="{FF2B5EF4-FFF2-40B4-BE49-F238E27FC236}">
                  <a16:creationId xmlns:a16="http://schemas.microsoft.com/office/drawing/2014/main" id="{79E2B050-3B7D-B779-AA25-6A75FCF27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325" y="4346576"/>
              <a:ext cx="0" cy="1635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8" name="Line 193">
              <a:extLst>
                <a:ext uri="{FF2B5EF4-FFF2-40B4-BE49-F238E27FC236}">
                  <a16:creationId xmlns:a16="http://schemas.microsoft.com/office/drawing/2014/main" id="{94B9B211-7AB7-0401-DB99-115D8C9DF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5438" y="4806951"/>
              <a:ext cx="0" cy="13493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9" name="Line 194">
              <a:extLst>
                <a:ext uri="{FF2B5EF4-FFF2-40B4-BE49-F238E27FC236}">
                  <a16:creationId xmlns:a16="http://schemas.microsoft.com/office/drawing/2014/main" id="{3174E585-A5CD-9DD9-BCF3-15AE73A27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2788" y="4754563"/>
              <a:ext cx="0" cy="13335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0" name="Line 195">
              <a:extLst>
                <a:ext uri="{FF2B5EF4-FFF2-40B4-BE49-F238E27FC236}">
                  <a16:creationId xmlns:a16="http://schemas.microsoft.com/office/drawing/2014/main" id="{0787D3C0-525B-3C58-50E2-831ACB554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4438" y="4297363"/>
              <a:ext cx="0" cy="18256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206">
              <a:extLst>
                <a:ext uri="{FF2B5EF4-FFF2-40B4-BE49-F238E27FC236}">
                  <a16:creationId xmlns:a16="http://schemas.microsoft.com/office/drawing/2014/main" id="{EE81B9E7-1129-D3AD-8444-155ACA46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4870451"/>
              <a:ext cx="0" cy="88900"/>
            </a:xfrm>
            <a:custGeom>
              <a:avLst/>
              <a:gdLst>
                <a:gd name="T0" fmla="*/ 0 h 223"/>
                <a:gd name="T1" fmla="*/ 112 h 223"/>
                <a:gd name="T2" fmla="*/ 223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3">
                  <a:moveTo>
                    <a:pt x="0" y="0"/>
                  </a:moveTo>
                  <a:lnTo>
                    <a:pt x="0" y="112"/>
                  </a:lnTo>
                  <a:lnTo>
                    <a:pt x="0" y="223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E9AF1AAC-AA37-A99F-5D57-FB0D7B95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4856163"/>
              <a:ext cx="0" cy="90488"/>
            </a:xfrm>
            <a:custGeom>
              <a:avLst/>
              <a:gdLst>
                <a:gd name="T0" fmla="*/ 229 h 229"/>
                <a:gd name="T1" fmla="*/ 120 h 229"/>
                <a:gd name="T2" fmla="*/ 0 h 2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9">
                  <a:moveTo>
                    <a:pt x="0" y="229"/>
                  </a:moveTo>
                  <a:lnTo>
                    <a:pt x="0" y="1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27A69C45-2062-8BC4-7D11-48CE54B78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4802188"/>
              <a:ext cx="0" cy="96838"/>
            </a:xfrm>
            <a:custGeom>
              <a:avLst/>
              <a:gdLst>
                <a:gd name="T0" fmla="*/ 242 h 242"/>
                <a:gd name="T1" fmla="*/ 114 h 242"/>
                <a:gd name="T2" fmla="*/ 0 h 2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2">
                  <a:moveTo>
                    <a:pt x="0" y="242"/>
                  </a:move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C0888ABA-8949-3865-8C63-D7A9C2F42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4641851"/>
              <a:ext cx="1543050" cy="273050"/>
            </a:xfrm>
            <a:custGeom>
              <a:avLst/>
              <a:gdLst>
                <a:gd name="T0" fmla="*/ 3886 w 3886"/>
                <a:gd name="T1" fmla="*/ 679 h 686"/>
                <a:gd name="T2" fmla="*/ 2907 w 3886"/>
                <a:gd name="T3" fmla="*/ 686 h 686"/>
                <a:gd name="T4" fmla="*/ 2901 w 3886"/>
                <a:gd name="T5" fmla="*/ 686 h 686"/>
                <a:gd name="T6" fmla="*/ 1952 w 3886"/>
                <a:gd name="T7" fmla="*/ 514 h 686"/>
                <a:gd name="T8" fmla="*/ 1941 w 3886"/>
                <a:gd name="T9" fmla="*/ 516 h 686"/>
                <a:gd name="T10" fmla="*/ 970 w 3886"/>
                <a:gd name="T11" fmla="*/ 659 h 686"/>
                <a:gd name="T12" fmla="*/ 0 w 3886"/>
                <a:gd name="T13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6" h="686">
                  <a:moveTo>
                    <a:pt x="3886" y="679"/>
                  </a:moveTo>
                  <a:lnTo>
                    <a:pt x="2907" y="686"/>
                  </a:lnTo>
                  <a:lnTo>
                    <a:pt x="2901" y="686"/>
                  </a:lnTo>
                  <a:lnTo>
                    <a:pt x="1952" y="514"/>
                  </a:lnTo>
                  <a:lnTo>
                    <a:pt x="1941" y="516"/>
                  </a:lnTo>
                  <a:lnTo>
                    <a:pt x="970" y="659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22">
              <a:extLst>
                <a:ext uri="{FF2B5EF4-FFF2-40B4-BE49-F238E27FC236}">
                  <a16:creationId xmlns:a16="http://schemas.microsoft.com/office/drawing/2014/main" id="{3F03E27A-65AA-0BA6-9E3F-DB84ECCA3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2788" y="4865688"/>
              <a:ext cx="0" cy="9525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7" name="Groupe 8376">
            <a:extLst>
              <a:ext uri="{FF2B5EF4-FFF2-40B4-BE49-F238E27FC236}">
                <a16:creationId xmlns:a16="http://schemas.microsoft.com/office/drawing/2014/main" id="{603ADE9E-F9B8-5F35-94F7-FF54D758264B}"/>
              </a:ext>
            </a:extLst>
          </p:cNvPr>
          <p:cNvGrpSpPr/>
          <p:nvPr/>
        </p:nvGrpSpPr>
        <p:grpSpPr>
          <a:xfrm>
            <a:off x="9684923" y="2414275"/>
            <a:ext cx="2358450" cy="1051972"/>
            <a:chOff x="6446838" y="4202113"/>
            <a:chExt cx="1985962" cy="88582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A5ECD281-9EBC-819E-B8FB-93DB29E42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5" y="4202113"/>
              <a:ext cx="1939925" cy="842963"/>
            </a:xfrm>
            <a:custGeom>
              <a:avLst/>
              <a:gdLst>
                <a:gd name="T0" fmla="*/ 4887 w 4887"/>
                <a:gd name="T1" fmla="*/ 2126 h 2126"/>
                <a:gd name="T2" fmla="*/ 0 w 4887"/>
                <a:gd name="T3" fmla="*/ 2126 h 2126"/>
                <a:gd name="T4" fmla="*/ 0 w 4887"/>
                <a:gd name="T5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126">
                  <a:moveTo>
                    <a:pt x="4887" y="2126"/>
                  </a:moveTo>
                  <a:lnTo>
                    <a:pt x="0" y="212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0" name="Line 35">
              <a:extLst>
                <a:ext uri="{FF2B5EF4-FFF2-40B4-BE49-F238E27FC236}">
                  <a16:creationId xmlns:a16="http://schemas.microsoft.com/office/drawing/2014/main" id="{C729001B-117E-FEBD-71FC-997CE52CF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7825" y="5045076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1" name="Line 36">
              <a:extLst>
                <a:ext uri="{FF2B5EF4-FFF2-40B4-BE49-F238E27FC236}">
                  <a16:creationId xmlns:a16="http://schemas.microsoft.com/office/drawing/2014/main" id="{74FFE066-FD74-4AB2-EF30-9478C4098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0575" y="5045076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2" name="Line 37">
              <a:extLst>
                <a:ext uri="{FF2B5EF4-FFF2-40B4-BE49-F238E27FC236}">
                  <a16:creationId xmlns:a16="http://schemas.microsoft.com/office/drawing/2014/main" id="{6E4C12D7-2E9C-4863-5076-8F53F8ED0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3325" y="5045076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3" name="Line 38">
              <a:extLst>
                <a:ext uri="{FF2B5EF4-FFF2-40B4-BE49-F238E27FC236}">
                  <a16:creationId xmlns:a16="http://schemas.microsoft.com/office/drawing/2014/main" id="{6AB1048D-0731-5A5C-6CB9-9BB462D3B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6075" y="5045076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5" name="Line 40">
              <a:extLst>
                <a:ext uri="{FF2B5EF4-FFF2-40B4-BE49-F238E27FC236}">
                  <a16:creationId xmlns:a16="http://schemas.microsoft.com/office/drawing/2014/main" id="{B33DB67A-2F88-7E13-0FF8-6085CBA0C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8825" y="5045076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6" name="Line 131">
              <a:extLst>
                <a:ext uri="{FF2B5EF4-FFF2-40B4-BE49-F238E27FC236}">
                  <a16:creationId xmlns:a16="http://schemas.microsoft.com/office/drawing/2014/main" id="{2707B27F-3A76-93FD-3B85-07F4DB5EB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3307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7" name="Line 132">
              <a:extLst>
                <a:ext uri="{FF2B5EF4-FFF2-40B4-BE49-F238E27FC236}">
                  <a16:creationId xmlns:a16="http://schemas.microsoft.com/office/drawing/2014/main" id="{F720437A-43A2-31F3-C296-120546075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2418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8" name="Line 133">
              <a:extLst>
                <a:ext uri="{FF2B5EF4-FFF2-40B4-BE49-F238E27FC236}">
                  <a16:creationId xmlns:a16="http://schemas.microsoft.com/office/drawing/2014/main" id="{6B5F8892-F386-37B9-E946-E5E0E29DD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4196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9" name="Line 134">
              <a:extLst>
                <a:ext uri="{FF2B5EF4-FFF2-40B4-BE49-F238E27FC236}">
                  <a16:creationId xmlns:a16="http://schemas.microsoft.com/office/drawing/2014/main" id="{EF9D0012-11A0-4BFB-C4CE-5C36106A6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8656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0" name="Line 135">
              <a:extLst>
                <a:ext uri="{FF2B5EF4-FFF2-40B4-BE49-F238E27FC236}">
                  <a16:creationId xmlns:a16="http://schemas.microsoft.com/office/drawing/2014/main" id="{35DF38AF-1EBA-7E21-FA85-5982A280D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9545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1" name="Line 136">
              <a:extLst>
                <a:ext uri="{FF2B5EF4-FFF2-40B4-BE49-F238E27FC236}">
                  <a16:creationId xmlns:a16="http://schemas.microsoft.com/office/drawing/2014/main" id="{1D27C545-E20C-DC2D-B100-2CDDB1AD2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77678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2" name="Line 137">
              <a:extLst>
                <a:ext uri="{FF2B5EF4-FFF2-40B4-BE49-F238E27FC236}">
                  <a16:creationId xmlns:a16="http://schemas.microsoft.com/office/drawing/2014/main" id="{4DB1F9E7-141D-3645-895A-A7D0A821A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5974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3" name="Line 138">
              <a:extLst>
                <a:ext uri="{FF2B5EF4-FFF2-40B4-BE49-F238E27FC236}">
                  <a16:creationId xmlns:a16="http://schemas.microsoft.com/office/drawing/2014/main" id="{F9FA9193-E77E-22A9-96C4-BDEB0DFA4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6863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4" name="Line 139">
              <a:extLst>
                <a:ext uri="{FF2B5EF4-FFF2-40B4-BE49-F238E27FC236}">
                  <a16:creationId xmlns:a16="http://schemas.microsoft.com/office/drawing/2014/main" id="{DBABB267-7424-EFB7-0D5C-2BFCC94D6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450850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6" name="Line 141">
              <a:extLst>
                <a:ext uri="{FF2B5EF4-FFF2-40B4-BE49-F238E27FC236}">
                  <a16:creationId xmlns:a16="http://schemas.microsoft.com/office/drawing/2014/main" id="{06FB43CB-E6C5-5606-9557-60D6247A9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0450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7" name="Freeform 162">
              <a:extLst>
                <a:ext uri="{FF2B5EF4-FFF2-40B4-BE49-F238E27FC236}">
                  <a16:creationId xmlns:a16="http://schemas.microsoft.com/office/drawing/2014/main" id="{9DEA8D98-B231-32DF-91E0-9C8C32A2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4394201"/>
              <a:ext cx="1681163" cy="439738"/>
            </a:xfrm>
            <a:custGeom>
              <a:avLst/>
              <a:gdLst>
                <a:gd name="T0" fmla="*/ 4238 w 4238"/>
                <a:gd name="T1" fmla="*/ 1108 h 1108"/>
                <a:gd name="T2" fmla="*/ 3192 w 4238"/>
                <a:gd name="T3" fmla="*/ 1092 h 1108"/>
                <a:gd name="T4" fmla="*/ 2121 w 4238"/>
                <a:gd name="T5" fmla="*/ 37 h 1108"/>
                <a:gd name="T6" fmla="*/ 1071 w 4238"/>
                <a:gd name="T7" fmla="*/ 0 h 1108"/>
                <a:gd name="T8" fmla="*/ 0 w 4238"/>
                <a:gd name="T9" fmla="*/ 50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8" h="1108">
                  <a:moveTo>
                    <a:pt x="4238" y="1108"/>
                  </a:moveTo>
                  <a:lnTo>
                    <a:pt x="3192" y="1092"/>
                  </a:lnTo>
                  <a:lnTo>
                    <a:pt x="2121" y="37"/>
                  </a:lnTo>
                  <a:lnTo>
                    <a:pt x="1071" y="0"/>
                  </a:lnTo>
                  <a:lnTo>
                    <a:pt x="0" y="507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48" name="Line 183">
              <a:extLst>
                <a:ext uri="{FF2B5EF4-FFF2-40B4-BE49-F238E27FC236}">
                  <a16:creationId xmlns:a16="http://schemas.microsoft.com/office/drawing/2014/main" id="{134E9C44-BCF3-B131-3E51-0B14D3FB3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6975" y="4344988"/>
              <a:ext cx="0" cy="117475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49" name="Line 184">
              <a:extLst>
                <a:ext uri="{FF2B5EF4-FFF2-40B4-BE49-F238E27FC236}">
                  <a16:creationId xmlns:a16="http://schemas.microsoft.com/office/drawing/2014/main" id="{ED1F7D57-6781-4858-4FA6-87FC98983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9463" y="4341813"/>
              <a:ext cx="0" cy="10160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0" name="Line 185">
              <a:extLst>
                <a:ext uri="{FF2B5EF4-FFF2-40B4-BE49-F238E27FC236}">
                  <a16:creationId xmlns:a16="http://schemas.microsoft.com/office/drawing/2014/main" id="{33118FCC-72DC-6422-593A-CE13248E8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075" y="4779963"/>
              <a:ext cx="0" cy="111125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2" name="Line 187">
              <a:extLst>
                <a:ext uri="{FF2B5EF4-FFF2-40B4-BE49-F238E27FC236}">
                  <a16:creationId xmlns:a16="http://schemas.microsoft.com/office/drawing/2014/main" id="{B882C83B-5442-9E50-BB7B-C08A15673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5175" y="4776788"/>
              <a:ext cx="0" cy="104775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7D876134-6691-3907-5BFB-6AE0EB9D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4595813"/>
              <a:ext cx="1685925" cy="307975"/>
            </a:xfrm>
            <a:custGeom>
              <a:avLst/>
              <a:gdLst>
                <a:gd name="T0" fmla="*/ 4245 w 4245"/>
                <a:gd name="T1" fmla="*/ 602 h 774"/>
                <a:gd name="T2" fmla="*/ 3188 w 4245"/>
                <a:gd name="T3" fmla="*/ 625 h 774"/>
                <a:gd name="T4" fmla="*/ 2135 w 4245"/>
                <a:gd name="T5" fmla="*/ 751 h 774"/>
                <a:gd name="T6" fmla="*/ 1064 w 4245"/>
                <a:gd name="T7" fmla="*/ 774 h 774"/>
                <a:gd name="T8" fmla="*/ 0 w 4245"/>
                <a:gd name="T9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5" h="774">
                  <a:moveTo>
                    <a:pt x="4245" y="602"/>
                  </a:moveTo>
                  <a:lnTo>
                    <a:pt x="3188" y="625"/>
                  </a:lnTo>
                  <a:lnTo>
                    <a:pt x="2135" y="751"/>
                  </a:lnTo>
                  <a:lnTo>
                    <a:pt x="1064" y="774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6">
              <a:extLst>
                <a:ext uri="{FF2B5EF4-FFF2-40B4-BE49-F238E27FC236}">
                  <a16:creationId xmlns:a16="http://schemas.microsoft.com/office/drawing/2014/main" id="{623143D2-D274-7FA1-F81E-C3CAFF9F3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4700" y="4860926"/>
              <a:ext cx="0" cy="873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27">
              <a:extLst>
                <a:ext uri="{FF2B5EF4-FFF2-40B4-BE49-F238E27FC236}">
                  <a16:creationId xmlns:a16="http://schemas.microsoft.com/office/drawing/2014/main" id="{76BEEB1C-A103-E5B2-056F-C87EE7169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4795838"/>
              <a:ext cx="0" cy="968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28">
              <a:extLst>
                <a:ext uri="{FF2B5EF4-FFF2-40B4-BE49-F238E27FC236}">
                  <a16:creationId xmlns:a16="http://schemas.microsoft.com/office/drawing/2014/main" id="{6039BF1F-0450-4C8E-527E-7A179BE7A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854576"/>
              <a:ext cx="0" cy="730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30">
              <a:extLst>
                <a:ext uri="{FF2B5EF4-FFF2-40B4-BE49-F238E27FC236}">
                  <a16:creationId xmlns:a16="http://schemas.microsoft.com/office/drawing/2014/main" id="{4BAA4F27-2402-3351-0012-85ADAE06B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5175" y="4792663"/>
              <a:ext cx="0" cy="9525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8" name="Groupe 8377">
            <a:extLst>
              <a:ext uri="{FF2B5EF4-FFF2-40B4-BE49-F238E27FC236}">
                <a16:creationId xmlns:a16="http://schemas.microsoft.com/office/drawing/2014/main" id="{15A24295-3146-582A-709D-CCFC2F1EE7BA}"/>
              </a:ext>
            </a:extLst>
          </p:cNvPr>
          <p:cNvGrpSpPr/>
          <p:nvPr/>
        </p:nvGrpSpPr>
        <p:grpSpPr>
          <a:xfrm>
            <a:off x="6714781" y="4426969"/>
            <a:ext cx="2358451" cy="1121725"/>
            <a:chOff x="3997325" y="5424488"/>
            <a:chExt cx="1985963" cy="944563"/>
          </a:xfrm>
        </p:grpSpPr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EEA0EC7E-5447-ADBB-19D1-420A3CC3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5424488"/>
              <a:ext cx="1939925" cy="903288"/>
            </a:xfrm>
            <a:custGeom>
              <a:avLst/>
              <a:gdLst>
                <a:gd name="T0" fmla="*/ 4887 w 4887"/>
                <a:gd name="T1" fmla="*/ 2275 h 2275"/>
                <a:gd name="T2" fmla="*/ 0 w 4887"/>
                <a:gd name="T3" fmla="*/ 2275 h 2275"/>
                <a:gd name="T4" fmla="*/ 0 w 4887"/>
                <a:gd name="T5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275">
                  <a:moveTo>
                    <a:pt x="4887" y="2275"/>
                  </a:moveTo>
                  <a:lnTo>
                    <a:pt x="0" y="227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1" name="Line 56">
              <a:extLst>
                <a:ext uri="{FF2B5EF4-FFF2-40B4-BE49-F238E27FC236}">
                  <a16:creationId xmlns:a16="http://schemas.microsoft.com/office/drawing/2014/main" id="{C76FF267-4411-C80D-DB4E-ED0D3EFD0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4375" y="6327776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2" name="Line 57">
              <a:extLst>
                <a:ext uri="{FF2B5EF4-FFF2-40B4-BE49-F238E27FC236}">
                  <a16:creationId xmlns:a16="http://schemas.microsoft.com/office/drawing/2014/main" id="{774AA102-5451-FC3A-595A-D440C7CFC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1738" y="6327776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3" name="Line 58">
              <a:extLst>
                <a:ext uri="{FF2B5EF4-FFF2-40B4-BE49-F238E27FC236}">
                  <a16:creationId xmlns:a16="http://schemas.microsoft.com/office/drawing/2014/main" id="{1A316DF9-9521-8048-F830-2945CF96F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2263" y="6327776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4" name="Line 59">
              <a:extLst>
                <a:ext uri="{FF2B5EF4-FFF2-40B4-BE49-F238E27FC236}">
                  <a16:creationId xmlns:a16="http://schemas.microsoft.com/office/drawing/2014/main" id="{A54F8D77-B6BE-43CA-753C-B0E31D6A0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100" y="6327776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5" name="Line 60">
              <a:extLst>
                <a:ext uri="{FF2B5EF4-FFF2-40B4-BE49-F238E27FC236}">
                  <a16:creationId xmlns:a16="http://schemas.microsoft.com/office/drawing/2014/main" id="{AB02B8E9-E2E9-DFD8-0D76-EFF14147A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1213" y="6327776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0" name="Line 125">
              <a:extLst>
                <a:ext uri="{FF2B5EF4-FFF2-40B4-BE49-F238E27FC236}">
                  <a16:creationId xmlns:a16="http://schemas.microsoft.com/office/drawing/2014/main" id="{803E93E3-2642-2FFD-6684-D80B98793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4514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7" name="Line 152">
              <a:extLst>
                <a:ext uri="{FF2B5EF4-FFF2-40B4-BE49-F238E27FC236}">
                  <a16:creationId xmlns:a16="http://schemas.microsoft.com/office/drawing/2014/main" id="{CDCADF16-8396-D67D-3367-BA7740D04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8896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8" name="Line 153">
              <a:extLst>
                <a:ext uri="{FF2B5EF4-FFF2-40B4-BE49-F238E27FC236}">
                  <a16:creationId xmlns:a16="http://schemas.microsoft.com/office/drawing/2014/main" id="{A537CB90-1B81-C3F0-649E-1C2F18883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7435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9" name="Line 154">
              <a:extLst>
                <a:ext uri="{FF2B5EF4-FFF2-40B4-BE49-F238E27FC236}">
                  <a16:creationId xmlns:a16="http://schemas.microsoft.com/office/drawing/2014/main" id="{6451DF0A-851D-00D2-2E03-3EA437226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55975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0" name="Line 155">
              <a:extLst>
                <a:ext uri="{FF2B5EF4-FFF2-40B4-BE49-F238E27FC236}">
                  <a16:creationId xmlns:a16="http://schemas.microsoft.com/office/drawing/2014/main" id="{7970C2B7-0E36-C51C-6494-E6B07C318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63277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1" name="Line 156">
              <a:extLst>
                <a:ext uri="{FF2B5EF4-FFF2-40B4-BE49-F238E27FC236}">
                  <a16:creationId xmlns:a16="http://schemas.microsoft.com/office/drawing/2014/main" id="{AF902493-B7F9-D176-2271-6DBDE58A7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60356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2" name="Line 157">
              <a:extLst>
                <a:ext uri="{FF2B5EF4-FFF2-40B4-BE49-F238E27FC236}">
                  <a16:creationId xmlns:a16="http://schemas.microsoft.com/office/drawing/2014/main" id="{98395539-ABBD-C903-50A4-6128AA650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325" y="61817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31" name="Freeform 166">
              <a:extLst>
                <a:ext uri="{FF2B5EF4-FFF2-40B4-BE49-F238E27FC236}">
                  <a16:creationId xmlns:a16="http://schemas.microsoft.com/office/drawing/2014/main" id="{15BE2AA1-4263-BA9E-7F82-0B6F13B6D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5" y="5676901"/>
              <a:ext cx="1541463" cy="650875"/>
            </a:xfrm>
            <a:custGeom>
              <a:avLst/>
              <a:gdLst>
                <a:gd name="T0" fmla="*/ 3884 w 3884"/>
                <a:gd name="T1" fmla="*/ 0 h 1640"/>
                <a:gd name="T2" fmla="*/ 2903 w 3884"/>
                <a:gd name="T3" fmla="*/ 385 h 1640"/>
                <a:gd name="T4" fmla="*/ 1948 w 3884"/>
                <a:gd name="T5" fmla="*/ 1098 h 1640"/>
                <a:gd name="T6" fmla="*/ 961 w 3884"/>
                <a:gd name="T7" fmla="*/ 1140 h 1640"/>
                <a:gd name="T8" fmla="*/ 0 w 3884"/>
                <a:gd name="T9" fmla="*/ 164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4" h="1640">
                  <a:moveTo>
                    <a:pt x="3884" y="0"/>
                  </a:moveTo>
                  <a:lnTo>
                    <a:pt x="2903" y="385"/>
                  </a:lnTo>
                  <a:lnTo>
                    <a:pt x="1948" y="1098"/>
                  </a:lnTo>
                  <a:lnTo>
                    <a:pt x="961" y="1140"/>
                  </a:lnTo>
                  <a:lnTo>
                    <a:pt x="0" y="1640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1" name="Line 196">
              <a:extLst>
                <a:ext uri="{FF2B5EF4-FFF2-40B4-BE49-F238E27FC236}">
                  <a16:creationId xmlns:a16="http://schemas.microsoft.com/office/drawing/2014/main" id="{10052BEC-F0A6-791B-3C4D-47259DE5C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2788" y="5595938"/>
              <a:ext cx="0" cy="15716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2" name="Line 197">
              <a:extLst>
                <a:ext uri="{FF2B5EF4-FFF2-40B4-BE49-F238E27FC236}">
                  <a16:creationId xmlns:a16="http://schemas.microsoft.com/office/drawing/2014/main" id="{6C38159D-5CC1-36D3-52FF-46A19B98C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5781676"/>
              <a:ext cx="0" cy="1285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3" name="Line 198">
              <a:extLst>
                <a:ext uri="{FF2B5EF4-FFF2-40B4-BE49-F238E27FC236}">
                  <a16:creationId xmlns:a16="http://schemas.microsoft.com/office/drawing/2014/main" id="{64776212-28AF-03EB-D811-26227267C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4438" y="6038851"/>
              <a:ext cx="0" cy="14763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4" name="Line 199">
              <a:extLst>
                <a:ext uri="{FF2B5EF4-FFF2-40B4-BE49-F238E27FC236}">
                  <a16:creationId xmlns:a16="http://schemas.microsoft.com/office/drawing/2014/main" id="{FE83F70D-35E4-3A86-745B-02F2A99B8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3913" y="6064251"/>
              <a:ext cx="0" cy="136525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20">
              <a:extLst>
                <a:ext uri="{FF2B5EF4-FFF2-40B4-BE49-F238E27FC236}">
                  <a16:creationId xmlns:a16="http://schemas.microsoft.com/office/drawing/2014/main" id="{98397201-FD1F-4FD7-4B0C-3AEFB839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75" y="5708651"/>
              <a:ext cx="1549400" cy="619125"/>
            </a:xfrm>
            <a:custGeom>
              <a:avLst/>
              <a:gdLst>
                <a:gd name="T0" fmla="*/ 3904 w 3904"/>
                <a:gd name="T1" fmla="*/ 0 h 1557"/>
                <a:gd name="T2" fmla="*/ 2927 w 3904"/>
                <a:gd name="T3" fmla="*/ 305 h 1557"/>
                <a:gd name="T4" fmla="*/ 1955 w 3904"/>
                <a:gd name="T5" fmla="*/ 212 h 1557"/>
                <a:gd name="T6" fmla="*/ 982 w 3904"/>
                <a:gd name="T7" fmla="*/ 611 h 1557"/>
                <a:gd name="T8" fmla="*/ 0 w 3904"/>
                <a:gd name="T9" fmla="*/ 1557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4" h="1557">
                  <a:moveTo>
                    <a:pt x="3904" y="0"/>
                  </a:moveTo>
                  <a:lnTo>
                    <a:pt x="2927" y="305"/>
                  </a:lnTo>
                  <a:lnTo>
                    <a:pt x="1955" y="212"/>
                  </a:lnTo>
                  <a:lnTo>
                    <a:pt x="982" y="611"/>
                  </a:lnTo>
                  <a:lnTo>
                    <a:pt x="0" y="1557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31">
              <a:extLst>
                <a:ext uri="{FF2B5EF4-FFF2-40B4-BE49-F238E27FC236}">
                  <a16:creationId xmlns:a16="http://schemas.microsoft.com/office/drawing/2014/main" id="{ED92E92B-56A1-356F-ECEF-F0D2013BB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2788" y="5643563"/>
              <a:ext cx="0" cy="1254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32">
              <a:extLst>
                <a:ext uri="{FF2B5EF4-FFF2-40B4-BE49-F238E27FC236}">
                  <a16:creationId xmlns:a16="http://schemas.microsoft.com/office/drawing/2014/main" id="{E6AB76E9-E99E-704F-B7DD-2AA1E301A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8613" y="5754688"/>
              <a:ext cx="0" cy="13017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33">
              <a:extLst>
                <a:ext uri="{FF2B5EF4-FFF2-40B4-BE49-F238E27FC236}">
                  <a16:creationId xmlns:a16="http://schemas.microsoft.com/office/drawing/2014/main" id="{E57C197D-EADE-ED8E-2E17-0E432F460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2850" y="5746751"/>
              <a:ext cx="0" cy="968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34">
              <a:extLst>
                <a:ext uri="{FF2B5EF4-FFF2-40B4-BE49-F238E27FC236}">
                  <a16:creationId xmlns:a16="http://schemas.microsoft.com/office/drawing/2014/main" id="{60922A2F-3958-34DC-368B-D017FA4E5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2325" y="5897563"/>
              <a:ext cx="0" cy="1000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379" name="Groupe 8378">
            <a:extLst>
              <a:ext uri="{FF2B5EF4-FFF2-40B4-BE49-F238E27FC236}">
                <a16:creationId xmlns:a16="http://schemas.microsoft.com/office/drawing/2014/main" id="{113C91C6-0887-A25B-C4C4-E95AB3C22499}"/>
              </a:ext>
            </a:extLst>
          </p:cNvPr>
          <p:cNvGrpSpPr/>
          <p:nvPr/>
        </p:nvGrpSpPr>
        <p:grpSpPr>
          <a:xfrm>
            <a:off x="9684923" y="4372297"/>
            <a:ext cx="2358450" cy="1176397"/>
            <a:chOff x="6446838" y="5387976"/>
            <a:chExt cx="1985962" cy="990600"/>
          </a:xfrm>
        </p:grpSpPr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C553E69-F5E1-A0C7-6723-69A08B07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5" y="5387976"/>
              <a:ext cx="1939925" cy="947738"/>
            </a:xfrm>
            <a:custGeom>
              <a:avLst/>
              <a:gdLst>
                <a:gd name="T0" fmla="*/ 4887 w 4887"/>
                <a:gd name="T1" fmla="*/ 2390 h 2390"/>
                <a:gd name="T2" fmla="*/ 0 w 4887"/>
                <a:gd name="T3" fmla="*/ 2390 h 2390"/>
                <a:gd name="T4" fmla="*/ 0 w 4887"/>
                <a:gd name="T5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7" h="2390">
                  <a:moveTo>
                    <a:pt x="4887" y="2390"/>
                  </a:moveTo>
                  <a:lnTo>
                    <a:pt x="0" y="239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6" name="Line 61">
              <a:extLst>
                <a:ext uri="{FF2B5EF4-FFF2-40B4-BE49-F238E27FC236}">
                  <a16:creationId xmlns:a16="http://schemas.microsoft.com/office/drawing/2014/main" id="{74637178-8299-4192-60B5-1E1A1C835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8825" y="6335713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7" name="Line 62">
              <a:extLst>
                <a:ext uri="{FF2B5EF4-FFF2-40B4-BE49-F238E27FC236}">
                  <a16:creationId xmlns:a16="http://schemas.microsoft.com/office/drawing/2014/main" id="{8BF65357-7488-BAD6-6CDC-6AB859435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3325" y="6335713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8" name="Line 63">
              <a:extLst>
                <a:ext uri="{FF2B5EF4-FFF2-40B4-BE49-F238E27FC236}">
                  <a16:creationId xmlns:a16="http://schemas.microsoft.com/office/drawing/2014/main" id="{DF656529-4C07-CF41-D894-A4C55C0E7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6075" y="6335713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9" name="Line 64">
              <a:extLst>
                <a:ext uri="{FF2B5EF4-FFF2-40B4-BE49-F238E27FC236}">
                  <a16:creationId xmlns:a16="http://schemas.microsoft.com/office/drawing/2014/main" id="{91F9D9A7-57E0-FC69-9814-85FC16A72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7825" y="6335713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0" name="Line 65">
              <a:extLst>
                <a:ext uri="{FF2B5EF4-FFF2-40B4-BE49-F238E27FC236}">
                  <a16:creationId xmlns:a16="http://schemas.microsoft.com/office/drawing/2014/main" id="{45AE29AE-6116-7C32-5348-91EEC50EE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0575" y="6335713"/>
              <a:ext cx="0" cy="428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5" name="Line 140">
              <a:extLst>
                <a:ext uri="{FF2B5EF4-FFF2-40B4-BE49-F238E27FC236}">
                  <a16:creationId xmlns:a16="http://schemas.microsoft.com/office/drawing/2014/main" id="{E7BAC27E-AFFD-3365-460A-E6F7B6EAD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43877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7" name="Line 142">
              <a:extLst>
                <a:ext uri="{FF2B5EF4-FFF2-40B4-BE49-F238E27FC236}">
                  <a16:creationId xmlns:a16="http://schemas.microsoft.com/office/drawing/2014/main" id="{84DF2459-0DB9-DF7C-1726-C6C2E5C77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5292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8" name="Line 143">
              <a:extLst>
                <a:ext uri="{FF2B5EF4-FFF2-40B4-BE49-F238E27FC236}">
                  <a16:creationId xmlns:a16="http://schemas.microsoft.com/office/drawing/2014/main" id="{3899CC89-E396-B249-2E09-9F8A5CBCC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7975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9" name="Line 144">
              <a:extLst>
                <a:ext uri="{FF2B5EF4-FFF2-40B4-BE49-F238E27FC236}">
                  <a16:creationId xmlns:a16="http://schemas.microsoft.com/office/drawing/2014/main" id="{0AC3DC84-ABD8-03A0-B729-5183BA2A4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8880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0" name="Line 145">
              <a:extLst>
                <a:ext uri="{FF2B5EF4-FFF2-40B4-BE49-F238E27FC236}">
                  <a16:creationId xmlns:a16="http://schemas.microsoft.com/office/drawing/2014/main" id="{02296C88-F61C-16A8-C634-B3CF6EA15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708651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1" name="Line 146">
              <a:extLst>
                <a:ext uri="{FF2B5EF4-FFF2-40B4-BE49-F238E27FC236}">
                  <a16:creationId xmlns:a16="http://schemas.microsoft.com/office/drawing/2014/main" id="{7245AC0E-0269-43F5-F095-3877268F3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61816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2" name="Line 147">
              <a:extLst>
                <a:ext uri="{FF2B5EF4-FFF2-40B4-BE49-F238E27FC236}">
                  <a16:creationId xmlns:a16="http://schemas.microsoft.com/office/drawing/2014/main" id="{449A0BCB-CC19-D74B-61F8-6B65F8DA5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633571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3" name="Line 148">
              <a:extLst>
                <a:ext uri="{FF2B5EF4-FFF2-40B4-BE49-F238E27FC236}">
                  <a16:creationId xmlns:a16="http://schemas.microsoft.com/office/drawing/2014/main" id="{74F48EA4-2DDC-2BFC-854C-F9BC2716A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5976938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4" name="Line 149">
              <a:extLst>
                <a:ext uri="{FF2B5EF4-FFF2-40B4-BE49-F238E27FC236}">
                  <a16:creationId xmlns:a16="http://schemas.microsoft.com/office/drawing/2014/main" id="{9D1851FD-EEC2-B886-59C3-E7D89032B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60674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5" name="Line 150">
              <a:extLst>
                <a:ext uri="{FF2B5EF4-FFF2-40B4-BE49-F238E27FC236}">
                  <a16:creationId xmlns:a16="http://schemas.microsoft.com/office/drawing/2014/main" id="{5BA5FF03-2BA8-31B5-9573-A651DB855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6246813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6" name="Line 151">
              <a:extLst>
                <a:ext uri="{FF2B5EF4-FFF2-40B4-BE49-F238E27FC236}">
                  <a16:creationId xmlns:a16="http://schemas.microsoft.com/office/drawing/2014/main" id="{97800C53-958F-4A41-E49F-C58820477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838" y="6156326"/>
              <a:ext cx="460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32" name="Freeform 167">
              <a:extLst>
                <a:ext uri="{FF2B5EF4-FFF2-40B4-BE49-F238E27FC236}">
                  <a16:creationId xmlns:a16="http://schemas.microsoft.com/office/drawing/2014/main" id="{3D064AA0-9C04-7197-B7C3-1E918134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5599113"/>
              <a:ext cx="1674813" cy="490538"/>
            </a:xfrm>
            <a:custGeom>
              <a:avLst/>
              <a:gdLst>
                <a:gd name="T0" fmla="*/ 4222 w 4222"/>
                <a:gd name="T1" fmla="*/ 1235 h 1235"/>
                <a:gd name="T2" fmla="*/ 3187 w 4222"/>
                <a:gd name="T3" fmla="*/ 1224 h 1235"/>
                <a:gd name="T4" fmla="*/ 2116 w 4222"/>
                <a:gd name="T5" fmla="*/ 0 h 1235"/>
                <a:gd name="T6" fmla="*/ 1056 w 4222"/>
                <a:gd name="T7" fmla="*/ 68 h 1235"/>
                <a:gd name="T8" fmla="*/ 0 w 4222"/>
                <a:gd name="T9" fmla="*/ 496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2" h="1235">
                  <a:moveTo>
                    <a:pt x="4222" y="1235"/>
                  </a:moveTo>
                  <a:lnTo>
                    <a:pt x="3187" y="1224"/>
                  </a:lnTo>
                  <a:lnTo>
                    <a:pt x="2116" y="0"/>
                  </a:lnTo>
                  <a:lnTo>
                    <a:pt x="1056" y="68"/>
                  </a:lnTo>
                  <a:lnTo>
                    <a:pt x="0" y="496"/>
                  </a:lnTo>
                </a:path>
              </a:pathLst>
            </a:cu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5" name="Line 200">
              <a:extLst>
                <a:ext uri="{FF2B5EF4-FFF2-40B4-BE49-F238E27FC236}">
                  <a16:creationId xmlns:a16="http://schemas.microsoft.com/office/drawing/2014/main" id="{8771109F-5D65-75D5-8FF2-255AF2318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6763" y="6024563"/>
              <a:ext cx="0" cy="1254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6" name="Line 201">
              <a:extLst>
                <a:ext uri="{FF2B5EF4-FFF2-40B4-BE49-F238E27FC236}">
                  <a16:creationId xmlns:a16="http://schemas.microsoft.com/office/drawing/2014/main" id="{5E599578-B09B-B233-7792-A1FEBAC2B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388" y="5521326"/>
              <a:ext cx="0" cy="15240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7" name="Line 202">
              <a:extLst>
                <a:ext uri="{FF2B5EF4-FFF2-40B4-BE49-F238E27FC236}">
                  <a16:creationId xmlns:a16="http://schemas.microsoft.com/office/drawing/2014/main" id="{7D15D606-56E3-3F5D-ABEB-21C6DC800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6075" y="6030913"/>
              <a:ext cx="0" cy="1031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8" name="Line 203">
              <a:extLst>
                <a:ext uri="{FF2B5EF4-FFF2-40B4-BE49-F238E27FC236}">
                  <a16:creationId xmlns:a16="http://schemas.microsoft.com/office/drawing/2014/main" id="{98473C0D-8814-634F-E3DB-B64A04786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4700" y="5556251"/>
              <a:ext cx="0" cy="142875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1">
              <a:extLst>
                <a:ext uri="{FF2B5EF4-FFF2-40B4-BE49-F238E27FC236}">
                  <a16:creationId xmlns:a16="http://schemas.microsoft.com/office/drawing/2014/main" id="{EBE94E70-9A98-37CB-5665-F7408777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5792788"/>
              <a:ext cx="1679575" cy="374650"/>
            </a:xfrm>
            <a:custGeom>
              <a:avLst/>
              <a:gdLst>
                <a:gd name="T0" fmla="*/ 4229 w 4229"/>
                <a:gd name="T1" fmla="*/ 940 h 940"/>
                <a:gd name="T2" fmla="*/ 3170 w 4229"/>
                <a:gd name="T3" fmla="*/ 930 h 940"/>
                <a:gd name="T4" fmla="*/ 2113 w 4229"/>
                <a:gd name="T5" fmla="*/ 863 h 940"/>
                <a:gd name="T6" fmla="*/ 1060 w 4229"/>
                <a:gd name="T7" fmla="*/ 818 h 940"/>
                <a:gd name="T8" fmla="*/ 0 w 4229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9" h="940">
                  <a:moveTo>
                    <a:pt x="4229" y="940"/>
                  </a:moveTo>
                  <a:lnTo>
                    <a:pt x="3170" y="930"/>
                  </a:lnTo>
                  <a:lnTo>
                    <a:pt x="2113" y="863"/>
                  </a:lnTo>
                  <a:lnTo>
                    <a:pt x="1060" y="818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35">
              <a:extLst>
                <a:ext uri="{FF2B5EF4-FFF2-40B4-BE49-F238E27FC236}">
                  <a16:creationId xmlns:a16="http://schemas.microsoft.com/office/drawing/2014/main" id="{6F92ABE9-912F-7804-FC02-789F9A8E0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6763" y="6121401"/>
              <a:ext cx="0" cy="873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36">
              <a:extLst>
                <a:ext uri="{FF2B5EF4-FFF2-40B4-BE49-F238E27FC236}">
                  <a16:creationId xmlns:a16="http://schemas.microsoft.com/office/drawing/2014/main" id="{80F106CA-4A88-19BB-EEE6-0E207E418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0625" y="6099176"/>
              <a:ext cx="0" cy="7620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37">
              <a:extLst>
                <a:ext uri="{FF2B5EF4-FFF2-40B4-BE49-F238E27FC236}">
                  <a16:creationId xmlns:a16="http://schemas.microsoft.com/office/drawing/2014/main" id="{33EAADD9-5D25-0D35-4427-73839B9D0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2900" y="6108701"/>
              <a:ext cx="0" cy="904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38">
              <a:extLst>
                <a:ext uri="{FF2B5EF4-FFF2-40B4-BE49-F238E27FC236}">
                  <a16:creationId xmlns:a16="http://schemas.microsoft.com/office/drawing/2014/main" id="{717C6B3D-0C07-13ED-3563-6186B4B53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6288" y="6080126"/>
              <a:ext cx="0" cy="746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382" name="ZoneTexte 8381">
            <a:extLst>
              <a:ext uri="{FF2B5EF4-FFF2-40B4-BE49-F238E27FC236}">
                <a16:creationId xmlns:a16="http://schemas.microsoft.com/office/drawing/2014/main" id="{C3F26E34-8F6E-1817-8D47-520442BAF4E8}"/>
              </a:ext>
            </a:extLst>
          </p:cNvPr>
          <p:cNvSpPr txBox="1"/>
          <p:nvPr/>
        </p:nvSpPr>
        <p:spPr>
          <a:xfrm>
            <a:off x="803147" y="2521421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383" name="ZoneTexte 8382">
            <a:extLst>
              <a:ext uri="{FF2B5EF4-FFF2-40B4-BE49-F238E27FC236}">
                <a16:creationId xmlns:a16="http://schemas.microsoft.com/office/drawing/2014/main" id="{8732F053-ED8D-16B7-9B47-18CDE0F0747B}"/>
              </a:ext>
            </a:extLst>
          </p:cNvPr>
          <p:cNvSpPr txBox="1"/>
          <p:nvPr/>
        </p:nvSpPr>
        <p:spPr>
          <a:xfrm>
            <a:off x="1262488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384" name="ZoneTexte 8383">
            <a:extLst>
              <a:ext uri="{FF2B5EF4-FFF2-40B4-BE49-F238E27FC236}">
                <a16:creationId xmlns:a16="http://schemas.microsoft.com/office/drawing/2014/main" id="{25E80AC9-8374-5CCF-706F-18FC7784E118}"/>
              </a:ext>
            </a:extLst>
          </p:cNvPr>
          <p:cNvSpPr txBox="1"/>
          <p:nvPr/>
        </p:nvSpPr>
        <p:spPr>
          <a:xfrm>
            <a:off x="1743441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385" name="ZoneTexte 8384">
            <a:extLst>
              <a:ext uri="{FF2B5EF4-FFF2-40B4-BE49-F238E27FC236}">
                <a16:creationId xmlns:a16="http://schemas.microsoft.com/office/drawing/2014/main" id="{53C02AD5-FEA3-5564-95D0-EC125E1729DF}"/>
              </a:ext>
            </a:extLst>
          </p:cNvPr>
          <p:cNvSpPr txBox="1"/>
          <p:nvPr/>
        </p:nvSpPr>
        <p:spPr>
          <a:xfrm>
            <a:off x="2212362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386" name="ZoneTexte 8385">
            <a:extLst>
              <a:ext uri="{FF2B5EF4-FFF2-40B4-BE49-F238E27FC236}">
                <a16:creationId xmlns:a16="http://schemas.microsoft.com/office/drawing/2014/main" id="{D83BD2A4-C2D6-C0C2-7AE8-6F4A3BDBE668}"/>
              </a:ext>
            </a:extLst>
          </p:cNvPr>
          <p:cNvSpPr txBox="1"/>
          <p:nvPr/>
        </p:nvSpPr>
        <p:spPr>
          <a:xfrm>
            <a:off x="2693315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387" name="ZoneTexte 8386">
            <a:extLst>
              <a:ext uri="{FF2B5EF4-FFF2-40B4-BE49-F238E27FC236}">
                <a16:creationId xmlns:a16="http://schemas.microsoft.com/office/drawing/2014/main" id="{D071CD17-C6B1-0A04-A379-AA81D3338A37}"/>
              </a:ext>
            </a:extLst>
          </p:cNvPr>
          <p:cNvSpPr txBox="1"/>
          <p:nvPr/>
        </p:nvSpPr>
        <p:spPr>
          <a:xfrm>
            <a:off x="2548423" y="2001811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-53,7%</a:t>
            </a:r>
          </a:p>
        </p:txBody>
      </p:sp>
      <p:sp>
        <p:nvSpPr>
          <p:cNvPr id="8388" name="ZoneTexte 8387">
            <a:extLst>
              <a:ext uri="{FF2B5EF4-FFF2-40B4-BE49-F238E27FC236}">
                <a16:creationId xmlns:a16="http://schemas.microsoft.com/office/drawing/2014/main" id="{B17F209C-E17D-9ED4-F1EC-9C61C6F14B03}"/>
              </a:ext>
            </a:extLst>
          </p:cNvPr>
          <p:cNvSpPr txBox="1"/>
          <p:nvPr/>
        </p:nvSpPr>
        <p:spPr>
          <a:xfrm>
            <a:off x="2548423" y="2323929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-59,9%</a:t>
            </a:r>
          </a:p>
        </p:txBody>
      </p:sp>
      <p:sp>
        <p:nvSpPr>
          <p:cNvPr id="8389" name="ZoneTexte 8388">
            <a:extLst>
              <a:ext uri="{FF2B5EF4-FFF2-40B4-BE49-F238E27FC236}">
                <a16:creationId xmlns:a16="http://schemas.microsoft.com/office/drawing/2014/main" id="{AD02E51A-65E3-3BEE-6DC8-3153E12B2B4A}"/>
              </a:ext>
            </a:extLst>
          </p:cNvPr>
          <p:cNvSpPr txBox="1"/>
          <p:nvPr/>
        </p:nvSpPr>
        <p:spPr>
          <a:xfrm>
            <a:off x="422907" y="2377835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-70</a:t>
            </a:r>
          </a:p>
        </p:txBody>
      </p:sp>
      <p:sp>
        <p:nvSpPr>
          <p:cNvPr id="8390" name="ZoneTexte 8389">
            <a:extLst>
              <a:ext uri="{FF2B5EF4-FFF2-40B4-BE49-F238E27FC236}">
                <a16:creationId xmlns:a16="http://schemas.microsoft.com/office/drawing/2014/main" id="{C3153AFA-A19E-9BDD-873E-D85A461AF82D}"/>
              </a:ext>
            </a:extLst>
          </p:cNvPr>
          <p:cNvSpPr txBox="1"/>
          <p:nvPr/>
        </p:nvSpPr>
        <p:spPr>
          <a:xfrm>
            <a:off x="422907" y="2261090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-60</a:t>
            </a:r>
          </a:p>
        </p:txBody>
      </p:sp>
      <p:sp>
        <p:nvSpPr>
          <p:cNvPr id="8391" name="ZoneTexte 8390">
            <a:extLst>
              <a:ext uri="{FF2B5EF4-FFF2-40B4-BE49-F238E27FC236}">
                <a16:creationId xmlns:a16="http://schemas.microsoft.com/office/drawing/2014/main" id="{593264AA-6F71-B2F8-4B9E-AB0745C6B0FB}"/>
              </a:ext>
            </a:extLst>
          </p:cNvPr>
          <p:cNvSpPr txBox="1"/>
          <p:nvPr/>
        </p:nvSpPr>
        <p:spPr>
          <a:xfrm>
            <a:off x="422907" y="2027600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-40</a:t>
            </a:r>
          </a:p>
        </p:txBody>
      </p:sp>
      <p:sp>
        <p:nvSpPr>
          <p:cNvPr id="8392" name="ZoneTexte 8391">
            <a:extLst>
              <a:ext uri="{FF2B5EF4-FFF2-40B4-BE49-F238E27FC236}">
                <a16:creationId xmlns:a16="http://schemas.microsoft.com/office/drawing/2014/main" id="{5F4846EA-9651-B530-6EE7-0BAE50013D43}"/>
              </a:ext>
            </a:extLst>
          </p:cNvPr>
          <p:cNvSpPr txBox="1"/>
          <p:nvPr/>
        </p:nvSpPr>
        <p:spPr>
          <a:xfrm>
            <a:off x="422907" y="1910855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-30</a:t>
            </a:r>
          </a:p>
        </p:txBody>
      </p:sp>
      <p:sp>
        <p:nvSpPr>
          <p:cNvPr id="8393" name="ZoneTexte 8392">
            <a:extLst>
              <a:ext uri="{FF2B5EF4-FFF2-40B4-BE49-F238E27FC236}">
                <a16:creationId xmlns:a16="http://schemas.microsoft.com/office/drawing/2014/main" id="{2159C744-AB41-C394-4AFE-B888C34ADAA8}"/>
              </a:ext>
            </a:extLst>
          </p:cNvPr>
          <p:cNvSpPr txBox="1"/>
          <p:nvPr/>
        </p:nvSpPr>
        <p:spPr>
          <a:xfrm>
            <a:off x="422907" y="1794110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394" name="ZoneTexte 8393">
            <a:extLst>
              <a:ext uri="{FF2B5EF4-FFF2-40B4-BE49-F238E27FC236}">
                <a16:creationId xmlns:a16="http://schemas.microsoft.com/office/drawing/2014/main" id="{E9A6D679-3B67-9B37-665C-5910B7397461}"/>
              </a:ext>
            </a:extLst>
          </p:cNvPr>
          <p:cNvSpPr txBox="1"/>
          <p:nvPr/>
        </p:nvSpPr>
        <p:spPr>
          <a:xfrm>
            <a:off x="515882" y="156062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395" name="ZoneTexte 8394">
            <a:extLst>
              <a:ext uri="{FF2B5EF4-FFF2-40B4-BE49-F238E27FC236}">
                <a16:creationId xmlns:a16="http://schemas.microsoft.com/office/drawing/2014/main" id="{8128C5E3-3A79-C683-7F3A-E341C35A7A29}"/>
              </a:ext>
            </a:extLst>
          </p:cNvPr>
          <p:cNvSpPr txBox="1"/>
          <p:nvPr/>
        </p:nvSpPr>
        <p:spPr>
          <a:xfrm>
            <a:off x="422907" y="2144345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-50</a:t>
            </a:r>
          </a:p>
        </p:txBody>
      </p:sp>
      <p:sp>
        <p:nvSpPr>
          <p:cNvPr id="8397" name="ZoneTexte 8396">
            <a:extLst>
              <a:ext uri="{FF2B5EF4-FFF2-40B4-BE49-F238E27FC236}">
                <a16:creationId xmlns:a16="http://schemas.microsoft.com/office/drawing/2014/main" id="{E7A5CDA7-E477-480E-B559-C8E6B65F661F}"/>
              </a:ext>
            </a:extLst>
          </p:cNvPr>
          <p:cNvSpPr txBox="1"/>
          <p:nvPr/>
        </p:nvSpPr>
        <p:spPr>
          <a:xfrm>
            <a:off x="422907" y="1677365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398" name="ZoneTexte 8397">
            <a:extLst>
              <a:ext uri="{FF2B5EF4-FFF2-40B4-BE49-F238E27FC236}">
                <a16:creationId xmlns:a16="http://schemas.microsoft.com/office/drawing/2014/main" id="{A2DD714C-DBC6-358A-61FB-CE86B6E78997}"/>
              </a:ext>
            </a:extLst>
          </p:cNvPr>
          <p:cNvSpPr txBox="1"/>
          <p:nvPr/>
        </p:nvSpPr>
        <p:spPr>
          <a:xfrm>
            <a:off x="458173" y="144387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399" name="ZoneTexte 8398">
            <a:extLst>
              <a:ext uri="{FF2B5EF4-FFF2-40B4-BE49-F238E27FC236}">
                <a16:creationId xmlns:a16="http://schemas.microsoft.com/office/drawing/2014/main" id="{28350FD6-4E37-17E5-101F-5B4F55AD4030}"/>
              </a:ext>
            </a:extLst>
          </p:cNvPr>
          <p:cNvSpPr txBox="1"/>
          <p:nvPr/>
        </p:nvSpPr>
        <p:spPr>
          <a:xfrm>
            <a:off x="1559496" y="1300245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/>
              <a:t>LDL-c</a:t>
            </a:r>
          </a:p>
        </p:txBody>
      </p:sp>
      <p:sp>
        <p:nvSpPr>
          <p:cNvPr id="8400" name="ZoneTexte 8399">
            <a:extLst>
              <a:ext uri="{FF2B5EF4-FFF2-40B4-BE49-F238E27FC236}">
                <a16:creationId xmlns:a16="http://schemas.microsoft.com/office/drawing/2014/main" id="{B053D4EA-F71F-01B8-075E-A8C6834065BF}"/>
              </a:ext>
            </a:extLst>
          </p:cNvPr>
          <p:cNvSpPr txBox="1"/>
          <p:nvPr/>
        </p:nvSpPr>
        <p:spPr>
          <a:xfrm rot="16200000">
            <a:off x="-373467" y="1798095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403" name="ZoneTexte 8402">
            <a:extLst>
              <a:ext uri="{FF2B5EF4-FFF2-40B4-BE49-F238E27FC236}">
                <a16:creationId xmlns:a16="http://schemas.microsoft.com/office/drawing/2014/main" id="{A9AAB6FC-D3BF-9B10-B238-9E32D88196A5}"/>
              </a:ext>
            </a:extLst>
          </p:cNvPr>
          <p:cNvSpPr txBox="1"/>
          <p:nvPr/>
        </p:nvSpPr>
        <p:spPr>
          <a:xfrm>
            <a:off x="422907" y="4092608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-40</a:t>
            </a:r>
          </a:p>
        </p:txBody>
      </p:sp>
      <p:sp>
        <p:nvSpPr>
          <p:cNvPr id="8404" name="ZoneTexte 8403">
            <a:extLst>
              <a:ext uri="{FF2B5EF4-FFF2-40B4-BE49-F238E27FC236}">
                <a16:creationId xmlns:a16="http://schemas.microsoft.com/office/drawing/2014/main" id="{91F31BED-E381-19D3-D368-FD795A845D73}"/>
              </a:ext>
            </a:extLst>
          </p:cNvPr>
          <p:cNvSpPr txBox="1"/>
          <p:nvPr/>
        </p:nvSpPr>
        <p:spPr>
          <a:xfrm>
            <a:off x="422907" y="3912853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-30</a:t>
            </a:r>
          </a:p>
        </p:txBody>
      </p:sp>
      <p:sp>
        <p:nvSpPr>
          <p:cNvPr id="8405" name="ZoneTexte 8404">
            <a:extLst>
              <a:ext uri="{FF2B5EF4-FFF2-40B4-BE49-F238E27FC236}">
                <a16:creationId xmlns:a16="http://schemas.microsoft.com/office/drawing/2014/main" id="{74C4A08F-027B-776F-5B2B-0B96B611C427}"/>
              </a:ext>
            </a:extLst>
          </p:cNvPr>
          <p:cNvSpPr txBox="1"/>
          <p:nvPr/>
        </p:nvSpPr>
        <p:spPr>
          <a:xfrm>
            <a:off x="422907" y="3733100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406" name="ZoneTexte 8405">
            <a:extLst>
              <a:ext uri="{FF2B5EF4-FFF2-40B4-BE49-F238E27FC236}">
                <a16:creationId xmlns:a16="http://schemas.microsoft.com/office/drawing/2014/main" id="{768C718D-975F-A753-2883-0A7DC1143C97}"/>
              </a:ext>
            </a:extLst>
          </p:cNvPr>
          <p:cNvSpPr txBox="1"/>
          <p:nvPr/>
        </p:nvSpPr>
        <p:spPr>
          <a:xfrm>
            <a:off x="515882" y="337359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408" name="ZoneTexte 8407">
            <a:extLst>
              <a:ext uri="{FF2B5EF4-FFF2-40B4-BE49-F238E27FC236}">
                <a16:creationId xmlns:a16="http://schemas.microsoft.com/office/drawing/2014/main" id="{E12F8DD8-ED2A-DF9C-3371-6114FD73A569}"/>
              </a:ext>
            </a:extLst>
          </p:cNvPr>
          <p:cNvSpPr txBox="1"/>
          <p:nvPr/>
        </p:nvSpPr>
        <p:spPr>
          <a:xfrm>
            <a:off x="422907" y="3553347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409" name="ZoneTexte 8408">
            <a:extLst>
              <a:ext uri="{FF2B5EF4-FFF2-40B4-BE49-F238E27FC236}">
                <a16:creationId xmlns:a16="http://schemas.microsoft.com/office/drawing/2014/main" id="{93D2BDFE-6305-A1B3-539D-26B97D86986F}"/>
              </a:ext>
            </a:extLst>
          </p:cNvPr>
          <p:cNvSpPr txBox="1"/>
          <p:nvPr/>
        </p:nvSpPr>
        <p:spPr>
          <a:xfrm>
            <a:off x="458173" y="3193841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410" name="ZoneTexte 8409">
            <a:extLst>
              <a:ext uri="{FF2B5EF4-FFF2-40B4-BE49-F238E27FC236}">
                <a16:creationId xmlns:a16="http://schemas.microsoft.com/office/drawing/2014/main" id="{B07501F7-55C6-5C53-9A2B-E040415F115E}"/>
              </a:ext>
            </a:extLst>
          </p:cNvPr>
          <p:cNvSpPr txBox="1"/>
          <p:nvPr/>
        </p:nvSpPr>
        <p:spPr>
          <a:xfrm rot="16200000">
            <a:off x="-373467" y="3548061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411" name="ZoneTexte 8410">
            <a:extLst>
              <a:ext uri="{FF2B5EF4-FFF2-40B4-BE49-F238E27FC236}">
                <a16:creationId xmlns:a16="http://schemas.microsoft.com/office/drawing/2014/main" id="{D185FD9E-1871-A21D-E54D-0B3460D7259D}"/>
              </a:ext>
            </a:extLst>
          </p:cNvPr>
          <p:cNvSpPr txBox="1"/>
          <p:nvPr/>
        </p:nvSpPr>
        <p:spPr>
          <a:xfrm>
            <a:off x="515882" y="612049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412" name="ZoneTexte 8411">
            <a:extLst>
              <a:ext uri="{FF2B5EF4-FFF2-40B4-BE49-F238E27FC236}">
                <a16:creationId xmlns:a16="http://schemas.microsoft.com/office/drawing/2014/main" id="{921E531C-C3D8-FDB9-A173-8F7B1ACA267D}"/>
              </a:ext>
            </a:extLst>
          </p:cNvPr>
          <p:cNvSpPr txBox="1"/>
          <p:nvPr/>
        </p:nvSpPr>
        <p:spPr>
          <a:xfrm>
            <a:off x="515882" y="596543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2</a:t>
            </a:r>
          </a:p>
        </p:txBody>
      </p:sp>
      <p:sp>
        <p:nvSpPr>
          <p:cNvPr id="8413" name="ZoneTexte 8412">
            <a:extLst>
              <a:ext uri="{FF2B5EF4-FFF2-40B4-BE49-F238E27FC236}">
                <a16:creationId xmlns:a16="http://schemas.microsoft.com/office/drawing/2014/main" id="{171A346D-E55C-C1E1-C417-5E67D17601A1}"/>
              </a:ext>
            </a:extLst>
          </p:cNvPr>
          <p:cNvSpPr txBox="1"/>
          <p:nvPr/>
        </p:nvSpPr>
        <p:spPr>
          <a:xfrm>
            <a:off x="515882" y="581038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4</a:t>
            </a:r>
          </a:p>
        </p:txBody>
      </p:sp>
      <p:sp>
        <p:nvSpPr>
          <p:cNvPr id="8414" name="ZoneTexte 8413">
            <a:extLst>
              <a:ext uri="{FF2B5EF4-FFF2-40B4-BE49-F238E27FC236}">
                <a16:creationId xmlns:a16="http://schemas.microsoft.com/office/drawing/2014/main" id="{0556FA3D-ADBB-A85B-FE8C-1F3EB524DA4D}"/>
              </a:ext>
            </a:extLst>
          </p:cNvPr>
          <p:cNvSpPr txBox="1"/>
          <p:nvPr/>
        </p:nvSpPr>
        <p:spPr>
          <a:xfrm>
            <a:off x="515882" y="5655330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6</a:t>
            </a:r>
          </a:p>
        </p:txBody>
      </p:sp>
      <p:sp>
        <p:nvSpPr>
          <p:cNvPr id="8415" name="ZoneTexte 8414">
            <a:extLst>
              <a:ext uri="{FF2B5EF4-FFF2-40B4-BE49-F238E27FC236}">
                <a16:creationId xmlns:a16="http://schemas.microsoft.com/office/drawing/2014/main" id="{DF1B002A-4F86-465E-1B53-8DBF1D2EACD3}"/>
              </a:ext>
            </a:extLst>
          </p:cNvPr>
          <p:cNvSpPr txBox="1"/>
          <p:nvPr/>
        </p:nvSpPr>
        <p:spPr>
          <a:xfrm>
            <a:off x="515882" y="550027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8</a:t>
            </a:r>
          </a:p>
        </p:txBody>
      </p:sp>
      <p:sp>
        <p:nvSpPr>
          <p:cNvPr id="8416" name="ZoneTexte 8415">
            <a:extLst>
              <a:ext uri="{FF2B5EF4-FFF2-40B4-BE49-F238E27FC236}">
                <a16:creationId xmlns:a16="http://schemas.microsoft.com/office/drawing/2014/main" id="{65D56B23-0D8D-7934-4238-0D84AD6FCED3}"/>
              </a:ext>
            </a:extLst>
          </p:cNvPr>
          <p:cNvSpPr txBox="1"/>
          <p:nvPr/>
        </p:nvSpPr>
        <p:spPr>
          <a:xfrm>
            <a:off x="458173" y="5345222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417" name="ZoneTexte 8416">
            <a:extLst>
              <a:ext uri="{FF2B5EF4-FFF2-40B4-BE49-F238E27FC236}">
                <a16:creationId xmlns:a16="http://schemas.microsoft.com/office/drawing/2014/main" id="{E75579C1-9B52-4AEB-2FF2-B7EF830AC10B}"/>
              </a:ext>
            </a:extLst>
          </p:cNvPr>
          <p:cNvSpPr txBox="1"/>
          <p:nvPr/>
        </p:nvSpPr>
        <p:spPr>
          <a:xfrm>
            <a:off x="458173" y="519016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12</a:t>
            </a:r>
          </a:p>
        </p:txBody>
      </p:sp>
      <p:sp>
        <p:nvSpPr>
          <p:cNvPr id="8418" name="ZoneTexte 8417">
            <a:extLst>
              <a:ext uri="{FF2B5EF4-FFF2-40B4-BE49-F238E27FC236}">
                <a16:creationId xmlns:a16="http://schemas.microsoft.com/office/drawing/2014/main" id="{880C3A22-61C8-CD0E-3498-5D14832BD75A}"/>
              </a:ext>
            </a:extLst>
          </p:cNvPr>
          <p:cNvSpPr txBox="1"/>
          <p:nvPr/>
        </p:nvSpPr>
        <p:spPr>
          <a:xfrm>
            <a:off x="458173" y="5035114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14</a:t>
            </a:r>
          </a:p>
        </p:txBody>
      </p:sp>
      <p:sp>
        <p:nvSpPr>
          <p:cNvPr id="8419" name="ZoneTexte 8418">
            <a:extLst>
              <a:ext uri="{FF2B5EF4-FFF2-40B4-BE49-F238E27FC236}">
                <a16:creationId xmlns:a16="http://schemas.microsoft.com/office/drawing/2014/main" id="{7E6BCA86-ED55-A911-D0BA-03AB89FCABCF}"/>
              </a:ext>
            </a:extLst>
          </p:cNvPr>
          <p:cNvSpPr txBox="1"/>
          <p:nvPr/>
        </p:nvSpPr>
        <p:spPr>
          <a:xfrm rot="16200000">
            <a:off x="-373467" y="5479631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420" name="ZoneTexte 8419">
            <a:extLst>
              <a:ext uri="{FF2B5EF4-FFF2-40B4-BE49-F238E27FC236}">
                <a16:creationId xmlns:a16="http://schemas.microsoft.com/office/drawing/2014/main" id="{BA7081CD-BAF2-DDF4-A2F1-B053403A2DE8}"/>
              </a:ext>
            </a:extLst>
          </p:cNvPr>
          <p:cNvSpPr txBox="1"/>
          <p:nvPr/>
        </p:nvSpPr>
        <p:spPr>
          <a:xfrm>
            <a:off x="1222069" y="3095102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/>
              <a:t>Total </a:t>
            </a:r>
            <a:r>
              <a:rPr lang="fr-FR" sz="1100" b="1" dirty="0" err="1"/>
              <a:t>cholesterol</a:t>
            </a:r>
            <a:endParaRPr lang="fr-FR" sz="1100" b="1" dirty="0"/>
          </a:p>
        </p:txBody>
      </p:sp>
      <p:sp>
        <p:nvSpPr>
          <p:cNvPr id="8421" name="ZoneTexte 8420">
            <a:extLst>
              <a:ext uri="{FF2B5EF4-FFF2-40B4-BE49-F238E27FC236}">
                <a16:creationId xmlns:a16="http://schemas.microsoft.com/office/drawing/2014/main" id="{4DADF6A5-59B1-F05C-B83B-148AC59A6403}"/>
              </a:ext>
            </a:extLst>
          </p:cNvPr>
          <p:cNvSpPr txBox="1"/>
          <p:nvPr/>
        </p:nvSpPr>
        <p:spPr>
          <a:xfrm>
            <a:off x="1605984" y="4921004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err="1"/>
              <a:t>TGs</a:t>
            </a:r>
            <a:endParaRPr lang="fr-FR" sz="1100" b="1" dirty="0"/>
          </a:p>
        </p:txBody>
      </p:sp>
      <p:sp>
        <p:nvSpPr>
          <p:cNvPr id="8422" name="ZoneTexte 8421">
            <a:extLst>
              <a:ext uri="{FF2B5EF4-FFF2-40B4-BE49-F238E27FC236}">
                <a16:creationId xmlns:a16="http://schemas.microsoft.com/office/drawing/2014/main" id="{03470AF1-52D5-7616-CDD3-87FA9AD485A6}"/>
              </a:ext>
            </a:extLst>
          </p:cNvPr>
          <p:cNvSpPr txBox="1"/>
          <p:nvPr/>
        </p:nvSpPr>
        <p:spPr>
          <a:xfrm>
            <a:off x="803147" y="4315476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423" name="ZoneTexte 8422">
            <a:extLst>
              <a:ext uri="{FF2B5EF4-FFF2-40B4-BE49-F238E27FC236}">
                <a16:creationId xmlns:a16="http://schemas.microsoft.com/office/drawing/2014/main" id="{9B039EBB-B064-A865-6269-30050E71FF93}"/>
              </a:ext>
            </a:extLst>
          </p:cNvPr>
          <p:cNvSpPr txBox="1"/>
          <p:nvPr/>
        </p:nvSpPr>
        <p:spPr>
          <a:xfrm>
            <a:off x="1262488" y="431547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424" name="ZoneTexte 8423">
            <a:extLst>
              <a:ext uri="{FF2B5EF4-FFF2-40B4-BE49-F238E27FC236}">
                <a16:creationId xmlns:a16="http://schemas.microsoft.com/office/drawing/2014/main" id="{2024DC50-7ED7-0F08-6F01-2BCB7BBB6B19}"/>
              </a:ext>
            </a:extLst>
          </p:cNvPr>
          <p:cNvSpPr txBox="1"/>
          <p:nvPr/>
        </p:nvSpPr>
        <p:spPr>
          <a:xfrm>
            <a:off x="1743441" y="431547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425" name="ZoneTexte 8424">
            <a:extLst>
              <a:ext uri="{FF2B5EF4-FFF2-40B4-BE49-F238E27FC236}">
                <a16:creationId xmlns:a16="http://schemas.microsoft.com/office/drawing/2014/main" id="{5D0341AF-8C66-0097-09A5-932BBB737DDA}"/>
              </a:ext>
            </a:extLst>
          </p:cNvPr>
          <p:cNvSpPr txBox="1"/>
          <p:nvPr/>
        </p:nvSpPr>
        <p:spPr>
          <a:xfrm>
            <a:off x="2212362" y="431547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426" name="ZoneTexte 8425">
            <a:extLst>
              <a:ext uri="{FF2B5EF4-FFF2-40B4-BE49-F238E27FC236}">
                <a16:creationId xmlns:a16="http://schemas.microsoft.com/office/drawing/2014/main" id="{300873D3-88B9-A5DC-BF3D-1098E5B77ADE}"/>
              </a:ext>
            </a:extLst>
          </p:cNvPr>
          <p:cNvSpPr txBox="1"/>
          <p:nvPr/>
        </p:nvSpPr>
        <p:spPr>
          <a:xfrm>
            <a:off x="2693315" y="431547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427" name="ZoneTexte 8426">
            <a:extLst>
              <a:ext uri="{FF2B5EF4-FFF2-40B4-BE49-F238E27FC236}">
                <a16:creationId xmlns:a16="http://schemas.microsoft.com/office/drawing/2014/main" id="{9042155B-9873-8C99-3DE3-27EC0109F785}"/>
              </a:ext>
            </a:extLst>
          </p:cNvPr>
          <p:cNvSpPr txBox="1"/>
          <p:nvPr/>
        </p:nvSpPr>
        <p:spPr>
          <a:xfrm>
            <a:off x="803147" y="6258181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428" name="ZoneTexte 8427">
            <a:extLst>
              <a:ext uri="{FF2B5EF4-FFF2-40B4-BE49-F238E27FC236}">
                <a16:creationId xmlns:a16="http://schemas.microsoft.com/office/drawing/2014/main" id="{8B029833-A134-2B02-847D-D64CF78A5ACB}"/>
              </a:ext>
            </a:extLst>
          </p:cNvPr>
          <p:cNvSpPr txBox="1"/>
          <p:nvPr/>
        </p:nvSpPr>
        <p:spPr>
          <a:xfrm>
            <a:off x="1262488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429" name="ZoneTexte 8428">
            <a:extLst>
              <a:ext uri="{FF2B5EF4-FFF2-40B4-BE49-F238E27FC236}">
                <a16:creationId xmlns:a16="http://schemas.microsoft.com/office/drawing/2014/main" id="{C0D8BB86-D74E-0964-63D9-03620D820C2D}"/>
              </a:ext>
            </a:extLst>
          </p:cNvPr>
          <p:cNvSpPr txBox="1"/>
          <p:nvPr/>
        </p:nvSpPr>
        <p:spPr>
          <a:xfrm>
            <a:off x="1743441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430" name="ZoneTexte 8429">
            <a:extLst>
              <a:ext uri="{FF2B5EF4-FFF2-40B4-BE49-F238E27FC236}">
                <a16:creationId xmlns:a16="http://schemas.microsoft.com/office/drawing/2014/main" id="{5FF6B11B-AF2E-659E-DA74-6A68A1F827D0}"/>
              </a:ext>
            </a:extLst>
          </p:cNvPr>
          <p:cNvSpPr txBox="1"/>
          <p:nvPr/>
        </p:nvSpPr>
        <p:spPr>
          <a:xfrm>
            <a:off x="2212362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431" name="ZoneTexte 8430">
            <a:extLst>
              <a:ext uri="{FF2B5EF4-FFF2-40B4-BE49-F238E27FC236}">
                <a16:creationId xmlns:a16="http://schemas.microsoft.com/office/drawing/2014/main" id="{E7920E92-127F-1759-CBAA-C5FFF71BFED2}"/>
              </a:ext>
            </a:extLst>
          </p:cNvPr>
          <p:cNvSpPr txBox="1"/>
          <p:nvPr/>
        </p:nvSpPr>
        <p:spPr>
          <a:xfrm>
            <a:off x="2693315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432" name="ZoneTexte 8431">
            <a:extLst>
              <a:ext uri="{FF2B5EF4-FFF2-40B4-BE49-F238E27FC236}">
                <a16:creationId xmlns:a16="http://schemas.microsoft.com/office/drawing/2014/main" id="{1AA7C273-4B1B-3299-848C-2C4A3DC3B242}"/>
              </a:ext>
            </a:extLst>
          </p:cNvPr>
          <p:cNvSpPr txBox="1"/>
          <p:nvPr/>
        </p:nvSpPr>
        <p:spPr>
          <a:xfrm>
            <a:off x="3859951" y="2521421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433" name="ZoneTexte 8432">
            <a:extLst>
              <a:ext uri="{FF2B5EF4-FFF2-40B4-BE49-F238E27FC236}">
                <a16:creationId xmlns:a16="http://schemas.microsoft.com/office/drawing/2014/main" id="{952B21D2-DAD6-4907-4FBA-5D920D1309F3}"/>
              </a:ext>
            </a:extLst>
          </p:cNvPr>
          <p:cNvSpPr txBox="1"/>
          <p:nvPr/>
        </p:nvSpPr>
        <p:spPr>
          <a:xfrm>
            <a:off x="4319292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434" name="ZoneTexte 8433">
            <a:extLst>
              <a:ext uri="{FF2B5EF4-FFF2-40B4-BE49-F238E27FC236}">
                <a16:creationId xmlns:a16="http://schemas.microsoft.com/office/drawing/2014/main" id="{C0A00417-D948-5508-0E0F-FB56A145B1B2}"/>
              </a:ext>
            </a:extLst>
          </p:cNvPr>
          <p:cNvSpPr txBox="1"/>
          <p:nvPr/>
        </p:nvSpPr>
        <p:spPr>
          <a:xfrm>
            <a:off x="4831159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435" name="ZoneTexte 8434">
            <a:extLst>
              <a:ext uri="{FF2B5EF4-FFF2-40B4-BE49-F238E27FC236}">
                <a16:creationId xmlns:a16="http://schemas.microsoft.com/office/drawing/2014/main" id="{248C0A97-2286-6F14-DAD3-AF27E3EE890E}"/>
              </a:ext>
            </a:extLst>
          </p:cNvPr>
          <p:cNvSpPr txBox="1"/>
          <p:nvPr/>
        </p:nvSpPr>
        <p:spPr>
          <a:xfrm>
            <a:off x="5343026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436" name="ZoneTexte 8435">
            <a:extLst>
              <a:ext uri="{FF2B5EF4-FFF2-40B4-BE49-F238E27FC236}">
                <a16:creationId xmlns:a16="http://schemas.microsoft.com/office/drawing/2014/main" id="{F0ED9519-C1F4-2879-364B-47CE4EF1A925}"/>
              </a:ext>
            </a:extLst>
          </p:cNvPr>
          <p:cNvSpPr txBox="1"/>
          <p:nvPr/>
        </p:nvSpPr>
        <p:spPr>
          <a:xfrm>
            <a:off x="5854894" y="252142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437" name="ZoneTexte 8436">
            <a:extLst>
              <a:ext uri="{FF2B5EF4-FFF2-40B4-BE49-F238E27FC236}">
                <a16:creationId xmlns:a16="http://schemas.microsoft.com/office/drawing/2014/main" id="{24D4DEFF-C8DC-A356-FF15-BE7C2DED6030}"/>
              </a:ext>
            </a:extLst>
          </p:cNvPr>
          <p:cNvSpPr txBox="1"/>
          <p:nvPr/>
        </p:nvSpPr>
        <p:spPr>
          <a:xfrm>
            <a:off x="3859951" y="4317326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438" name="ZoneTexte 8437">
            <a:extLst>
              <a:ext uri="{FF2B5EF4-FFF2-40B4-BE49-F238E27FC236}">
                <a16:creationId xmlns:a16="http://schemas.microsoft.com/office/drawing/2014/main" id="{1A7FE031-B34F-F278-D112-A32E86847DB2}"/>
              </a:ext>
            </a:extLst>
          </p:cNvPr>
          <p:cNvSpPr txBox="1"/>
          <p:nvPr/>
        </p:nvSpPr>
        <p:spPr>
          <a:xfrm>
            <a:off x="4319292" y="431732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439" name="ZoneTexte 8438">
            <a:extLst>
              <a:ext uri="{FF2B5EF4-FFF2-40B4-BE49-F238E27FC236}">
                <a16:creationId xmlns:a16="http://schemas.microsoft.com/office/drawing/2014/main" id="{A012CA48-9BE1-8153-0EFB-A4EBFB8A5D3D}"/>
              </a:ext>
            </a:extLst>
          </p:cNvPr>
          <p:cNvSpPr txBox="1"/>
          <p:nvPr/>
        </p:nvSpPr>
        <p:spPr>
          <a:xfrm>
            <a:off x="4831159" y="431732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440" name="ZoneTexte 8439">
            <a:extLst>
              <a:ext uri="{FF2B5EF4-FFF2-40B4-BE49-F238E27FC236}">
                <a16:creationId xmlns:a16="http://schemas.microsoft.com/office/drawing/2014/main" id="{1F06BEF5-95F6-25E0-293E-8EBF3CEB2E9A}"/>
              </a:ext>
            </a:extLst>
          </p:cNvPr>
          <p:cNvSpPr txBox="1"/>
          <p:nvPr/>
        </p:nvSpPr>
        <p:spPr>
          <a:xfrm>
            <a:off x="5343026" y="431732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441" name="ZoneTexte 8440">
            <a:extLst>
              <a:ext uri="{FF2B5EF4-FFF2-40B4-BE49-F238E27FC236}">
                <a16:creationId xmlns:a16="http://schemas.microsoft.com/office/drawing/2014/main" id="{FD99ECB8-893C-1161-179F-DB70B0303E01}"/>
              </a:ext>
            </a:extLst>
          </p:cNvPr>
          <p:cNvSpPr txBox="1"/>
          <p:nvPr/>
        </p:nvSpPr>
        <p:spPr>
          <a:xfrm>
            <a:off x="5854894" y="4317326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442" name="ZoneTexte 8441">
            <a:extLst>
              <a:ext uri="{FF2B5EF4-FFF2-40B4-BE49-F238E27FC236}">
                <a16:creationId xmlns:a16="http://schemas.microsoft.com/office/drawing/2014/main" id="{3F53D3EE-D640-2946-2FA2-8A017C9987F3}"/>
              </a:ext>
            </a:extLst>
          </p:cNvPr>
          <p:cNvSpPr txBox="1"/>
          <p:nvPr/>
        </p:nvSpPr>
        <p:spPr>
          <a:xfrm>
            <a:off x="3859951" y="6258181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443" name="ZoneTexte 8442">
            <a:extLst>
              <a:ext uri="{FF2B5EF4-FFF2-40B4-BE49-F238E27FC236}">
                <a16:creationId xmlns:a16="http://schemas.microsoft.com/office/drawing/2014/main" id="{FDFEEB07-51F7-4DE1-6680-B04F5B9BC266}"/>
              </a:ext>
            </a:extLst>
          </p:cNvPr>
          <p:cNvSpPr txBox="1"/>
          <p:nvPr/>
        </p:nvSpPr>
        <p:spPr>
          <a:xfrm>
            <a:off x="4319292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444" name="ZoneTexte 8443">
            <a:extLst>
              <a:ext uri="{FF2B5EF4-FFF2-40B4-BE49-F238E27FC236}">
                <a16:creationId xmlns:a16="http://schemas.microsoft.com/office/drawing/2014/main" id="{9DE6AB39-A599-911D-F844-5D95B413CE74}"/>
              </a:ext>
            </a:extLst>
          </p:cNvPr>
          <p:cNvSpPr txBox="1"/>
          <p:nvPr/>
        </p:nvSpPr>
        <p:spPr>
          <a:xfrm>
            <a:off x="4831159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445" name="ZoneTexte 8444">
            <a:extLst>
              <a:ext uri="{FF2B5EF4-FFF2-40B4-BE49-F238E27FC236}">
                <a16:creationId xmlns:a16="http://schemas.microsoft.com/office/drawing/2014/main" id="{FEE1E5D1-F80D-5831-30F1-1CBDE46452E7}"/>
              </a:ext>
            </a:extLst>
          </p:cNvPr>
          <p:cNvSpPr txBox="1"/>
          <p:nvPr/>
        </p:nvSpPr>
        <p:spPr>
          <a:xfrm>
            <a:off x="5343026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446" name="ZoneTexte 8445">
            <a:extLst>
              <a:ext uri="{FF2B5EF4-FFF2-40B4-BE49-F238E27FC236}">
                <a16:creationId xmlns:a16="http://schemas.microsoft.com/office/drawing/2014/main" id="{74F779CF-E42C-B0D7-C7C0-0FB26B5B99AE}"/>
              </a:ext>
            </a:extLst>
          </p:cNvPr>
          <p:cNvSpPr txBox="1"/>
          <p:nvPr/>
        </p:nvSpPr>
        <p:spPr>
          <a:xfrm>
            <a:off x="5854894" y="625818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447" name="ZoneTexte 8446">
            <a:extLst>
              <a:ext uri="{FF2B5EF4-FFF2-40B4-BE49-F238E27FC236}">
                <a16:creationId xmlns:a16="http://schemas.microsoft.com/office/drawing/2014/main" id="{62BB8EB7-3A11-EEDF-C129-F66B4494FB9D}"/>
              </a:ext>
            </a:extLst>
          </p:cNvPr>
          <p:cNvSpPr txBox="1"/>
          <p:nvPr/>
        </p:nvSpPr>
        <p:spPr>
          <a:xfrm>
            <a:off x="3388750" y="2106753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-40</a:t>
            </a:r>
          </a:p>
        </p:txBody>
      </p:sp>
      <p:sp>
        <p:nvSpPr>
          <p:cNvPr id="8448" name="ZoneTexte 8447">
            <a:extLst>
              <a:ext uri="{FF2B5EF4-FFF2-40B4-BE49-F238E27FC236}">
                <a16:creationId xmlns:a16="http://schemas.microsoft.com/office/drawing/2014/main" id="{6F84F7ED-B24F-82E0-10B1-24404BB6397C}"/>
              </a:ext>
            </a:extLst>
          </p:cNvPr>
          <p:cNvSpPr txBox="1"/>
          <p:nvPr/>
        </p:nvSpPr>
        <p:spPr>
          <a:xfrm>
            <a:off x="3388750" y="1974709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-30</a:t>
            </a:r>
          </a:p>
        </p:txBody>
      </p:sp>
      <p:sp>
        <p:nvSpPr>
          <p:cNvPr id="8449" name="ZoneTexte 8448">
            <a:extLst>
              <a:ext uri="{FF2B5EF4-FFF2-40B4-BE49-F238E27FC236}">
                <a16:creationId xmlns:a16="http://schemas.microsoft.com/office/drawing/2014/main" id="{ED511964-8AF9-849B-84BF-B933A85A7179}"/>
              </a:ext>
            </a:extLst>
          </p:cNvPr>
          <p:cNvSpPr txBox="1"/>
          <p:nvPr/>
        </p:nvSpPr>
        <p:spPr>
          <a:xfrm>
            <a:off x="3388750" y="1842665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450" name="ZoneTexte 8449">
            <a:extLst>
              <a:ext uri="{FF2B5EF4-FFF2-40B4-BE49-F238E27FC236}">
                <a16:creationId xmlns:a16="http://schemas.microsoft.com/office/drawing/2014/main" id="{B3EC3440-BEA5-54AE-B30F-994EA69BDD3B}"/>
              </a:ext>
            </a:extLst>
          </p:cNvPr>
          <p:cNvSpPr txBox="1"/>
          <p:nvPr/>
        </p:nvSpPr>
        <p:spPr>
          <a:xfrm>
            <a:off x="3481725" y="1578577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451" name="ZoneTexte 8450">
            <a:extLst>
              <a:ext uri="{FF2B5EF4-FFF2-40B4-BE49-F238E27FC236}">
                <a16:creationId xmlns:a16="http://schemas.microsoft.com/office/drawing/2014/main" id="{552E5818-CBFB-6F26-19EA-2E0E1D2E34AE}"/>
              </a:ext>
            </a:extLst>
          </p:cNvPr>
          <p:cNvSpPr txBox="1"/>
          <p:nvPr/>
        </p:nvSpPr>
        <p:spPr>
          <a:xfrm>
            <a:off x="3388750" y="2238797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-50</a:t>
            </a:r>
          </a:p>
        </p:txBody>
      </p:sp>
      <p:sp>
        <p:nvSpPr>
          <p:cNvPr id="8452" name="ZoneTexte 8451">
            <a:extLst>
              <a:ext uri="{FF2B5EF4-FFF2-40B4-BE49-F238E27FC236}">
                <a16:creationId xmlns:a16="http://schemas.microsoft.com/office/drawing/2014/main" id="{744BE1B8-B6CA-4AEF-BB46-57726AA13A84}"/>
              </a:ext>
            </a:extLst>
          </p:cNvPr>
          <p:cNvSpPr txBox="1"/>
          <p:nvPr/>
        </p:nvSpPr>
        <p:spPr>
          <a:xfrm>
            <a:off x="3388750" y="1710621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453" name="ZoneTexte 8452">
            <a:extLst>
              <a:ext uri="{FF2B5EF4-FFF2-40B4-BE49-F238E27FC236}">
                <a16:creationId xmlns:a16="http://schemas.microsoft.com/office/drawing/2014/main" id="{810C270F-0D34-458D-3F90-B5787BBB0D25}"/>
              </a:ext>
            </a:extLst>
          </p:cNvPr>
          <p:cNvSpPr txBox="1"/>
          <p:nvPr/>
        </p:nvSpPr>
        <p:spPr>
          <a:xfrm>
            <a:off x="3424016" y="1446533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454" name="ZoneTexte 8453">
            <a:extLst>
              <a:ext uri="{FF2B5EF4-FFF2-40B4-BE49-F238E27FC236}">
                <a16:creationId xmlns:a16="http://schemas.microsoft.com/office/drawing/2014/main" id="{63E0AF93-74C2-9B21-A104-66E7322776CB}"/>
              </a:ext>
            </a:extLst>
          </p:cNvPr>
          <p:cNvSpPr txBox="1"/>
          <p:nvPr/>
        </p:nvSpPr>
        <p:spPr>
          <a:xfrm>
            <a:off x="3388750" y="2370840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-60</a:t>
            </a:r>
          </a:p>
        </p:txBody>
      </p:sp>
      <p:sp>
        <p:nvSpPr>
          <p:cNvPr id="8456" name="ZoneTexte 8455">
            <a:extLst>
              <a:ext uri="{FF2B5EF4-FFF2-40B4-BE49-F238E27FC236}">
                <a16:creationId xmlns:a16="http://schemas.microsoft.com/office/drawing/2014/main" id="{16A235CB-B7D0-1535-EF98-9CBD9F3D4C8C}"/>
              </a:ext>
            </a:extLst>
          </p:cNvPr>
          <p:cNvSpPr txBox="1"/>
          <p:nvPr/>
        </p:nvSpPr>
        <p:spPr>
          <a:xfrm rot="16200000">
            <a:off x="2666545" y="1798095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457" name="ZoneTexte 8456">
            <a:extLst>
              <a:ext uri="{FF2B5EF4-FFF2-40B4-BE49-F238E27FC236}">
                <a16:creationId xmlns:a16="http://schemas.microsoft.com/office/drawing/2014/main" id="{1A4FE3E9-DAD0-B61C-446E-52ADE94628CB}"/>
              </a:ext>
            </a:extLst>
          </p:cNvPr>
          <p:cNvSpPr txBox="1"/>
          <p:nvPr/>
        </p:nvSpPr>
        <p:spPr>
          <a:xfrm>
            <a:off x="3388750" y="3890058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-40</a:t>
            </a:r>
          </a:p>
        </p:txBody>
      </p:sp>
      <p:sp>
        <p:nvSpPr>
          <p:cNvPr id="8458" name="ZoneTexte 8457">
            <a:extLst>
              <a:ext uri="{FF2B5EF4-FFF2-40B4-BE49-F238E27FC236}">
                <a16:creationId xmlns:a16="http://schemas.microsoft.com/office/drawing/2014/main" id="{DFAC32B5-BB61-59CD-8376-493EFEC8C5F2}"/>
              </a:ext>
            </a:extLst>
          </p:cNvPr>
          <p:cNvSpPr txBox="1"/>
          <p:nvPr/>
        </p:nvSpPr>
        <p:spPr>
          <a:xfrm>
            <a:off x="3388750" y="3753932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-30</a:t>
            </a:r>
          </a:p>
        </p:txBody>
      </p:sp>
      <p:sp>
        <p:nvSpPr>
          <p:cNvPr id="8459" name="ZoneTexte 8458">
            <a:extLst>
              <a:ext uri="{FF2B5EF4-FFF2-40B4-BE49-F238E27FC236}">
                <a16:creationId xmlns:a16="http://schemas.microsoft.com/office/drawing/2014/main" id="{3DDB766C-924F-1E36-DBD6-0FB608F50F71}"/>
              </a:ext>
            </a:extLst>
          </p:cNvPr>
          <p:cNvSpPr txBox="1"/>
          <p:nvPr/>
        </p:nvSpPr>
        <p:spPr>
          <a:xfrm>
            <a:off x="3388750" y="3617806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460" name="ZoneTexte 8459">
            <a:extLst>
              <a:ext uri="{FF2B5EF4-FFF2-40B4-BE49-F238E27FC236}">
                <a16:creationId xmlns:a16="http://schemas.microsoft.com/office/drawing/2014/main" id="{D5E34ADD-B9E7-ECC0-4F3D-7FF7263CC573}"/>
              </a:ext>
            </a:extLst>
          </p:cNvPr>
          <p:cNvSpPr txBox="1"/>
          <p:nvPr/>
        </p:nvSpPr>
        <p:spPr>
          <a:xfrm>
            <a:off x="3481725" y="334555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461" name="ZoneTexte 8460">
            <a:extLst>
              <a:ext uri="{FF2B5EF4-FFF2-40B4-BE49-F238E27FC236}">
                <a16:creationId xmlns:a16="http://schemas.microsoft.com/office/drawing/2014/main" id="{74DD731E-1344-4E0A-F98A-3BE32D4D566F}"/>
              </a:ext>
            </a:extLst>
          </p:cNvPr>
          <p:cNvSpPr txBox="1"/>
          <p:nvPr/>
        </p:nvSpPr>
        <p:spPr>
          <a:xfrm>
            <a:off x="3388750" y="4026184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-50</a:t>
            </a:r>
          </a:p>
        </p:txBody>
      </p:sp>
      <p:sp>
        <p:nvSpPr>
          <p:cNvPr id="8462" name="ZoneTexte 8461">
            <a:extLst>
              <a:ext uri="{FF2B5EF4-FFF2-40B4-BE49-F238E27FC236}">
                <a16:creationId xmlns:a16="http://schemas.microsoft.com/office/drawing/2014/main" id="{25F05C32-B9B3-E2C9-D167-39A59542477A}"/>
              </a:ext>
            </a:extLst>
          </p:cNvPr>
          <p:cNvSpPr txBox="1"/>
          <p:nvPr/>
        </p:nvSpPr>
        <p:spPr>
          <a:xfrm>
            <a:off x="3388750" y="3481680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463" name="ZoneTexte 8462">
            <a:extLst>
              <a:ext uri="{FF2B5EF4-FFF2-40B4-BE49-F238E27FC236}">
                <a16:creationId xmlns:a16="http://schemas.microsoft.com/office/drawing/2014/main" id="{87916D97-AB38-2A86-B9A1-C291A55B0C23}"/>
              </a:ext>
            </a:extLst>
          </p:cNvPr>
          <p:cNvSpPr txBox="1"/>
          <p:nvPr/>
        </p:nvSpPr>
        <p:spPr>
          <a:xfrm>
            <a:off x="3424016" y="320942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464" name="ZoneTexte 8463">
            <a:extLst>
              <a:ext uri="{FF2B5EF4-FFF2-40B4-BE49-F238E27FC236}">
                <a16:creationId xmlns:a16="http://schemas.microsoft.com/office/drawing/2014/main" id="{6CECDDF1-DAF3-C3BF-C004-DA8EAB0A423A}"/>
              </a:ext>
            </a:extLst>
          </p:cNvPr>
          <p:cNvSpPr txBox="1"/>
          <p:nvPr/>
        </p:nvSpPr>
        <p:spPr>
          <a:xfrm>
            <a:off x="3388750" y="4162310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-60</a:t>
            </a:r>
          </a:p>
        </p:txBody>
      </p:sp>
      <p:sp>
        <p:nvSpPr>
          <p:cNvPr id="8465" name="ZoneTexte 8464">
            <a:extLst>
              <a:ext uri="{FF2B5EF4-FFF2-40B4-BE49-F238E27FC236}">
                <a16:creationId xmlns:a16="http://schemas.microsoft.com/office/drawing/2014/main" id="{669096AD-5B43-DA7B-670C-96DEF9ED2F9E}"/>
              </a:ext>
            </a:extLst>
          </p:cNvPr>
          <p:cNvSpPr txBox="1"/>
          <p:nvPr/>
        </p:nvSpPr>
        <p:spPr>
          <a:xfrm rot="16200000">
            <a:off x="2666545" y="3589565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466" name="ZoneTexte 8465">
            <a:extLst>
              <a:ext uri="{FF2B5EF4-FFF2-40B4-BE49-F238E27FC236}">
                <a16:creationId xmlns:a16="http://schemas.microsoft.com/office/drawing/2014/main" id="{73BC21A8-DE5C-E82D-52D8-651EBC1551C5}"/>
              </a:ext>
            </a:extLst>
          </p:cNvPr>
          <p:cNvSpPr txBox="1"/>
          <p:nvPr/>
        </p:nvSpPr>
        <p:spPr>
          <a:xfrm>
            <a:off x="4682881" y="4921004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/>
              <a:t>VLDL-c</a:t>
            </a:r>
          </a:p>
        </p:txBody>
      </p:sp>
      <p:sp>
        <p:nvSpPr>
          <p:cNvPr id="8467" name="ZoneTexte 8466">
            <a:extLst>
              <a:ext uri="{FF2B5EF4-FFF2-40B4-BE49-F238E27FC236}">
                <a16:creationId xmlns:a16="http://schemas.microsoft.com/office/drawing/2014/main" id="{A25D3D9B-A1CC-7D07-FCF7-68812CB3097A}"/>
              </a:ext>
            </a:extLst>
          </p:cNvPr>
          <p:cNvSpPr txBox="1"/>
          <p:nvPr/>
        </p:nvSpPr>
        <p:spPr>
          <a:xfrm>
            <a:off x="4654320" y="3095102"/>
            <a:ext cx="498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err="1"/>
              <a:t>ApoB</a:t>
            </a:r>
            <a:endParaRPr lang="fr-FR" sz="1100" b="1" dirty="0"/>
          </a:p>
        </p:txBody>
      </p:sp>
      <p:sp>
        <p:nvSpPr>
          <p:cNvPr id="8468" name="ZoneTexte 8467">
            <a:extLst>
              <a:ext uri="{FF2B5EF4-FFF2-40B4-BE49-F238E27FC236}">
                <a16:creationId xmlns:a16="http://schemas.microsoft.com/office/drawing/2014/main" id="{3FD590EE-A45F-2ED3-2BEA-73F2CC6034E1}"/>
              </a:ext>
            </a:extLst>
          </p:cNvPr>
          <p:cNvSpPr txBox="1"/>
          <p:nvPr/>
        </p:nvSpPr>
        <p:spPr>
          <a:xfrm>
            <a:off x="4444544" y="1326133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/>
              <a:t>Non-HDL-c</a:t>
            </a:r>
          </a:p>
        </p:txBody>
      </p:sp>
      <p:sp>
        <p:nvSpPr>
          <p:cNvPr id="8469" name="ZoneTexte 8468">
            <a:extLst>
              <a:ext uri="{FF2B5EF4-FFF2-40B4-BE49-F238E27FC236}">
                <a16:creationId xmlns:a16="http://schemas.microsoft.com/office/drawing/2014/main" id="{DFDAA9D5-6FD6-8035-730E-0C8898DD296A}"/>
              </a:ext>
            </a:extLst>
          </p:cNvPr>
          <p:cNvSpPr txBox="1"/>
          <p:nvPr/>
        </p:nvSpPr>
        <p:spPr>
          <a:xfrm>
            <a:off x="3388750" y="6112793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470" name="ZoneTexte 8469">
            <a:extLst>
              <a:ext uri="{FF2B5EF4-FFF2-40B4-BE49-F238E27FC236}">
                <a16:creationId xmlns:a16="http://schemas.microsoft.com/office/drawing/2014/main" id="{649B783B-9B70-ABE2-7F80-7BA4E8A83F88}"/>
              </a:ext>
            </a:extLst>
          </p:cNvPr>
          <p:cNvSpPr txBox="1"/>
          <p:nvPr/>
        </p:nvSpPr>
        <p:spPr>
          <a:xfrm>
            <a:off x="3481725" y="5576021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471" name="ZoneTexte 8470">
            <a:extLst>
              <a:ext uri="{FF2B5EF4-FFF2-40B4-BE49-F238E27FC236}">
                <a16:creationId xmlns:a16="http://schemas.microsoft.com/office/drawing/2014/main" id="{C9A0A872-3EAC-10DC-F503-F30D57D3F169}"/>
              </a:ext>
            </a:extLst>
          </p:cNvPr>
          <p:cNvSpPr txBox="1"/>
          <p:nvPr/>
        </p:nvSpPr>
        <p:spPr>
          <a:xfrm>
            <a:off x="3388750" y="5844407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472" name="ZoneTexte 8471">
            <a:extLst>
              <a:ext uri="{FF2B5EF4-FFF2-40B4-BE49-F238E27FC236}">
                <a16:creationId xmlns:a16="http://schemas.microsoft.com/office/drawing/2014/main" id="{8FEEE0D0-1BD0-EEE4-6F78-5D8C8C7EBD0F}"/>
              </a:ext>
            </a:extLst>
          </p:cNvPr>
          <p:cNvSpPr txBox="1"/>
          <p:nvPr/>
        </p:nvSpPr>
        <p:spPr>
          <a:xfrm>
            <a:off x="3424016" y="5307635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473" name="ZoneTexte 8472">
            <a:extLst>
              <a:ext uri="{FF2B5EF4-FFF2-40B4-BE49-F238E27FC236}">
                <a16:creationId xmlns:a16="http://schemas.microsoft.com/office/drawing/2014/main" id="{D2955312-0297-7201-695F-F8EC642DC305}"/>
              </a:ext>
            </a:extLst>
          </p:cNvPr>
          <p:cNvSpPr txBox="1"/>
          <p:nvPr/>
        </p:nvSpPr>
        <p:spPr>
          <a:xfrm>
            <a:off x="3424016" y="503924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20</a:t>
            </a:r>
          </a:p>
        </p:txBody>
      </p:sp>
      <p:sp>
        <p:nvSpPr>
          <p:cNvPr id="8474" name="ZoneTexte 8473">
            <a:extLst>
              <a:ext uri="{FF2B5EF4-FFF2-40B4-BE49-F238E27FC236}">
                <a16:creationId xmlns:a16="http://schemas.microsoft.com/office/drawing/2014/main" id="{9C6301DC-5918-A11F-003C-BFBB562EDB55}"/>
              </a:ext>
            </a:extLst>
          </p:cNvPr>
          <p:cNvSpPr txBox="1"/>
          <p:nvPr/>
        </p:nvSpPr>
        <p:spPr>
          <a:xfrm>
            <a:off x="8591229" y="2962186"/>
            <a:ext cx="445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-9,6%</a:t>
            </a:r>
          </a:p>
        </p:txBody>
      </p:sp>
      <p:sp>
        <p:nvSpPr>
          <p:cNvPr id="8475" name="ZoneTexte 8474">
            <a:extLst>
              <a:ext uri="{FF2B5EF4-FFF2-40B4-BE49-F238E27FC236}">
                <a16:creationId xmlns:a16="http://schemas.microsoft.com/office/drawing/2014/main" id="{E01E206F-508E-585E-597C-6AE6F83C867F}"/>
              </a:ext>
            </a:extLst>
          </p:cNvPr>
          <p:cNvSpPr txBox="1"/>
          <p:nvPr/>
        </p:nvSpPr>
        <p:spPr>
          <a:xfrm>
            <a:off x="8576802" y="3228268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-134%</a:t>
            </a:r>
          </a:p>
        </p:txBody>
      </p:sp>
      <p:sp>
        <p:nvSpPr>
          <p:cNvPr id="8476" name="ZoneTexte 8475">
            <a:extLst>
              <a:ext uri="{FF2B5EF4-FFF2-40B4-BE49-F238E27FC236}">
                <a16:creationId xmlns:a16="http://schemas.microsoft.com/office/drawing/2014/main" id="{9ECD6C91-7DF2-E55D-1294-5BD907CCDAA3}"/>
              </a:ext>
            </a:extLst>
          </p:cNvPr>
          <p:cNvSpPr txBox="1"/>
          <p:nvPr/>
        </p:nvSpPr>
        <p:spPr>
          <a:xfrm>
            <a:off x="2566058" y="5067953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11,6%</a:t>
            </a:r>
          </a:p>
        </p:txBody>
      </p:sp>
      <p:sp>
        <p:nvSpPr>
          <p:cNvPr id="8477" name="ZoneTexte 8476">
            <a:extLst>
              <a:ext uri="{FF2B5EF4-FFF2-40B4-BE49-F238E27FC236}">
                <a16:creationId xmlns:a16="http://schemas.microsoft.com/office/drawing/2014/main" id="{1ED7FFCA-64D4-DFCC-D589-E9E36CF1E433}"/>
              </a:ext>
            </a:extLst>
          </p:cNvPr>
          <p:cNvSpPr txBox="1"/>
          <p:nvPr/>
        </p:nvSpPr>
        <p:spPr>
          <a:xfrm>
            <a:off x="2566060" y="5507862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10,1%</a:t>
            </a:r>
          </a:p>
        </p:txBody>
      </p:sp>
      <p:sp>
        <p:nvSpPr>
          <p:cNvPr id="8478" name="ZoneTexte 8477">
            <a:extLst>
              <a:ext uri="{FF2B5EF4-FFF2-40B4-BE49-F238E27FC236}">
                <a16:creationId xmlns:a16="http://schemas.microsoft.com/office/drawing/2014/main" id="{2C18F3CA-AFC7-E9CF-1DFA-E8782A997E15}"/>
              </a:ext>
            </a:extLst>
          </p:cNvPr>
          <p:cNvSpPr txBox="1"/>
          <p:nvPr/>
        </p:nvSpPr>
        <p:spPr>
          <a:xfrm rot="16200000">
            <a:off x="2666544" y="5479631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479" name="ZoneTexte 8478">
            <a:extLst>
              <a:ext uri="{FF2B5EF4-FFF2-40B4-BE49-F238E27FC236}">
                <a16:creationId xmlns:a16="http://schemas.microsoft.com/office/drawing/2014/main" id="{621BEF0B-91D7-9934-61E4-9E4D121C743E}"/>
              </a:ext>
            </a:extLst>
          </p:cNvPr>
          <p:cNvSpPr txBox="1"/>
          <p:nvPr/>
        </p:nvSpPr>
        <p:spPr>
          <a:xfrm>
            <a:off x="5619682" y="2092333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-46,7%</a:t>
            </a:r>
          </a:p>
        </p:txBody>
      </p:sp>
      <p:sp>
        <p:nvSpPr>
          <p:cNvPr id="8480" name="ZoneTexte 8479">
            <a:extLst>
              <a:ext uri="{FF2B5EF4-FFF2-40B4-BE49-F238E27FC236}">
                <a16:creationId xmlns:a16="http://schemas.microsoft.com/office/drawing/2014/main" id="{E5DA828F-AFD5-7322-11E4-38F2F6FF4272}"/>
              </a:ext>
            </a:extLst>
          </p:cNvPr>
          <p:cNvSpPr txBox="1"/>
          <p:nvPr/>
        </p:nvSpPr>
        <p:spPr>
          <a:xfrm>
            <a:off x="5619682" y="2323929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-51,7%</a:t>
            </a:r>
          </a:p>
        </p:txBody>
      </p:sp>
      <p:sp>
        <p:nvSpPr>
          <p:cNvPr id="8481" name="ZoneTexte 8480">
            <a:extLst>
              <a:ext uri="{FF2B5EF4-FFF2-40B4-BE49-F238E27FC236}">
                <a16:creationId xmlns:a16="http://schemas.microsoft.com/office/drawing/2014/main" id="{52B97C8F-5C4A-B8DB-3B91-FA1A52E19748}"/>
              </a:ext>
            </a:extLst>
          </p:cNvPr>
          <p:cNvSpPr txBox="1"/>
          <p:nvPr/>
        </p:nvSpPr>
        <p:spPr>
          <a:xfrm>
            <a:off x="5619682" y="3864576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-43,5%</a:t>
            </a:r>
          </a:p>
        </p:txBody>
      </p:sp>
      <p:sp>
        <p:nvSpPr>
          <p:cNvPr id="8482" name="ZoneTexte 8481">
            <a:extLst>
              <a:ext uri="{FF2B5EF4-FFF2-40B4-BE49-F238E27FC236}">
                <a16:creationId xmlns:a16="http://schemas.microsoft.com/office/drawing/2014/main" id="{C704051D-982C-882E-F528-AAF486CDBC20}"/>
              </a:ext>
            </a:extLst>
          </p:cNvPr>
          <p:cNvSpPr txBox="1"/>
          <p:nvPr/>
        </p:nvSpPr>
        <p:spPr>
          <a:xfrm>
            <a:off x="5619682" y="4111608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-48,9%</a:t>
            </a:r>
          </a:p>
        </p:txBody>
      </p:sp>
      <p:sp>
        <p:nvSpPr>
          <p:cNvPr id="8483" name="ZoneTexte 8482">
            <a:extLst>
              <a:ext uri="{FF2B5EF4-FFF2-40B4-BE49-F238E27FC236}">
                <a16:creationId xmlns:a16="http://schemas.microsoft.com/office/drawing/2014/main" id="{2949864D-18FA-68B8-F4DA-6640D6A1E426}"/>
              </a:ext>
            </a:extLst>
          </p:cNvPr>
          <p:cNvSpPr txBox="1"/>
          <p:nvPr/>
        </p:nvSpPr>
        <p:spPr>
          <a:xfrm>
            <a:off x="5619682" y="5795412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-11,3%</a:t>
            </a:r>
          </a:p>
        </p:txBody>
      </p:sp>
      <p:sp>
        <p:nvSpPr>
          <p:cNvPr id="8484" name="ZoneTexte 8483">
            <a:extLst>
              <a:ext uri="{FF2B5EF4-FFF2-40B4-BE49-F238E27FC236}">
                <a16:creationId xmlns:a16="http://schemas.microsoft.com/office/drawing/2014/main" id="{D1DB1476-F6F5-E18E-C203-5D114F8C067C}"/>
              </a:ext>
            </a:extLst>
          </p:cNvPr>
          <p:cNvSpPr txBox="1"/>
          <p:nvPr/>
        </p:nvSpPr>
        <p:spPr>
          <a:xfrm>
            <a:off x="5619682" y="6042444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-13,9%</a:t>
            </a:r>
          </a:p>
        </p:txBody>
      </p:sp>
      <p:sp>
        <p:nvSpPr>
          <p:cNvPr id="8485" name="ZoneTexte 8484">
            <a:extLst>
              <a:ext uri="{FF2B5EF4-FFF2-40B4-BE49-F238E27FC236}">
                <a16:creationId xmlns:a16="http://schemas.microsoft.com/office/drawing/2014/main" id="{14EC958B-F130-55CF-95FD-CFA5F68F4B03}"/>
              </a:ext>
            </a:extLst>
          </p:cNvPr>
          <p:cNvSpPr txBox="1"/>
          <p:nvPr/>
        </p:nvSpPr>
        <p:spPr>
          <a:xfrm>
            <a:off x="6434105" y="3315739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486" name="ZoneTexte 8485">
            <a:extLst>
              <a:ext uri="{FF2B5EF4-FFF2-40B4-BE49-F238E27FC236}">
                <a16:creationId xmlns:a16="http://schemas.microsoft.com/office/drawing/2014/main" id="{D88283CE-61FD-681F-5318-1F13770F5BD8}"/>
              </a:ext>
            </a:extLst>
          </p:cNvPr>
          <p:cNvSpPr txBox="1"/>
          <p:nvPr/>
        </p:nvSpPr>
        <p:spPr>
          <a:xfrm>
            <a:off x="6527080" y="283111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487" name="ZoneTexte 8486">
            <a:extLst>
              <a:ext uri="{FF2B5EF4-FFF2-40B4-BE49-F238E27FC236}">
                <a16:creationId xmlns:a16="http://schemas.microsoft.com/office/drawing/2014/main" id="{EAFD608D-0546-7365-2C5B-957B804710D9}"/>
              </a:ext>
            </a:extLst>
          </p:cNvPr>
          <p:cNvSpPr txBox="1"/>
          <p:nvPr/>
        </p:nvSpPr>
        <p:spPr>
          <a:xfrm>
            <a:off x="6434105" y="3073426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488" name="ZoneTexte 8487">
            <a:extLst>
              <a:ext uri="{FF2B5EF4-FFF2-40B4-BE49-F238E27FC236}">
                <a16:creationId xmlns:a16="http://schemas.microsoft.com/office/drawing/2014/main" id="{D0FE28CB-7D6C-9B17-5106-3E219938BCEA}"/>
              </a:ext>
            </a:extLst>
          </p:cNvPr>
          <p:cNvSpPr txBox="1"/>
          <p:nvPr/>
        </p:nvSpPr>
        <p:spPr>
          <a:xfrm>
            <a:off x="6469371" y="258879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489" name="ZoneTexte 8488">
            <a:extLst>
              <a:ext uri="{FF2B5EF4-FFF2-40B4-BE49-F238E27FC236}">
                <a16:creationId xmlns:a16="http://schemas.microsoft.com/office/drawing/2014/main" id="{6CB50A6F-42C8-2B44-A220-C234E906024E}"/>
              </a:ext>
            </a:extLst>
          </p:cNvPr>
          <p:cNvSpPr txBox="1"/>
          <p:nvPr/>
        </p:nvSpPr>
        <p:spPr>
          <a:xfrm>
            <a:off x="6469371" y="2346484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20</a:t>
            </a:r>
          </a:p>
        </p:txBody>
      </p:sp>
      <p:sp>
        <p:nvSpPr>
          <p:cNvPr id="8490" name="ZoneTexte 8489">
            <a:extLst>
              <a:ext uri="{FF2B5EF4-FFF2-40B4-BE49-F238E27FC236}">
                <a16:creationId xmlns:a16="http://schemas.microsoft.com/office/drawing/2014/main" id="{207B439D-33B8-5AB3-470D-134461309AA8}"/>
              </a:ext>
            </a:extLst>
          </p:cNvPr>
          <p:cNvSpPr txBox="1"/>
          <p:nvPr/>
        </p:nvSpPr>
        <p:spPr>
          <a:xfrm rot="16200000">
            <a:off x="5730949" y="2749252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491" name="ZoneTexte 8490">
            <a:extLst>
              <a:ext uri="{FF2B5EF4-FFF2-40B4-BE49-F238E27FC236}">
                <a16:creationId xmlns:a16="http://schemas.microsoft.com/office/drawing/2014/main" id="{419C7EAA-C5BA-C987-6C91-FB63BFFF78B7}"/>
              </a:ext>
            </a:extLst>
          </p:cNvPr>
          <p:cNvSpPr txBox="1"/>
          <p:nvPr/>
        </p:nvSpPr>
        <p:spPr>
          <a:xfrm>
            <a:off x="6798029" y="3459453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492" name="ZoneTexte 8491">
            <a:extLst>
              <a:ext uri="{FF2B5EF4-FFF2-40B4-BE49-F238E27FC236}">
                <a16:creationId xmlns:a16="http://schemas.microsoft.com/office/drawing/2014/main" id="{008E142A-4A30-4327-FB65-799F1D2B3F13}"/>
              </a:ext>
            </a:extLst>
          </p:cNvPr>
          <p:cNvSpPr txBox="1"/>
          <p:nvPr/>
        </p:nvSpPr>
        <p:spPr>
          <a:xfrm>
            <a:off x="7257370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493" name="ZoneTexte 8492">
            <a:extLst>
              <a:ext uri="{FF2B5EF4-FFF2-40B4-BE49-F238E27FC236}">
                <a16:creationId xmlns:a16="http://schemas.microsoft.com/office/drawing/2014/main" id="{A061CDEE-D017-7477-6620-58CDAF06CE65}"/>
              </a:ext>
            </a:extLst>
          </p:cNvPr>
          <p:cNvSpPr txBox="1"/>
          <p:nvPr/>
        </p:nvSpPr>
        <p:spPr>
          <a:xfrm>
            <a:off x="7738323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494" name="ZoneTexte 8493">
            <a:extLst>
              <a:ext uri="{FF2B5EF4-FFF2-40B4-BE49-F238E27FC236}">
                <a16:creationId xmlns:a16="http://schemas.microsoft.com/office/drawing/2014/main" id="{D30ADBCC-FFA8-C833-C29D-09382636B4C9}"/>
              </a:ext>
            </a:extLst>
          </p:cNvPr>
          <p:cNvSpPr txBox="1"/>
          <p:nvPr/>
        </p:nvSpPr>
        <p:spPr>
          <a:xfrm>
            <a:off x="8207244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495" name="ZoneTexte 8494">
            <a:extLst>
              <a:ext uri="{FF2B5EF4-FFF2-40B4-BE49-F238E27FC236}">
                <a16:creationId xmlns:a16="http://schemas.microsoft.com/office/drawing/2014/main" id="{CC3B9984-CDC7-92FA-16C2-46E3B1BA9887}"/>
              </a:ext>
            </a:extLst>
          </p:cNvPr>
          <p:cNvSpPr txBox="1"/>
          <p:nvPr/>
        </p:nvSpPr>
        <p:spPr>
          <a:xfrm>
            <a:off x="8688197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496" name="ZoneTexte 8495">
            <a:extLst>
              <a:ext uri="{FF2B5EF4-FFF2-40B4-BE49-F238E27FC236}">
                <a16:creationId xmlns:a16="http://schemas.microsoft.com/office/drawing/2014/main" id="{8CD78A56-2434-6F4D-E211-5C97EF85B393}"/>
              </a:ext>
            </a:extLst>
          </p:cNvPr>
          <p:cNvSpPr txBox="1"/>
          <p:nvPr/>
        </p:nvSpPr>
        <p:spPr>
          <a:xfrm>
            <a:off x="6798029" y="5535755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497" name="ZoneTexte 8496">
            <a:extLst>
              <a:ext uri="{FF2B5EF4-FFF2-40B4-BE49-F238E27FC236}">
                <a16:creationId xmlns:a16="http://schemas.microsoft.com/office/drawing/2014/main" id="{47537F59-58AD-1662-4AFF-6905DD013F2B}"/>
              </a:ext>
            </a:extLst>
          </p:cNvPr>
          <p:cNvSpPr txBox="1"/>
          <p:nvPr/>
        </p:nvSpPr>
        <p:spPr>
          <a:xfrm>
            <a:off x="7257370" y="5535755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498" name="ZoneTexte 8497">
            <a:extLst>
              <a:ext uri="{FF2B5EF4-FFF2-40B4-BE49-F238E27FC236}">
                <a16:creationId xmlns:a16="http://schemas.microsoft.com/office/drawing/2014/main" id="{365D7DA1-3EE0-B3B8-C81D-6BA9A4DA1A3C}"/>
              </a:ext>
            </a:extLst>
          </p:cNvPr>
          <p:cNvSpPr txBox="1"/>
          <p:nvPr/>
        </p:nvSpPr>
        <p:spPr>
          <a:xfrm>
            <a:off x="7738323" y="5535755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499" name="ZoneTexte 8498">
            <a:extLst>
              <a:ext uri="{FF2B5EF4-FFF2-40B4-BE49-F238E27FC236}">
                <a16:creationId xmlns:a16="http://schemas.microsoft.com/office/drawing/2014/main" id="{EA7BA34F-4F01-C3DA-47D0-5B8E3161CB33}"/>
              </a:ext>
            </a:extLst>
          </p:cNvPr>
          <p:cNvSpPr txBox="1"/>
          <p:nvPr/>
        </p:nvSpPr>
        <p:spPr>
          <a:xfrm>
            <a:off x="8207244" y="5535755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500" name="ZoneTexte 8499">
            <a:extLst>
              <a:ext uri="{FF2B5EF4-FFF2-40B4-BE49-F238E27FC236}">
                <a16:creationId xmlns:a16="http://schemas.microsoft.com/office/drawing/2014/main" id="{B34E5B7C-E681-6E6C-CAAE-271551D348CC}"/>
              </a:ext>
            </a:extLst>
          </p:cNvPr>
          <p:cNvSpPr txBox="1"/>
          <p:nvPr/>
        </p:nvSpPr>
        <p:spPr>
          <a:xfrm>
            <a:off x="8688197" y="5535755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501" name="ZoneTexte 8500">
            <a:extLst>
              <a:ext uri="{FF2B5EF4-FFF2-40B4-BE49-F238E27FC236}">
                <a16:creationId xmlns:a16="http://schemas.microsoft.com/office/drawing/2014/main" id="{34C037F0-21E8-2D20-F325-F40EBA0DA206}"/>
              </a:ext>
            </a:extLst>
          </p:cNvPr>
          <p:cNvSpPr txBox="1"/>
          <p:nvPr/>
        </p:nvSpPr>
        <p:spPr>
          <a:xfrm>
            <a:off x="7561721" y="2132644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err="1"/>
              <a:t>TGs</a:t>
            </a:r>
            <a:endParaRPr lang="fr-FR" sz="1100" b="1" dirty="0"/>
          </a:p>
        </p:txBody>
      </p:sp>
      <p:sp>
        <p:nvSpPr>
          <p:cNvPr id="8502" name="ZoneTexte 8501">
            <a:extLst>
              <a:ext uri="{FF2B5EF4-FFF2-40B4-BE49-F238E27FC236}">
                <a16:creationId xmlns:a16="http://schemas.microsoft.com/office/drawing/2014/main" id="{FDDDE9CB-A8CC-47D8-99E3-0757359E5197}"/>
              </a:ext>
            </a:extLst>
          </p:cNvPr>
          <p:cNvSpPr txBox="1"/>
          <p:nvPr/>
        </p:nvSpPr>
        <p:spPr>
          <a:xfrm>
            <a:off x="7587137" y="4289369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/>
              <a:t>ApoA1</a:t>
            </a:r>
          </a:p>
        </p:txBody>
      </p:sp>
      <p:sp>
        <p:nvSpPr>
          <p:cNvPr id="8503" name="ZoneTexte 8502">
            <a:extLst>
              <a:ext uri="{FF2B5EF4-FFF2-40B4-BE49-F238E27FC236}">
                <a16:creationId xmlns:a16="http://schemas.microsoft.com/office/drawing/2014/main" id="{A24459AA-B108-F99C-2580-A29F51337027}"/>
              </a:ext>
            </a:extLst>
          </p:cNvPr>
          <p:cNvSpPr txBox="1"/>
          <p:nvPr/>
        </p:nvSpPr>
        <p:spPr>
          <a:xfrm>
            <a:off x="6518399" y="5390777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504" name="ZoneTexte 8503">
            <a:extLst>
              <a:ext uri="{FF2B5EF4-FFF2-40B4-BE49-F238E27FC236}">
                <a16:creationId xmlns:a16="http://schemas.microsoft.com/office/drawing/2014/main" id="{A726A24F-1E29-CAB6-E4B4-EBC38266C1D1}"/>
              </a:ext>
            </a:extLst>
          </p:cNvPr>
          <p:cNvSpPr txBox="1"/>
          <p:nvPr/>
        </p:nvSpPr>
        <p:spPr>
          <a:xfrm>
            <a:off x="6518399" y="521783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2</a:t>
            </a:r>
          </a:p>
        </p:txBody>
      </p:sp>
      <p:sp>
        <p:nvSpPr>
          <p:cNvPr id="8505" name="ZoneTexte 8504">
            <a:extLst>
              <a:ext uri="{FF2B5EF4-FFF2-40B4-BE49-F238E27FC236}">
                <a16:creationId xmlns:a16="http://schemas.microsoft.com/office/drawing/2014/main" id="{38FCA82B-1761-E9CE-CF2B-B92143D7BAC7}"/>
              </a:ext>
            </a:extLst>
          </p:cNvPr>
          <p:cNvSpPr txBox="1"/>
          <p:nvPr/>
        </p:nvSpPr>
        <p:spPr>
          <a:xfrm>
            <a:off x="6518399" y="5044897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4</a:t>
            </a:r>
          </a:p>
        </p:txBody>
      </p:sp>
      <p:sp>
        <p:nvSpPr>
          <p:cNvPr id="8506" name="ZoneTexte 8505">
            <a:extLst>
              <a:ext uri="{FF2B5EF4-FFF2-40B4-BE49-F238E27FC236}">
                <a16:creationId xmlns:a16="http://schemas.microsoft.com/office/drawing/2014/main" id="{91622D67-0198-CE94-C6C8-ED9AFA5A50B1}"/>
              </a:ext>
            </a:extLst>
          </p:cNvPr>
          <p:cNvSpPr txBox="1"/>
          <p:nvPr/>
        </p:nvSpPr>
        <p:spPr>
          <a:xfrm>
            <a:off x="6518399" y="487195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6</a:t>
            </a:r>
          </a:p>
        </p:txBody>
      </p:sp>
      <p:sp>
        <p:nvSpPr>
          <p:cNvPr id="8507" name="ZoneTexte 8506">
            <a:extLst>
              <a:ext uri="{FF2B5EF4-FFF2-40B4-BE49-F238E27FC236}">
                <a16:creationId xmlns:a16="http://schemas.microsoft.com/office/drawing/2014/main" id="{B32191F8-0130-3498-C07D-2C0DA2B4C4DD}"/>
              </a:ext>
            </a:extLst>
          </p:cNvPr>
          <p:cNvSpPr txBox="1"/>
          <p:nvPr/>
        </p:nvSpPr>
        <p:spPr>
          <a:xfrm>
            <a:off x="6518399" y="469901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8</a:t>
            </a:r>
          </a:p>
        </p:txBody>
      </p:sp>
      <p:sp>
        <p:nvSpPr>
          <p:cNvPr id="8508" name="ZoneTexte 8507">
            <a:extLst>
              <a:ext uri="{FF2B5EF4-FFF2-40B4-BE49-F238E27FC236}">
                <a16:creationId xmlns:a16="http://schemas.microsoft.com/office/drawing/2014/main" id="{09C350B5-C764-CF83-BD29-D55C973992F9}"/>
              </a:ext>
            </a:extLst>
          </p:cNvPr>
          <p:cNvSpPr txBox="1"/>
          <p:nvPr/>
        </p:nvSpPr>
        <p:spPr>
          <a:xfrm>
            <a:off x="6460690" y="4526074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509" name="ZoneTexte 8508">
            <a:extLst>
              <a:ext uri="{FF2B5EF4-FFF2-40B4-BE49-F238E27FC236}">
                <a16:creationId xmlns:a16="http://schemas.microsoft.com/office/drawing/2014/main" id="{738A941B-99CF-4A21-0426-E9BCF4498B5E}"/>
              </a:ext>
            </a:extLst>
          </p:cNvPr>
          <p:cNvSpPr txBox="1"/>
          <p:nvPr/>
        </p:nvSpPr>
        <p:spPr>
          <a:xfrm>
            <a:off x="6460690" y="4353133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12</a:t>
            </a:r>
          </a:p>
        </p:txBody>
      </p:sp>
      <p:sp>
        <p:nvSpPr>
          <p:cNvPr id="8510" name="ZoneTexte 8509">
            <a:extLst>
              <a:ext uri="{FF2B5EF4-FFF2-40B4-BE49-F238E27FC236}">
                <a16:creationId xmlns:a16="http://schemas.microsoft.com/office/drawing/2014/main" id="{5C5D0024-10E2-D4E0-DB33-86724FD7EFAD}"/>
              </a:ext>
            </a:extLst>
          </p:cNvPr>
          <p:cNvSpPr txBox="1"/>
          <p:nvPr/>
        </p:nvSpPr>
        <p:spPr>
          <a:xfrm rot="16200000">
            <a:off x="5742032" y="4749918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511" name="ZoneTexte 8510">
            <a:extLst>
              <a:ext uri="{FF2B5EF4-FFF2-40B4-BE49-F238E27FC236}">
                <a16:creationId xmlns:a16="http://schemas.microsoft.com/office/drawing/2014/main" id="{009231A0-F897-78A2-D765-02763012B244}"/>
              </a:ext>
            </a:extLst>
          </p:cNvPr>
          <p:cNvSpPr txBox="1"/>
          <p:nvPr/>
        </p:nvSpPr>
        <p:spPr>
          <a:xfrm>
            <a:off x="8597639" y="4461090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9,0%</a:t>
            </a:r>
          </a:p>
        </p:txBody>
      </p:sp>
      <p:sp>
        <p:nvSpPr>
          <p:cNvPr id="8512" name="ZoneTexte 8511">
            <a:extLst>
              <a:ext uri="{FF2B5EF4-FFF2-40B4-BE49-F238E27FC236}">
                <a16:creationId xmlns:a16="http://schemas.microsoft.com/office/drawing/2014/main" id="{A5BEB5B7-D64B-B78A-F73E-9838BA348FEE}"/>
              </a:ext>
            </a:extLst>
          </p:cNvPr>
          <p:cNvSpPr txBox="1"/>
          <p:nvPr/>
        </p:nvSpPr>
        <p:spPr>
          <a:xfrm>
            <a:off x="8597641" y="4881949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8,5%</a:t>
            </a:r>
          </a:p>
        </p:txBody>
      </p:sp>
      <p:sp>
        <p:nvSpPr>
          <p:cNvPr id="8513" name="ZoneTexte 8512">
            <a:extLst>
              <a:ext uri="{FF2B5EF4-FFF2-40B4-BE49-F238E27FC236}">
                <a16:creationId xmlns:a16="http://schemas.microsoft.com/office/drawing/2014/main" id="{5CF97CDA-B1F7-265D-9927-A859DBC90952}"/>
              </a:ext>
            </a:extLst>
          </p:cNvPr>
          <p:cNvSpPr txBox="1"/>
          <p:nvPr/>
        </p:nvSpPr>
        <p:spPr>
          <a:xfrm>
            <a:off x="9396047" y="3192431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514" name="ZoneTexte 8513">
            <a:extLst>
              <a:ext uri="{FF2B5EF4-FFF2-40B4-BE49-F238E27FC236}">
                <a16:creationId xmlns:a16="http://schemas.microsoft.com/office/drawing/2014/main" id="{A66D8C22-DF4C-BDA6-41D5-7B5E81684F2D}"/>
              </a:ext>
            </a:extLst>
          </p:cNvPr>
          <p:cNvSpPr txBox="1"/>
          <p:nvPr/>
        </p:nvSpPr>
        <p:spPr>
          <a:xfrm>
            <a:off x="9489022" y="276971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515" name="ZoneTexte 8514">
            <a:extLst>
              <a:ext uri="{FF2B5EF4-FFF2-40B4-BE49-F238E27FC236}">
                <a16:creationId xmlns:a16="http://schemas.microsoft.com/office/drawing/2014/main" id="{DDF9FE2E-16C4-03FD-F0FB-D5B9CDC234D8}"/>
              </a:ext>
            </a:extLst>
          </p:cNvPr>
          <p:cNvSpPr txBox="1"/>
          <p:nvPr/>
        </p:nvSpPr>
        <p:spPr>
          <a:xfrm>
            <a:off x="9396047" y="2981072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516" name="ZoneTexte 8515">
            <a:extLst>
              <a:ext uri="{FF2B5EF4-FFF2-40B4-BE49-F238E27FC236}">
                <a16:creationId xmlns:a16="http://schemas.microsoft.com/office/drawing/2014/main" id="{FAA20DF5-D923-A56C-39AD-98B64319B87F}"/>
              </a:ext>
            </a:extLst>
          </p:cNvPr>
          <p:cNvSpPr txBox="1"/>
          <p:nvPr/>
        </p:nvSpPr>
        <p:spPr>
          <a:xfrm>
            <a:off x="9431313" y="2558358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517" name="ZoneTexte 8516">
            <a:extLst>
              <a:ext uri="{FF2B5EF4-FFF2-40B4-BE49-F238E27FC236}">
                <a16:creationId xmlns:a16="http://schemas.microsoft.com/office/drawing/2014/main" id="{D6D1A8A5-06BF-2DED-9D29-DE1F13ED2D2D}"/>
              </a:ext>
            </a:extLst>
          </p:cNvPr>
          <p:cNvSpPr txBox="1"/>
          <p:nvPr/>
        </p:nvSpPr>
        <p:spPr>
          <a:xfrm>
            <a:off x="9431313" y="2347001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20</a:t>
            </a:r>
          </a:p>
        </p:txBody>
      </p:sp>
      <p:sp>
        <p:nvSpPr>
          <p:cNvPr id="8518" name="ZoneTexte 8517">
            <a:extLst>
              <a:ext uri="{FF2B5EF4-FFF2-40B4-BE49-F238E27FC236}">
                <a16:creationId xmlns:a16="http://schemas.microsoft.com/office/drawing/2014/main" id="{C7E443DA-6007-2278-D89F-4B91123C654F}"/>
              </a:ext>
            </a:extLst>
          </p:cNvPr>
          <p:cNvSpPr txBox="1"/>
          <p:nvPr/>
        </p:nvSpPr>
        <p:spPr>
          <a:xfrm rot="16200000">
            <a:off x="8692891" y="2759294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519" name="ZoneTexte 8518">
            <a:extLst>
              <a:ext uri="{FF2B5EF4-FFF2-40B4-BE49-F238E27FC236}">
                <a16:creationId xmlns:a16="http://schemas.microsoft.com/office/drawing/2014/main" id="{B67F468A-0401-91E1-1C68-D151A293ACAC}"/>
              </a:ext>
            </a:extLst>
          </p:cNvPr>
          <p:cNvSpPr txBox="1"/>
          <p:nvPr/>
        </p:nvSpPr>
        <p:spPr>
          <a:xfrm>
            <a:off x="9404372" y="5171394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-20</a:t>
            </a:r>
          </a:p>
        </p:txBody>
      </p:sp>
      <p:sp>
        <p:nvSpPr>
          <p:cNvPr id="8520" name="ZoneTexte 8519">
            <a:extLst>
              <a:ext uri="{FF2B5EF4-FFF2-40B4-BE49-F238E27FC236}">
                <a16:creationId xmlns:a16="http://schemas.microsoft.com/office/drawing/2014/main" id="{1B644D99-421F-91E2-8B2B-5831ADA5E4AB}"/>
              </a:ext>
            </a:extLst>
          </p:cNvPr>
          <p:cNvSpPr txBox="1"/>
          <p:nvPr/>
        </p:nvSpPr>
        <p:spPr>
          <a:xfrm>
            <a:off x="9497347" y="474748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0</a:t>
            </a:r>
          </a:p>
        </p:txBody>
      </p:sp>
      <p:sp>
        <p:nvSpPr>
          <p:cNvPr id="8521" name="ZoneTexte 8520">
            <a:extLst>
              <a:ext uri="{FF2B5EF4-FFF2-40B4-BE49-F238E27FC236}">
                <a16:creationId xmlns:a16="http://schemas.microsoft.com/office/drawing/2014/main" id="{29EE0E90-031A-59A0-C36C-8EA928D5F5FC}"/>
              </a:ext>
            </a:extLst>
          </p:cNvPr>
          <p:cNvSpPr txBox="1"/>
          <p:nvPr/>
        </p:nvSpPr>
        <p:spPr>
          <a:xfrm>
            <a:off x="9404372" y="4959439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-10</a:t>
            </a:r>
          </a:p>
        </p:txBody>
      </p:sp>
      <p:sp>
        <p:nvSpPr>
          <p:cNvPr id="8522" name="ZoneTexte 8521">
            <a:extLst>
              <a:ext uri="{FF2B5EF4-FFF2-40B4-BE49-F238E27FC236}">
                <a16:creationId xmlns:a16="http://schemas.microsoft.com/office/drawing/2014/main" id="{4A7FB6B8-ED34-2D5A-4E54-1F0464CB4C19}"/>
              </a:ext>
            </a:extLst>
          </p:cNvPr>
          <p:cNvSpPr txBox="1"/>
          <p:nvPr/>
        </p:nvSpPr>
        <p:spPr>
          <a:xfrm>
            <a:off x="9439638" y="4535529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10</a:t>
            </a:r>
          </a:p>
        </p:txBody>
      </p:sp>
      <p:sp>
        <p:nvSpPr>
          <p:cNvPr id="8523" name="ZoneTexte 8522">
            <a:extLst>
              <a:ext uri="{FF2B5EF4-FFF2-40B4-BE49-F238E27FC236}">
                <a16:creationId xmlns:a16="http://schemas.microsoft.com/office/drawing/2014/main" id="{1B2D1EF5-2E56-5910-B8B5-87A90CCB57B1}"/>
              </a:ext>
            </a:extLst>
          </p:cNvPr>
          <p:cNvSpPr txBox="1"/>
          <p:nvPr/>
        </p:nvSpPr>
        <p:spPr>
          <a:xfrm>
            <a:off x="9439638" y="4323574"/>
            <a:ext cx="3000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20</a:t>
            </a:r>
          </a:p>
        </p:txBody>
      </p:sp>
      <p:sp>
        <p:nvSpPr>
          <p:cNvPr id="8524" name="ZoneTexte 8523">
            <a:extLst>
              <a:ext uri="{FF2B5EF4-FFF2-40B4-BE49-F238E27FC236}">
                <a16:creationId xmlns:a16="http://schemas.microsoft.com/office/drawing/2014/main" id="{18812292-83F3-1E47-BE1C-3F12D8B03974}"/>
              </a:ext>
            </a:extLst>
          </p:cNvPr>
          <p:cNvSpPr txBox="1"/>
          <p:nvPr/>
        </p:nvSpPr>
        <p:spPr>
          <a:xfrm rot="16200000">
            <a:off x="8682166" y="4763956"/>
            <a:ext cx="12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 err="1"/>
              <a:t>Mean</a:t>
            </a:r>
            <a:r>
              <a:rPr lang="fr-FR" sz="900" b="1" dirty="0"/>
              <a:t> percent change</a:t>
            </a:r>
            <a:br>
              <a:rPr lang="fr-FR" sz="900" b="1" dirty="0"/>
            </a:br>
            <a:r>
              <a:rPr lang="fr-FR" sz="900" b="1" dirty="0" err="1"/>
              <a:t>from</a:t>
            </a:r>
            <a:r>
              <a:rPr lang="fr-FR" sz="900" b="1" dirty="0"/>
              <a:t> </a:t>
            </a:r>
            <a:r>
              <a:rPr lang="fr-FR" sz="900" b="1" dirty="0" err="1"/>
              <a:t>baseline</a:t>
            </a:r>
            <a:r>
              <a:rPr lang="fr-FR" sz="900" b="1" dirty="0"/>
              <a:t> (SE)</a:t>
            </a:r>
          </a:p>
        </p:txBody>
      </p:sp>
      <p:sp>
        <p:nvSpPr>
          <p:cNvPr id="8525" name="ZoneTexte 8524">
            <a:extLst>
              <a:ext uri="{FF2B5EF4-FFF2-40B4-BE49-F238E27FC236}">
                <a16:creationId xmlns:a16="http://schemas.microsoft.com/office/drawing/2014/main" id="{AF1DA003-CB78-CF57-96E3-09EB456B3E4A}"/>
              </a:ext>
            </a:extLst>
          </p:cNvPr>
          <p:cNvSpPr txBox="1"/>
          <p:nvPr/>
        </p:nvSpPr>
        <p:spPr>
          <a:xfrm>
            <a:off x="9404372" y="5383349"/>
            <a:ext cx="335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900" dirty="0"/>
              <a:t>-30</a:t>
            </a:r>
          </a:p>
        </p:txBody>
      </p:sp>
      <p:sp>
        <p:nvSpPr>
          <p:cNvPr id="8526" name="ZoneTexte 8525">
            <a:extLst>
              <a:ext uri="{FF2B5EF4-FFF2-40B4-BE49-F238E27FC236}">
                <a16:creationId xmlns:a16="http://schemas.microsoft.com/office/drawing/2014/main" id="{FA12AFAC-D846-ADC4-29E8-9ADFC80BBE88}"/>
              </a:ext>
            </a:extLst>
          </p:cNvPr>
          <p:cNvSpPr txBox="1"/>
          <p:nvPr/>
        </p:nvSpPr>
        <p:spPr>
          <a:xfrm>
            <a:off x="10545921" y="2132644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err="1"/>
              <a:t>Lp</a:t>
            </a:r>
            <a:r>
              <a:rPr lang="fr-FR" sz="1100" b="1" dirty="0"/>
              <a:t>(a)</a:t>
            </a:r>
          </a:p>
        </p:txBody>
      </p:sp>
      <p:sp>
        <p:nvSpPr>
          <p:cNvPr id="8527" name="ZoneTexte 8526">
            <a:extLst>
              <a:ext uri="{FF2B5EF4-FFF2-40B4-BE49-F238E27FC236}">
                <a16:creationId xmlns:a16="http://schemas.microsoft.com/office/drawing/2014/main" id="{4BFA5C9B-187A-04F1-7909-7A9A669CFE3E}"/>
              </a:ext>
            </a:extLst>
          </p:cNvPr>
          <p:cNvSpPr txBox="1"/>
          <p:nvPr/>
        </p:nvSpPr>
        <p:spPr>
          <a:xfrm>
            <a:off x="10164145" y="4165359"/>
            <a:ext cx="1473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err="1"/>
              <a:t>Remanant</a:t>
            </a:r>
            <a:r>
              <a:rPr lang="fr-FR" sz="1100" b="1" dirty="0"/>
              <a:t> </a:t>
            </a:r>
            <a:r>
              <a:rPr lang="fr-FR" sz="1100" b="1" dirty="0" err="1"/>
              <a:t>cholesterol</a:t>
            </a:r>
            <a:endParaRPr lang="fr-FR" sz="1100" b="1" dirty="0"/>
          </a:p>
        </p:txBody>
      </p:sp>
      <p:sp>
        <p:nvSpPr>
          <p:cNvPr id="8528" name="ZoneTexte 8527">
            <a:extLst>
              <a:ext uri="{FF2B5EF4-FFF2-40B4-BE49-F238E27FC236}">
                <a16:creationId xmlns:a16="http://schemas.microsoft.com/office/drawing/2014/main" id="{A7828539-A3A3-1D94-BA25-21C8AC8DDCC4}"/>
              </a:ext>
            </a:extLst>
          </p:cNvPr>
          <p:cNvSpPr txBox="1"/>
          <p:nvPr/>
        </p:nvSpPr>
        <p:spPr>
          <a:xfrm>
            <a:off x="9846145" y="3459453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529" name="ZoneTexte 8528">
            <a:extLst>
              <a:ext uri="{FF2B5EF4-FFF2-40B4-BE49-F238E27FC236}">
                <a16:creationId xmlns:a16="http://schemas.microsoft.com/office/drawing/2014/main" id="{064C26CB-A3E5-68BF-C23C-691A678F824D}"/>
              </a:ext>
            </a:extLst>
          </p:cNvPr>
          <p:cNvSpPr txBox="1"/>
          <p:nvPr/>
        </p:nvSpPr>
        <p:spPr>
          <a:xfrm>
            <a:off x="10305486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530" name="ZoneTexte 8529">
            <a:extLst>
              <a:ext uri="{FF2B5EF4-FFF2-40B4-BE49-F238E27FC236}">
                <a16:creationId xmlns:a16="http://schemas.microsoft.com/office/drawing/2014/main" id="{4439A1D4-FCA8-898C-A41D-6192362BD151}"/>
              </a:ext>
            </a:extLst>
          </p:cNvPr>
          <p:cNvSpPr txBox="1"/>
          <p:nvPr/>
        </p:nvSpPr>
        <p:spPr>
          <a:xfrm>
            <a:off x="10786439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531" name="ZoneTexte 8530">
            <a:extLst>
              <a:ext uri="{FF2B5EF4-FFF2-40B4-BE49-F238E27FC236}">
                <a16:creationId xmlns:a16="http://schemas.microsoft.com/office/drawing/2014/main" id="{F5704F84-0290-A2EA-8735-1F6F5D5C5ACF}"/>
              </a:ext>
            </a:extLst>
          </p:cNvPr>
          <p:cNvSpPr txBox="1"/>
          <p:nvPr/>
        </p:nvSpPr>
        <p:spPr>
          <a:xfrm>
            <a:off x="11255360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532" name="ZoneTexte 8531">
            <a:extLst>
              <a:ext uri="{FF2B5EF4-FFF2-40B4-BE49-F238E27FC236}">
                <a16:creationId xmlns:a16="http://schemas.microsoft.com/office/drawing/2014/main" id="{E24DD897-0414-5738-0835-5C723EE073C8}"/>
              </a:ext>
            </a:extLst>
          </p:cNvPr>
          <p:cNvSpPr txBox="1"/>
          <p:nvPr/>
        </p:nvSpPr>
        <p:spPr>
          <a:xfrm>
            <a:off x="11736313" y="3459453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533" name="ZoneTexte 8532">
            <a:extLst>
              <a:ext uri="{FF2B5EF4-FFF2-40B4-BE49-F238E27FC236}">
                <a16:creationId xmlns:a16="http://schemas.microsoft.com/office/drawing/2014/main" id="{13E60C73-A8A7-E642-BBB7-FE01BF8A71CE}"/>
              </a:ext>
            </a:extLst>
          </p:cNvPr>
          <p:cNvSpPr txBox="1"/>
          <p:nvPr/>
        </p:nvSpPr>
        <p:spPr>
          <a:xfrm>
            <a:off x="9846145" y="5543851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W0</a:t>
            </a:r>
          </a:p>
        </p:txBody>
      </p:sp>
      <p:sp>
        <p:nvSpPr>
          <p:cNvPr id="8534" name="ZoneTexte 8533">
            <a:extLst>
              <a:ext uri="{FF2B5EF4-FFF2-40B4-BE49-F238E27FC236}">
                <a16:creationId xmlns:a16="http://schemas.microsoft.com/office/drawing/2014/main" id="{4D49BD64-518F-EEFF-542E-E3A0CA108DB5}"/>
              </a:ext>
            </a:extLst>
          </p:cNvPr>
          <p:cNvSpPr txBox="1"/>
          <p:nvPr/>
        </p:nvSpPr>
        <p:spPr>
          <a:xfrm>
            <a:off x="10305486" y="554385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W12</a:t>
            </a:r>
          </a:p>
        </p:txBody>
      </p:sp>
      <p:sp>
        <p:nvSpPr>
          <p:cNvPr id="8535" name="ZoneTexte 8534">
            <a:extLst>
              <a:ext uri="{FF2B5EF4-FFF2-40B4-BE49-F238E27FC236}">
                <a16:creationId xmlns:a16="http://schemas.microsoft.com/office/drawing/2014/main" id="{EEFF6D51-EA03-7B03-F668-AD1B966DE99E}"/>
              </a:ext>
            </a:extLst>
          </p:cNvPr>
          <p:cNvSpPr txBox="1"/>
          <p:nvPr/>
        </p:nvSpPr>
        <p:spPr>
          <a:xfrm>
            <a:off x="10786439" y="554385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W24</a:t>
            </a:r>
          </a:p>
        </p:txBody>
      </p:sp>
      <p:sp>
        <p:nvSpPr>
          <p:cNvPr id="8536" name="ZoneTexte 8535">
            <a:extLst>
              <a:ext uri="{FF2B5EF4-FFF2-40B4-BE49-F238E27FC236}">
                <a16:creationId xmlns:a16="http://schemas.microsoft.com/office/drawing/2014/main" id="{066DB1A6-FC0A-AAED-B2F1-B6FB8189BD91}"/>
              </a:ext>
            </a:extLst>
          </p:cNvPr>
          <p:cNvSpPr txBox="1"/>
          <p:nvPr/>
        </p:nvSpPr>
        <p:spPr>
          <a:xfrm>
            <a:off x="11255360" y="554385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W36</a:t>
            </a:r>
          </a:p>
        </p:txBody>
      </p:sp>
      <p:sp>
        <p:nvSpPr>
          <p:cNvPr id="8537" name="ZoneTexte 8536">
            <a:extLst>
              <a:ext uri="{FF2B5EF4-FFF2-40B4-BE49-F238E27FC236}">
                <a16:creationId xmlns:a16="http://schemas.microsoft.com/office/drawing/2014/main" id="{F3292B6F-259B-8C53-FDC8-A050D0AFCAAF}"/>
              </a:ext>
            </a:extLst>
          </p:cNvPr>
          <p:cNvSpPr txBox="1"/>
          <p:nvPr/>
        </p:nvSpPr>
        <p:spPr>
          <a:xfrm>
            <a:off x="11736313" y="5543851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W52</a:t>
            </a:r>
          </a:p>
        </p:txBody>
      </p:sp>
      <p:sp>
        <p:nvSpPr>
          <p:cNvPr id="8538" name="ZoneTexte 8537">
            <a:extLst>
              <a:ext uri="{FF2B5EF4-FFF2-40B4-BE49-F238E27FC236}">
                <a16:creationId xmlns:a16="http://schemas.microsoft.com/office/drawing/2014/main" id="{70DB4632-50C2-97F5-90B8-9E229297286C}"/>
              </a:ext>
            </a:extLst>
          </p:cNvPr>
          <p:cNvSpPr txBox="1"/>
          <p:nvPr/>
        </p:nvSpPr>
        <p:spPr>
          <a:xfrm>
            <a:off x="11539709" y="2949348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-13,1%</a:t>
            </a:r>
          </a:p>
        </p:txBody>
      </p:sp>
      <p:sp>
        <p:nvSpPr>
          <p:cNvPr id="8539" name="ZoneTexte 8538">
            <a:extLst>
              <a:ext uri="{FF2B5EF4-FFF2-40B4-BE49-F238E27FC236}">
                <a16:creationId xmlns:a16="http://schemas.microsoft.com/office/drawing/2014/main" id="{C806A8D1-5D50-843E-1893-B12918231F29}"/>
              </a:ext>
            </a:extLst>
          </p:cNvPr>
          <p:cNvSpPr txBox="1"/>
          <p:nvPr/>
        </p:nvSpPr>
        <p:spPr>
          <a:xfrm>
            <a:off x="11539709" y="3196380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-13,5%</a:t>
            </a:r>
          </a:p>
        </p:txBody>
      </p:sp>
      <p:sp>
        <p:nvSpPr>
          <p:cNvPr id="8540" name="ZoneTexte 8539">
            <a:extLst>
              <a:ext uri="{FF2B5EF4-FFF2-40B4-BE49-F238E27FC236}">
                <a16:creationId xmlns:a16="http://schemas.microsoft.com/office/drawing/2014/main" id="{84F81343-873D-2308-1395-775259DB4222}"/>
              </a:ext>
            </a:extLst>
          </p:cNvPr>
          <p:cNvSpPr txBox="1"/>
          <p:nvPr/>
        </p:nvSpPr>
        <p:spPr>
          <a:xfrm>
            <a:off x="11539709" y="5016616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-16,7%</a:t>
            </a:r>
          </a:p>
        </p:txBody>
      </p:sp>
      <p:sp>
        <p:nvSpPr>
          <p:cNvPr id="8541" name="ZoneTexte 8540">
            <a:extLst>
              <a:ext uri="{FF2B5EF4-FFF2-40B4-BE49-F238E27FC236}">
                <a16:creationId xmlns:a16="http://schemas.microsoft.com/office/drawing/2014/main" id="{AEA6891F-EEB2-0503-4BD4-C06561FF1C0C}"/>
              </a:ext>
            </a:extLst>
          </p:cNvPr>
          <p:cNvSpPr txBox="1"/>
          <p:nvPr/>
        </p:nvSpPr>
        <p:spPr>
          <a:xfrm>
            <a:off x="11539709" y="5263648"/>
            <a:ext cx="5036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/>
              <a:t>-21,0%</a:t>
            </a:r>
          </a:p>
        </p:txBody>
      </p:sp>
      <p:cxnSp>
        <p:nvCxnSpPr>
          <p:cNvPr id="8543" name="Connecteur droit 8542">
            <a:extLst>
              <a:ext uri="{FF2B5EF4-FFF2-40B4-BE49-F238E27FC236}">
                <a16:creationId xmlns:a16="http://schemas.microsoft.com/office/drawing/2014/main" id="{F06B6EC9-F5F3-2FBD-272F-B908E18AED5E}"/>
              </a:ext>
            </a:extLst>
          </p:cNvPr>
          <p:cNvCxnSpPr/>
          <p:nvPr/>
        </p:nvCxnSpPr>
        <p:spPr>
          <a:xfrm>
            <a:off x="364837" y="1077908"/>
            <a:ext cx="302749" cy="0"/>
          </a:xfrm>
          <a:prstGeom prst="line">
            <a:avLst/>
          </a:prstGeom>
          <a:ln w="28575">
            <a:solidFill>
              <a:srgbClr val="0099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44" name="Connecteur droit 8543">
            <a:extLst>
              <a:ext uri="{FF2B5EF4-FFF2-40B4-BE49-F238E27FC236}">
                <a16:creationId xmlns:a16="http://schemas.microsoft.com/office/drawing/2014/main" id="{406E2934-C30B-88E4-CB1E-028CAD13D97A}"/>
              </a:ext>
            </a:extLst>
          </p:cNvPr>
          <p:cNvCxnSpPr/>
          <p:nvPr/>
        </p:nvCxnSpPr>
        <p:spPr>
          <a:xfrm>
            <a:off x="402668" y="814384"/>
            <a:ext cx="302749" cy="0"/>
          </a:xfrm>
          <a:prstGeom prst="line">
            <a:avLst/>
          </a:prstGeom>
          <a:ln w="28575">
            <a:solidFill>
              <a:srgbClr val="FF66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45" name="ZoneTexte 8544">
            <a:extLst>
              <a:ext uri="{FF2B5EF4-FFF2-40B4-BE49-F238E27FC236}">
                <a16:creationId xmlns:a16="http://schemas.microsoft.com/office/drawing/2014/main" id="{530587F4-0130-3C32-E80E-6216C8044CFF}"/>
              </a:ext>
            </a:extLst>
          </p:cNvPr>
          <p:cNvSpPr txBox="1"/>
          <p:nvPr/>
        </p:nvSpPr>
        <p:spPr>
          <a:xfrm>
            <a:off x="660688" y="949336"/>
            <a:ext cx="4254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Placebo in Double blind </a:t>
            </a:r>
            <a:r>
              <a:rPr lang="fr-FR" sz="1200" dirty="0" err="1"/>
              <a:t>period</a:t>
            </a:r>
            <a:r>
              <a:rPr lang="fr-FR" sz="1200" dirty="0"/>
              <a:t>/</a:t>
            </a:r>
            <a:r>
              <a:rPr lang="fr-FR" sz="1200" dirty="0" err="1"/>
              <a:t>evolocumab</a:t>
            </a:r>
            <a:r>
              <a:rPr lang="fr-FR" sz="1200" dirty="0"/>
              <a:t> in Open Label </a:t>
            </a:r>
            <a:r>
              <a:rPr lang="fr-FR" sz="1200" dirty="0" err="1"/>
              <a:t>Period</a:t>
            </a:r>
            <a:endParaRPr lang="fr-FR" sz="1200" dirty="0"/>
          </a:p>
        </p:txBody>
      </p:sp>
      <p:sp>
        <p:nvSpPr>
          <p:cNvPr id="8546" name="ZoneTexte 8545">
            <a:extLst>
              <a:ext uri="{FF2B5EF4-FFF2-40B4-BE49-F238E27FC236}">
                <a16:creationId xmlns:a16="http://schemas.microsoft.com/office/drawing/2014/main" id="{06A6C0FC-C44F-1AA2-71B7-9EF2887810A7}"/>
              </a:ext>
            </a:extLst>
          </p:cNvPr>
          <p:cNvSpPr txBox="1"/>
          <p:nvPr/>
        </p:nvSpPr>
        <p:spPr>
          <a:xfrm>
            <a:off x="698519" y="692696"/>
            <a:ext cx="4557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Evolocumab</a:t>
            </a:r>
            <a:r>
              <a:rPr lang="fr-FR" sz="1200" dirty="0"/>
              <a:t> in Double blind </a:t>
            </a:r>
            <a:r>
              <a:rPr lang="fr-FR" sz="1200" dirty="0" err="1"/>
              <a:t>period</a:t>
            </a:r>
            <a:r>
              <a:rPr lang="fr-FR" sz="1200" dirty="0"/>
              <a:t> /</a:t>
            </a:r>
            <a:r>
              <a:rPr lang="fr-FR" sz="1200" dirty="0" err="1"/>
              <a:t>evolocumab</a:t>
            </a:r>
            <a:r>
              <a:rPr lang="fr-FR" sz="1200" dirty="0"/>
              <a:t> in Open Label </a:t>
            </a:r>
            <a:r>
              <a:rPr lang="fr-FR" sz="1200" dirty="0" err="1"/>
              <a:t>Period</a:t>
            </a:r>
            <a:endParaRPr lang="fr-FR" sz="12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97F61A5-1C3F-8625-D616-AD4294F7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2" y="76596"/>
            <a:ext cx="10515600" cy="577229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BEIJERINCK </a:t>
            </a:r>
            <a:r>
              <a:rPr lang="fr-FR" sz="3200" dirty="0" err="1"/>
              <a:t>study</a:t>
            </a:r>
            <a:r>
              <a:rPr lang="fr-FR" sz="3200" dirty="0"/>
              <a:t>: W52 </a:t>
            </a:r>
            <a:r>
              <a:rPr lang="fr-FR" sz="3200" dirty="0" err="1"/>
              <a:t>results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EF8450-377E-F7F7-6200-A8E18493B124}"/>
              </a:ext>
            </a:extLst>
          </p:cNvPr>
          <p:cNvSpPr txBox="1"/>
          <p:nvPr/>
        </p:nvSpPr>
        <p:spPr>
          <a:xfrm>
            <a:off x="9781907" y="6483528"/>
            <a:ext cx="240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0070C0"/>
                </a:solidFill>
              </a:rPr>
              <a:t>Boccara</a:t>
            </a:r>
            <a:r>
              <a:rPr lang="fr-FR" sz="1200" i="1" dirty="0">
                <a:solidFill>
                  <a:srgbClr val="0070C0"/>
                </a:solidFill>
              </a:rPr>
              <a:t> F. AIDS 2022, 36 (5):675-82</a:t>
            </a:r>
          </a:p>
        </p:txBody>
      </p:sp>
    </p:spTree>
    <p:extLst>
      <p:ext uri="{BB962C8B-B14F-4D97-AF65-F5344CB8AC3E}">
        <p14:creationId xmlns:p14="http://schemas.microsoft.com/office/powerpoint/2010/main" val="3938234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AF89919-185D-FCC9-36E2-40DA5AFC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7" y="258820"/>
            <a:ext cx="11582396" cy="1143000"/>
          </a:xfrm>
        </p:spPr>
        <p:txBody>
          <a:bodyPr>
            <a:normAutofit/>
          </a:bodyPr>
          <a:lstStyle/>
          <a:p>
            <a:r>
              <a:rPr lang="fr-FR" b="1" dirty="0" err="1">
                <a:latin typeface="+mn-lt"/>
              </a:rPr>
              <a:t>What</a:t>
            </a:r>
            <a:r>
              <a:rPr lang="fr-FR" b="1" dirty="0">
                <a:latin typeface="+mn-lt"/>
              </a:rPr>
              <a:t> about the Risk of hypertension </a:t>
            </a:r>
            <a:r>
              <a:rPr lang="fr-FR" b="1" dirty="0" err="1">
                <a:latin typeface="+mn-lt"/>
              </a:rPr>
              <a:t>with</a:t>
            </a:r>
            <a:r>
              <a:rPr lang="fr-FR" b="1" dirty="0">
                <a:latin typeface="+mn-lt"/>
              </a:rPr>
              <a:t> INSTI and TAF in Naïves?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956AF-1F4B-EA49-D6B2-8734E3F987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109728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Post-hoc analysis of NAMSAL and ADVANCE trials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NAMSAL </a:t>
            </a:r>
          </a:p>
          <a:p>
            <a:pPr lvl="1"/>
            <a:r>
              <a:rPr lang="en-US" sz="2000" dirty="0"/>
              <a:t>ART-naïve (N=613)</a:t>
            </a:r>
          </a:p>
          <a:p>
            <a:pPr lvl="1"/>
            <a:r>
              <a:rPr lang="en-US" sz="2000" dirty="0"/>
              <a:t>TDF/3TC + DTG vs TDF/3TC/EFV</a:t>
            </a:r>
          </a:p>
          <a:p>
            <a:pPr lvl="1"/>
            <a:r>
              <a:rPr lang="en-US" sz="2000" dirty="0"/>
              <a:t>BP measured at each visit (hypertension not routinely treated)</a:t>
            </a:r>
          </a:p>
          <a:p>
            <a:pPr lvl="1"/>
            <a:r>
              <a:rPr lang="en-US" sz="2000" dirty="0"/>
              <a:t>median BMI at baseline 23 kg/m</a:t>
            </a:r>
            <a:r>
              <a:rPr lang="en-US" sz="2000" baseline="30000" dirty="0"/>
              <a:t>2</a:t>
            </a:r>
            <a:br>
              <a:rPr lang="en-US" sz="2000" baseline="30000" dirty="0"/>
            </a:br>
            <a:endParaRPr lang="en-US" sz="2000" baseline="30000" dirty="0"/>
          </a:p>
          <a:p>
            <a:r>
              <a:rPr lang="en-US" dirty="0"/>
              <a:t>ADVANCE</a:t>
            </a:r>
          </a:p>
          <a:p>
            <a:pPr lvl="1"/>
            <a:r>
              <a:rPr lang="en-US" sz="2000" dirty="0"/>
              <a:t>ART-naïve (N=1053)</a:t>
            </a:r>
          </a:p>
          <a:p>
            <a:pPr lvl="1"/>
            <a:r>
              <a:rPr lang="en-US" sz="2000" dirty="0"/>
              <a:t>TAF/FTC + DTG vs TDF/FTC + DTG vs TDF/FTC/EFV</a:t>
            </a:r>
          </a:p>
          <a:p>
            <a:pPr lvl="1"/>
            <a:r>
              <a:rPr lang="en-US" sz="2000" dirty="0"/>
              <a:t>BP measured at each visit (treatment if SBP/DBP &gt; 140/90 mm Hg)</a:t>
            </a:r>
          </a:p>
          <a:p>
            <a:pPr lvl="1"/>
            <a:r>
              <a:rPr lang="en-US" sz="2000" dirty="0"/>
              <a:t>median BMI at baseline 24.1 kg/m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1CD1288-8948-829E-59BA-D92CD2AB1BB3}"/>
              </a:ext>
            </a:extLst>
          </p:cNvPr>
          <p:cNvSpPr txBox="1">
            <a:spLocks/>
          </p:cNvSpPr>
          <p:nvPr/>
        </p:nvSpPr>
        <p:spPr bwMode="auto">
          <a:xfrm>
            <a:off x="9464511" y="6574010"/>
            <a:ext cx="27246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1984" tIns="0" rIns="71984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r" defTabSz="914105">
              <a:spcAft>
                <a:spcPts val="533"/>
              </a:spcAft>
              <a:defRPr/>
            </a:pPr>
            <a:r>
              <a:rPr lang="en-US" sz="1200" i="1" kern="0" dirty="0">
                <a:solidFill>
                  <a:prstClr val="black"/>
                </a:solidFill>
                <a:latin typeface="Calibri"/>
              </a:rPr>
              <a:t>Venter F et al. 12</a:t>
            </a:r>
            <a:r>
              <a:rPr lang="en-US" sz="1200" i="1" kern="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200" i="1" kern="0" dirty="0">
                <a:solidFill>
                  <a:prstClr val="black"/>
                </a:solidFill>
                <a:latin typeface="Calibri"/>
              </a:rPr>
              <a:t> IAS 2023 ; OALBB0504</a:t>
            </a:r>
          </a:p>
        </p:txBody>
      </p:sp>
    </p:spTree>
    <p:extLst>
      <p:ext uri="{BB962C8B-B14F-4D97-AF65-F5344CB8AC3E}">
        <p14:creationId xmlns:p14="http://schemas.microsoft.com/office/powerpoint/2010/main" val="1130300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Risk of hypertension with DTG and TAF in Naïves</a:t>
            </a:r>
            <a:endParaRPr lang="fr-FR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53C2E4-4F40-7E25-569A-1200590DE241}"/>
              </a:ext>
            </a:extLst>
          </p:cNvPr>
          <p:cNvSpPr txBox="1"/>
          <p:nvPr/>
        </p:nvSpPr>
        <p:spPr>
          <a:xfrm>
            <a:off x="9085548" y="5583754"/>
            <a:ext cx="2987116" cy="769632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l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analysis suggests BP increase </a:t>
            </a:r>
          </a:p>
          <a:p>
            <a:pPr marL="0" marR="0" lvl="0" indent="0" algn="l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mediated by weight gain, not drug</a:t>
            </a:r>
          </a:p>
          <a:p>
            <a:pPr marL="0" marR="0" lvl="0" indent="0" algn="l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 of ageing ?</a:t>
            </a:r>
          </a:p>
        </p:txBody>
      </p:sp>
      <p:grpSp>
        <p:nvGrpSpPr>
          <p:cNvPr id="7" name="Groupe 13">
            <a:extLst>
              <a:ext uri="{FF2B5EF4-FFF2-40B4-BE49-F238E27FC236}">
                <a16:creationId xmlns:a16="http://schemas.microsoft.com/office/drawing/2014/main" id="{309EACC4-FF85-F064-4CEE-731D8FF6644B}"/>
              </a:ext>
            </a:extLst>
          </p:cNvPr>
          <p:cNvGrpSpPr/>
          <p:nvPr/>
        </p:nvGrpSpPr>
        <p:grpSpPr>
          <a:xfrm>
            <a:off x="217999" y="1463343"/>
            <a:ext cx="4980570" cy="2581877"/>
            <a:chOff x="186536" y="1710312"/>
            <a:chExt cx="4980569" cy="2581875"/>
          </a:xfrm>
        </p:grpSpPr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BC36B9C8-41A7-2105-0997-AC6BD91C6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2254236"/>
              <a:ext cx="3585222" cy="1456943"/>
            </a:xfrm>
            <a:custGeom>
              <a:avLst/>
              <a:gdLst>
                <a:gd name="T0" fmla="*/ 4519 w 4519"/>
                <a:gd name="T1" fmla="*/ 1834 h 1834"/>
                <a:gd name="T2" fmla="*/ 0 w 4519"/>
                <a:gd name="T3" fmla="*/ 1834 h 1834"/>
                <a:gd name="T4" fmla="*/ 0 w 4519"/>
                <a:gd name="T5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9" h="1834">
                  <a:moveTo>
                    <a:pt x="4519" y="1834"/>
                  </a:moveTo>
                  <a:lnTo>
                    <a:pt x="0" y="183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7" name="Line 37">
              <a:extLst>
                <a:ext uri="{FF2B5EF4-FFF2-40B4-BE49-F238E27FC236}">
                  <a16:creationId xmlns:a16="http://schemas.microsoft.com/office/drawing/2014/main" id="{822060B2-96AA-8D1A-D4D9-247C427CE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1974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8" name="Line 38">
              <a:extLst>
                <a:ext uri="{FF2B5EF4-FFF2-40B4-BE49-F238E27FC236}">
                  <a16:creationId xmlns:a16="http://schemas.microsoft.com/office/drawing/2014/main" id="{6B9FB65A-CECC-8DEB-C53E-282B15E83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416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9" name="Line 49">
              <a:extLst>
                <a:ext uri="{FF2B5EF4-FFF2-40B4-BE49-F238E27FC236}">
                  <a16:creationId xmlns:a16="http://schemas.microsoft.com/office/drawing/2014/main" id="{F8B88FE4-0F41-9E4E-D09F-54260682E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26613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0" name="Line 50">
              <a:extLst>
                <a:ext uri="{FF2B5EF4-FFF2-40B4-BE49-F238E27FC236}">
                  <a16:creationId xmlns:a16="http://schemas.microsoft.com/office/drawing/2014/main" id="{FEAA1DDF-6080-65D0-4753-66F755A4B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68274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1" name="Line 51">
              <a:extLst>
                <a:ext uri="{FF2B5EF4-FFF2-40B4-BE49-F238E27FC236}">
                  <a16:creationId xmlns:a16="http://schemas.microsoft.com/office/drawing/2014/main" id="{1DADB6A0-4374-3015-5CEF-FC5A75DE3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58038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2" name="Line 52">
              <a:extLst>
                <a:ext uri="{FF2B5EF4-FFF2-40B4-BE49-F238E27FC236}">
                  <a16:creationId xmlns:a16="http://schemas.microsoft.com/office/drawing/2014/main" id="{3978EDEA-D295-4256-A8F4-04E4272F9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36850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3" name="Line 53">
              <a:extLst>
                <a:ext uri="{FF2B5EF4-FFF2-40B4-BE49-F238E27FC236}">
                  <a16:creationId xmlns:a16="http://schemas.microsoft.com/office/drawing/2014/main" id="{E4B82293-800B-3047-36E3-2A7C85B30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47087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4" name="Line 54">
              <a:extLst>
                <a:ext uri="{FF2B5EF4-FFF2-40B4-BE49-F238E27FC236}">
                  <a16:creationId xmlns:a16="http://schemas.microsoft.com/office/drawing/2014/main" id="{23CC3585-2323-3736-0D9C-6CA390858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19458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5" name="Line 55">
              <a:extLst>
                <a:ext uri="{FF2B5EF4-FFF2-40B4-BE49-F238E27FC236}">
                  <a16:creationId xmlns:a16="http://schemas.microsoft.com/office/drawing/2014/main" id="{51C755E9-6B65-0D87-E912-4DEF84191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09221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6" name="Line 56">
              <a:extLst>
                <a:ext uri="{FF2B5EF4-FFF2-40B4-BE49-F238E27FC236}">
                  <a16:creationId xmlns:a16="http://schemas.microsoft.com/office/drawing/2014/main" id="{EB9132AA-01B4-C4E7-9E33-2B014DB22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98984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7" name="Line 57">
              <a:extLst>
                <a:ext uri="{FF2B5EF4-FFF2-40B4-BE49-F238E27FC236}">
                  <a16:creationId xmlns:a16="http://schemas.microsoft.com/office/drawing/2014/main" id="{D0742506-174E-0EA5-9410-05D389B5A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88748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8" name="Line 58">
              <a:extLst>
                <a:ext uri="{FF2B5EF4-FFF2-40B4-BE49-F238E27FC236}">
                  <a16:creationId xmlns:a16="http://schemas.microsoft.com/office/drawing/2014/main" id="{CDCF9859-4082-1525-88FE-D5810E365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785114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9" name="Line 59">
              <a:extLst>
                <a:ext uri="{FF2B5EF4-FFF2-40B4-BE49-F238E27FC236}">
                  <a16:creationId xmlns:a16="http://schemas.microsoft.com/office/drawing/2014/main" id="{40F16C9A-BECE-4CA1-A538-0FE028290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608811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0" name="Line 60">
              <a:extLst>
                <a:ext uri="{FF2B5EF4-FFF2-40B4-BE49-F238E27FC236}">
                  <a16:creationId xmlns:a16="http://schemas.microsoft.com/office/drawing/2014/main" id="{99D0D104-6F1D-0CA5-CD6E-0D2A51073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506445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1" name="Line 61">
              <a:extLst>
                <a:ext uri="{FF2B5EF4-FFF2-40B4-BE49-F238E27FC236}">
                  <a16:creationId xmlns:a16="http://schemas.microsoft.com/office/drawing/2014/main" id="{CFD25B71-56DC-A31E-BB18-74DCDABB5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404077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2" name="Line 62">
              <a:extLst>
                <a:ext uri="{FF2B5EF4-FFF2-40B4-BE49-F238E27FC236}">
                  <a16:creationId xmlns:a16="http://schemas.microsoft.com/office/drawing/2014/main" id="{5CB02EAF-971E-4211-DBCF-FB270239B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29695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3" name="Freeform 63">
              <a:extLst>
                <a:ext uri="{FF2B5EF4-FFF2-40B4-BE49-F238E27FC236}">
                  <a16:creationId xmlns:a16="http://schemas.microsoft.com/office/drawing/2014/main" id="{B781054C-4BCC-C580-E960-82E868FF4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9" y="3711178"/>
              <a:ext cx="35710" cy="26188"/>
            </a:xfrm>
            <a:custGeom>
              <a:avLst/>
              <a:gdLst>
                <a:gd name="T0" fmla="*/ 45 w 45"/>
                <a:gd name="T1" fmla="*/ 35 h 35"/>
                <a:gd name="T2" fmla="*/ 45 w 45"/>
                <a:gd name="T3" fmla="*/ 0 h 35"/>
                <a:gd name="T4" fmla="*/ 0 w 45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5">
                  <a:moveTo>
                    <a:pt x="45" y="35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4" name="Line 64">
              <a:extLst>
                <a:ext uri="{FF2B5EF4-FFF2-40B4-BE49-F238E27FC236}">
                  <a16:creationId xmlns:a16="http://schemas.microsoft.com/office/drawing/2014/main" id="{73A8881F-5987-4D59-EB1D-1DF762C71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1499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5" name="Line 65">
              <a:extLst>
                <a:ext uri="{FF2B5EF4-FFF2-40B4-BE49-F238E27FC236}">
                  <a16:creationId xmlns:a16="http://schemas.microsoft.com/office/drawing/2014/main" id="{3587308C-DC9B-ADD5-E0B7-AE1351B26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098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6" name="Line 66">
              <a:extLst>
                <a:ext uri="{FF2B5EF4-FFF2-40B4-BE49-F238E27FC236}">
                  <a16:creationId xmlns:a16="http://schemas.microsoft.com/office/drawing/2014/main" id="{CB640D2E-2962-5EC3-0B0B-3E3E168BC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877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7" name="Line 67">
              <a:extLst>
                <a:ext uri="{FF2B5EF4-FFF2-40B4-BE49-F238E27FC236}">
                  <a16:creationId xmlns:a16="http://schemas.microsoft.com/office/drawing/2014/main" id="{474BF500-D8F6-EC9B-D72E-DC6A1582C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9452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8" name="Line 68">
              <a:extLst>
                <a:ext uri="{FF2B5EF4-FFF2-40B4-BE49-F238E27FC236}">
                  <a16:creationId xmlns:a16="http://schemas.microsoft.com/office/drawing/2014/main" id="{BE363FB9-AAA6-B6D4-EF6C-5BF909640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5673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9" name="Line 69">
              <a:extLst>
                <a:ext uri="{FF2B5EF4-FFF2-40B4-BE49-F238E27FC236}">
                  <a16:creationId xmlns:a16="http://schemas.microsoft.com/office/drawing/2014/main" id="{9833A471-1D6B-AC54-F5D1-5CCCD41FA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4274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0" name="Line 70">
              <a:extLst>
                <a:ext uri="{FF2B5EF4-FFF2-40B4-BE49-F238E27FC236}">
                  <a16:creationId xmlns:a16="http://schemas.microsoft.com/office/drawing/2014/main" id="{28028500-3A5E-6CA2-786B-530197BD6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867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1" name="Line 71">
              <a:extLst>
                <a:ext uri="{FF2B5EF4-FFF2-40B4-BE49-F238E27FC236}">
                  <a16:creationId xmlns:a16="http://schemas.microsoft.com/office/drawing/2014/main" id="{72665E58-F81E-9481-E485-4595CE8A6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646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2" name="Line 72">
              <a:extLst>
                <a:ext uri="{FF2B5EF4-FFF2-40B4-BE49-F238E27FC236}">
                  <a16:creationId xmlns:a16="http://schemas.microsoft.com/office/drawing/2014/main" id="{54A5733D-4223-6EF2-79E5-F40873EA8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8469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3" name="Line 73">
              <a:extLst>
                <a:ext uri="{FF2B5EF4-FFF2-40B4-BE49-F238E27FC236}">
                  <a16:creationId xmlns:a16="http://schemas.microsoft.com/office/drawing/2014/main" id="{87FEB538-8337-F2B0-57BD-F888E1256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238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4" name="Line 74">
              <a:extLst>
                <a:ext uri="{FF2B5EF4-FFF2-40B4-BE49-F238E27FC236}">
                  <a16:creationId xmlns:a16="http://schemas.microsoft.com/office/drawing/2014/main" id="{257A6635-E089-C5AF-0873-F2BCC7D24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8823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5" name="Freeform 85">
              <a:extLst>
                <a:ext uri="{FF2B5EF4-FFF2-40B4-BE49-F238E27FC236}">
                  <a16:creationId xmlns:a16="http://schemas.microsoft.com/office/drawing/2014/main" id="{A8890F89-AAE1-B6A1-688F-D00C6010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2568478"/>
              <a:ext cx="3547132" cy="1040334"/>
            </a:xfrm>
            <a:custGeom>
              <a:avLst/>
              <a:gdLst>
                <a:gd name="T0" fmla="*/ 4470 w 4470"/>
                <a:gd name="T1" fmla="*/ 0 h 1311"/>
                <a:gd name="T2" fmla="*/ 3914 w 4470"/>
                <a:gd name="T3" fmla="*/ 263 h 1311"/>
                <a:gd name="T4" fmla="*/ 3353 w 4470"/>
                <a:gd name="T5" fmla="*/ 403 h 1311"/>
                <a:gd name="T6" fmla="*/ 2793 w 4470"/>
                <a:gd name="T7" fmla="*/ 631 h 1311"/>
                <a:gd name="T8" fmla="*/ 2234 w 4470"/>
                <a:gd name="T9" fmla="*/ 558 h 1311"/>
                <a:gd name="T10" fmla="*/ 1676 w 4470"/>
                <a:gd name="T11" fmla="*/ 799 h 1311"/>
                <a:gd name="T12" fmla="*/ 1400 w 4470"/>
                <a:gd name="T13" fmla="*/ 858 h 1311"/>
                <a:gd name="T14" fmla="*/ 1118 w 4470"/>
                <a:gd name="T15" fmla="*/ 955 h 1311"/>
                <a:gd name="T16" fmla="*/ 841 w 4470"/>
                <a:gd name="T17" fmla="*/ 1069 h 1311"/>
                <a:gd name="T18" fmla="*/ 560 w 4470"/>
                <a:gd name="T19" fmla="*/ 1044 h 1311"/>
                <a:gd name="T20" fmla="*/ 280 w 4470"/>
                <a:gd name="T21" fmla="*/ 1310 h 1311"/>
                <a:gd name="T22" fmla="*/ 92 w 4470"/>
                <a:gd name="T23" fmla="*/ 1220 h 1311"/>
                <a:gd name="T24" fmla="*/ 0 w 4470"/>
                <a:gd name="T25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0" h="1311">
                  <a:moveTo>
                    <a:pt x="4470" y="0"/>
                  </a:moveTo>
                  <a:lnTo>
                    <a:pt x="3914" y="263"/>
                  </a:lnTo>
                  <a:lnTo>
                    <a:pt x="3353" y="403"/>
                  </a:lnTo>
                  <a:lnTo>
                    <a:pt x="2793" y="631"/>
                  </a:lnTo>
                  <a:lnTo>
                    <a:pt x="2234" y="558"/>
                  </a:lnTo>
                  <a:lnTo>
                    <a:pt x="1676" y="799"/>
                  </a:lnTo>
                  <a:lnTo>
                    <a:pt x="1400" y="858"/>
                  </a:lnTo>
                  <a:lnTo>
                    <a:pt x="1118" y="955"/>
                  </a:lnTo>
                  <a:lnTo>
                    <a:pt x="841" y="1069"/>
                  </a:lnTo>
                  <a:lnTo>
                    <a:pt x="560" y="1044"/>
                  </a:lnTo>
                  <a:lnTo>
                    <a:pt x="280" y="1310"/>
                  </a:lnTo>
                  <a:lnTo>
                    <a:pt x="92" y="1220"/>
                  </a:lnTo>
                  <a:lnTo>
                    <a:pt x="0" y="1311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6" name="Line 86">
              <a:extLst>
                <a:ext uri="{FF2B5EF4-FFF2-40B4-BE49-F238E27FC236}">
                  <a16:creationId xmlns:a16="http://schemas.microsoft.com/office/drawing/2014/main" id="{331FA2B4-0079-54AE-B7CA-8C87B56D9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035" y="2547052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7" name="Line 87">
              <a:extLst>
                <a:ext uri="{FF2B5EF4-FFF2-40B4-BE49-F238E27FC236}">
                  <a16:creationId xmlns:a16="http://schemas.microsoft.com/office/drawing/2014/main" id="{AC14ED09-EDDB-1BE9-CE9C-14B8A88E3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451" y="2339938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8" name="Line 88">
              <a:extLst>
                <a:ext uri="{FF2B5EF4-FFF2-40B4-BE49-F238E27FC236}">
                  <a16:creationId xmlns:a16="http://schemas.microsoft.com/office/drawing/2014/main" id="{024483AC-F60A-C6C1-FE2F-970B77D98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098" y="3558818"/>
              <a:ext cx="0" cy="9760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9" name="Line 89">
              <a:extLst>
                <a:ext uri="{FF2B5EF4-FFF2-40B4-BE49-F238E27FC236}">
                  <a16:creationId xmlns:a16="http://schemas.microsoft.com/office/drawing/2014/main" id="{396EA9D8-9610-5CD6-FBF6-789FC7F4B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118" y="3506445"/>
              <a:ext cx="0" cy="1666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0" name="Line 90">
              <a:extLst>
                <a:ext uri="{FF2B5EF4-FFF2-40B4-BE49-F238E27FC236}">
                  <a16:creationId xmlns:a16="http://schemas.microsoft.com/office/drawing/2014/main" id="{1E428BFD-490B-101A-462A-4943E082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495" y="3332658"/>
              <a:ext cx="0" cy="12617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1" name="Line 91">
              <a:extLst>
                <a:ext uri="{FF2B5EF4-FFF2-40B4-BE49-F238E27FC236}">
                  <a16:creationId xmlns:a16="http://schemas.microsoft.com/office/drawing/2014/main" id="{EB7A087E-DA74-CA6A-B926-10BB9054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1894" y="3335040"/>
              <a:ext cx="0" cy="16188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2" name="Line 92">
              <a:extLst>
                <a:ext uri="{FF2B5EF4-FFF2-40B4-BE49-F238E27FC236}">
                  <a16:creationId xmlns:a16="http://schemas.microsoft.com/office/drawing/2014/main" id="{F25990E6-81A7-41C1-F913-A40383255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3292" y="3230292"/>
              <a:ext cx="0" cy="19045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3" name="Line 93">
              <a:extLst>
                <a:ext uri="{FF2B5EF4-FFF2-40B4-BE49-F238E27FC236}">
                  <a16:creationId xmlns:a16="http://schemas.microsoft.com/office/drawing/2014/main" id="{0804AC6B-C00D-6152-0BC9-B283CA6D0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070" y="3137447"/>
              <a:ext cx="0" cy="22377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4" name="Line 94">
              <a:extLst>
                <a:ext uri="{FF2B5EF4-FFF2-40B4-BE49-F238E27FC236}">
                  <a16:creationId xmlns:a16="http://schemas.microsoft.com/office/drawing/2014/main" id="{6484B759-2943-A92E-9CA1-B74AB4794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681" y="2844631"/>
              <a:ext cx="0" cy="29281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5" name="Line 95">
              <a:extLst>
                <a:ext uri="{FF2B5EF4-FFF2-40B4-BE49-F238E27FC236}">
                  <a16:creationId xmlns:a16="http://schemas.microsoft.com/office/drawing/2014/main" id="{3409D4F0-CD6F-9D5C-739B-96BDF86C0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6858" y="2658942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6" name="Line 96">
              <a:extLst>
                <a:ext uri="{FF2B5EF4-FFF2-40B4-BE49-F238E27FC236}">
                  <a16:creationId xmlns:a16="http://schemas.microsoft.com/office/drawing/2014/main" id="{3DDC668A-1FE4-9090-CD7B-9206F6EE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088" y="3063648"/>
              <a:ext cx="0" cy="27615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7" name="Line 97">
              <a:extLst>
                <a:ext uri="{FF2B5EF4-FFF2-40B4-BE49-F238E27FC236}">
                  <a16:creationId xmlns:a16="http://schemas.microsoft.com/office/drawing/2014/main" id="{AE86FF96-3A26-3021-2E56-9399935BD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867" y="2944617"/>
              <a:ext cx="0" cy="33090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8" name="Line 98">
              <a:extLst>
                <a:ext uri="{FF2B5EF4-FFF2-40B4-BE49-F238E27FC236}">
                  <a16:creationId xmlns:a16="http://schemas.microsoft.com/office/drawing/2014/main" id="{1B41127E-AA54-DACE-AE5F-074D97864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8884" y="2785114"/>
              <a:ext cx="0" cy="44993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9" name="Rectangle 99">
              <a:extLst>
                <a:ext uri="{FF2B5EF4-FFF2-40B4-BE49-F238E27FC236}">
                  <a16:creationId xmlns:a16="http://schemas.microsoft.com/office/drawing/2014/main" id="{C9A449CB-A8C2-DC2B-F532-8F498BA3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832" y="3377891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0" name="Rectangle 100">
              <a:extLst>
                <a:ext uri="{FF2B5EF4-FFF2-40B4-BE49-F238E27FC236}">
                  <a16:creationId xmlns:a16="http://schemas.microsoft.com/office/drawing/2014/main" id="{D862D223-A348-3529-F2DF-1310B9ED8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3" y="3592147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1" name="Rectangle 101">
              <a:extLst>
                <a:ext uri="{FF2B5EF4-FFF2-40B4-BE49-F238E27FC236}">
                  <a16:creationId xmlns:a16="http://schemas.microsoft.com/office/drawing/2014/main" id="{31DD9693-C27B-4C14-F0F5-97E2F0A4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54" y="3523108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2" name="Rectangle 102">
              <a:extLst>
                <a:ext uri="{FF2B5EF4-FFF2-40B4-BE49-F238E27FC236}">
                  <a16:creationId xmlns:a16="http://schemas.microsoft.com/office/drawing/2014/main" id="{C50B04E8-0E61-CE01-9DD2-B7DECC001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35" y="3592147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3" name="Rectangle 103">
              <a:extLst>
                <a:ext uri="{FF2B5EF4-FFF2-40B4-BE49-F238E27FC236}">
                  <a16:creationId xmlns:a16="http://schemas.microsoft.com/office/drawing/2014/main" id="{23E12BB7-C620-22A2-206D-2F2E59515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229" y="3399316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4" name="Rectangle 104">
              <a:extLst>
                <a:ext uri="{FF2B5EF4-FFF2-40B4-BE49-F238E27FC236}">
                  <a16:creationId xmlns:a16="http://schemas.microsoft.com/office/drawing/2014/main" id="{490E3467-474C-D162-E497-083701F4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008" y="3311233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5" name="Rectangle 105">
              <a:extLst>
                <a:ext uri="{FF2B5EF4-FFF2-40B4-BE49-F238E27FC236}">
                  <a16:creationId xmlns:a16="http://schemas.microsoft.com/office/drawing/2014/main" id="{38F1D524-5E75-E951-E2F5-F533E3FC5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407" y="3232672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6" name="Rectangle 106">
              <a:extLst>
                <a:ext uri="{FF2B5EF4-FFF2-40B4-BE49-F238E27FC236}">
                  <a16:creationId xmlns:a16="http://schemas.microsoft.com/office/drawing/2014/main" id="{55B361F0-2E3D-95A4-8BF5-329B87BA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804" y="3185059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7" name="Rectangle 107">
              <a:extLst>
                <a:ext uri="{FF2B5EF4-FFF2-40B4-BE49-F238E27FC236}">
                  <a16:creationId xmlns:a16="http://schemas.microsoft.com/office/drawing/2014/main" id="{59275363-6C68-0249-79A4-FDB15A1D7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203" y="3089834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8" name="Rectangle 108">
              <a:extLst>
                <a:ext uri="{FF2B5EF4-FFF2-40B4-BE49-F238E27FC236}">
                  <a16:creationId xmlns:a16="http://schemas.microsoft.com/office/drawing/2014/main" id="{1ADEC04B-DEBB-9F05-5DC5-93A88C07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601" y="2994609"/>
              <a:ext cx="28568" cy="2856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9" name="Rectangle 109">
              <a:extLst>
                <a:ext uri="{FF2B5EF4-FFF2-40B4-BE49-F238E27FC236}">
                  <a16:creationId xmlns:a16="http://schemas.microsoft.com/office/drawing/2014/main" id="{A3FD0C4D-1013-891E-4612-FF0B02ACE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397" y="3054126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0" name="Rectangle 110">
              <a:extLst>
                <a:ext uri="{FF2B5EF4-FFF2-40B4-BE49-F238E27FC236}">
                  <a16:creationId xmlns:a16="http://schemas.microsoft.com/office/drawing/2014/main" id="{4578B6A0-B500-82F9-FD6E-966871C23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193" y="2868437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1" name="Rectangle 111">
              <a:extLst>
                <a:ext uri="{FF2B5EF4-FFF2-40B4-BE49-F238E27FC236}">
                  <a16:creationId xmlns:a16="http://schemas.microsoft.com/office/drawing/2014/main" id="{F26FEAEB-CF55-079A-8F12-8D3B8F625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990" y="2763689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2" name="Rectangle 112">
              <a:extLst>
                <a:ext uri="{FF2B5EF4-FFF2-40B4-BE49-F238E27FC236}">
                  <a16:creationId xmlns:a16="http://schemas.microsoft.com/office/drawing/2014/main" id="{8C8B84AE-C61A-B9C6-F5A6-CB02AA9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786" y="2551813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3" name="Freeform 113">
              <a:extLst>
                <a:ext uri="{FF2B5EF4-FFF2-40B4-BE49-F238E27FC236}">
                  <a16:creationId xmlns:a16="http://schemas.microsoft.com/office/drawing/2014/main" id="{E0B73997-2E38-C708-62A8-516F2670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3239815"/>
              <a:ext cx="3547132" cy="368998"/>
            </a:xfrm>
            <a:custGeom>
              <a:avLst/>
              <a:gdLst>
                <a:gd name="T0" fmla="*/ 4470 w 4470"/>
                <a:gd name="T1" fmla="*/ 0 h 465"/>
                <a:gd name="T2" fmla="*/ 3910 w 4470"/>
                <a:gd name="T3" fmla="*/ 103 h 465"/>
                <a:gd name="T4" fmla="*/ 3351 w 4470"/>
                <a:gd name="T5" fmla="*/ 219 h 465"/>
                <a:gd name="T6" fmla="*/ 2793 w 4470"/>
                <a:gd name="T7" fmla="*/ 90 h 465"/>
                <a:gd name="T8" fmla="*/ 2234 w 4470"/>
                <a:gd name="T9" fmla="*/ 215 h 465"/>
                <a:gd name="T10" fmla="*/ 1955 w 4470"/>
                <a:gd name="T11" fmla="*/ 235 h 465"/>
                <a:gd name="T12" fmla="*/ 1676 w 4470"/>
                <a:gd name="T13" fmla="*/ 448 h 465"/>
                <a:gd name="T14" fmla="*/ 1398 w 4470"/>
                <a:gd name="T15" fmla="*/ 460 h 465"/>
                <a:gd name="T16" fmla="*/ 1117 w 4470"/>
                <a:gd name="T17" fmla="*/ 431 h 465"/>
                <a:gd name="T18" fmla="*/ 841 w 4470"/>
                <a:gd name="T19" fmla="*/ 460 h 465"/>
                <a:gd name="T20" fmla="*/ 557 w 4470"/>
                <a:gd name="T21" fmla="*/ 382 h 465"/>
                <a:gd name="T22" fmla="*/ 280 w 4470"/>
                <a:gd name="T23" fmla="*/ 464 h 465"/>
                <a:gd name="T24" fmla="*/ 92 w 4470"/>
                <a:gd name="T25" fmla="*/ 415 h 465"/>
                <a:gd name="T26" fmla="*/ 0 w 4470"/>
                <a:gd name="T27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70" h="465">
                  <a:moveTo>
                    <a:pt x="4470" y="0"/>
                  </a:moveTo>
                  <a:lnTo>
                    <a:pt x="3910" y="103"/>
                  </a:lnTo>
                  <a:lnTo>
                    <a:pt x="3351" y="219"/>
                  </a:lnTo>
                  <a:lnTo>
                    <a:pt x="2793" y="90"/>
                  </a:lnTo>
                  <a:lnTo>
                    <a:pt x="2234" y="215"/>
                  </a:lnTo>
                  <a:lnTo>
                    <a:pt x="1955" y="235"/>
                  </a:lnTo>
                  <a:lnTo>
                    <a:pt x="1676" y="448"/>
                  </a:lnTo>
                  <a:lnTo>
                    <a:pt x="1398" y="460"/>
                  </a:lnTo>
                  <a:lnTo>
                    <a:pt x="1117" y="431"/>
                  </a:lnTo>
                  <a:lnTo>
                    <a:pt x="841" y="460"/>
                  </a:lnTo>
                  <a:lnTo>
                    <a:pt x="557" y="382"/>
                  </a:lnTo>
                  <a:lnTo>
                    <a:pt x="280" y="464"/>
                  </a:lnTo>
                  <a:lnTo>
                    <a:pt x="92" y="415"/>
                  </a:lnTo>
                  <a:lnTo>
                    <a:pt x="0" y="46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4" name="Line 114">
              <a:extLst>
                <a:ext uri="{FF2B5EF4-FFF2-40B4-BE49-F238E27FC236}">
                  <a16:creationId xmlns:a16="http://schemas.microsoft.com/office/drawing/2014/main" id="{D5929229-465D-E39B-5456-044E9FA75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7273" y="3146969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5" name="Line 115">
              <a:extLst>
                <a:ext uri="{FF2B5EF4-FFF2-40B4-BE49-F238E27FC236}">
                  <a16:creationId xmlns:a16="http://schemas.microsoft.com/office/drawing/2014/main" id="{15BB86B5-0305-C64E-6AF8-C980593A4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451" y="3066028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6" name="Line 116">
              <a:extLst>
                <a:ext uri="{FF2B5EF4-FFF2-40B4-BE49-F238E27FC236}">
                  <a16:creationId xmlns:a16="http://schemas.microsoft.com/office/drawing/2014/main" id="{7E7960D4-A165-62A2-BDFA-93F4DE93A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118" y="3568341"/>
              <a:ext cx="0" cy="23806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7" name="Line 117">
              <a:extLst>
                <a:ext uri="{FF2B5EF4-FFF2-40B4-BE49-F238E27FC236}">
                  <a16:creationId xmlns:a16="http://schemas.microsoft.com/office/drawing/2014/main" id="{9D777E33-CFD4-A1CD-C93B-D742C0BF1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6717" y="3568341"/>
              <a:ext cx="0" cy="7856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8" name="Line 118">
              <a:extLst>
                <a:ext uri="{FF2B5EF4-FFF2-40B4-BE49-F238E27FC236}">
                  <a16:creationId xmlns:a16="http://schemas.microsoft.com/office/drawing/2014/main" id="{0582E045-0795-9DA5-8385-2A510801D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8115" y="3482638"/>
              <a:ext cx="0" cy="12141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9" name="Line 119">
              <a:extLst>
                <a:ext uri="{FF2B5EF4-FFF2-40B4-BE49-F238E27FC236}">
                  <a16:creationId xmlns:a16="http://schemas.microsoft.com/office/drawing/2014/main" id="{AEB89FAB-86B1-BD6E-5ACF-1A28CB51E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894" y="3530251"/>
              <a:ext cx="0" cy="147599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0" name="Line 120">
              <a:extLst>
                <a:ext uri="{FF2B5EF4-FFF2-40B4-BE49-F238E27FC236}">
                  <a16:creationId xmlns:a16="http://schemas.microsoft.com/office/drawing/2014/main" id="{77C41431-CD69-22FF-9791-7BB3CC911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0912" y="3496922"/>
              <a:ext cx="0" cy="17140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" name="Line 121">
              <a:extLst>
                <a:ext uri="{FF2B5EF4-FFF2-40B4-BE49-F238E27FC236}">
                  <a16:creationId xmlns:a16="http://schemas.microsoft.com/office/drawing/2014/main" id="{898333F3-6B70-7F6D-AF50-A6135B650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4691" y="3508824"/>
              <a:ext cx="0" cy="19045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2" name="Line 122">
              <a:extLst>
                <a:ext uri="{FF2B5EF4-FFF2-40B4-BE49-F238E27FC236}">
                  <a16:creationId xmlns:a16="http://schemas.microsoft.com/office/drawing/2014/main" id="{E9303B73-5069-A8CD-5729-69E22A46E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6088" y="3487400"/>
              <a:ext cx="0" cy="214256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3" name="Line 123">
              <a:extLst>
                <a:ext uri="{FF2B5EF4-FFF2-40B4-BE49-F238E27FC236}">
                  <a16:creationId xmlns:a16="http://schemas.microsoft.com/office/drawing/2014/main" id="{B1C6241C-227B-4AC6-91AF-35D6F5576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487" y="3292188"/>
              <a:ext cx="0" cy="26901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4" name="Line 124">
              <a:extLst>
                <a:ext uri="{FF2B5EF4-FFF2-40B4-BE49-F238E27FC236}">
                  <a16:creationId xmlns:a16="http://schemas.microsoft.com/office/drawing/2014/main" id="{C02520BD-017C-BAE5-2926-6B2D15291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8884" y="3235053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5" name="Line 125">
              <a:extLst>
                <a:ext uri="{FF2B5EF4-FFF2-40B4-BE49-F238E27FC236}">
                  <a16:creationId xmlns:a16="http://schemas.microsoft.com/office/drawing/2014/main" id="{D324223E-C24F-E147-4311-BE6E993CF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4477" y="3242194"/>
              <a:ext cx="0" cy="34043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6" name="Line 126">
              <a:extLst>
                <a:ext uri="{FF2B5EF4-FFF2-40B4-BE49-F238E27FC236}">
                  <a16:creationId xmlns:a16="http://schemas.microsoft.com/office/drawing/2014/main" id="{F24245AF-3C5C-4790-D7CA-D275A32AF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1681" y="3137447"/>
              <a:ext cx="0" cy="34519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3" name="Freeform 193">
              <a:extLst>
                <a:ext uri="{FF2B5EF4-FFF2-40B4-BE49-F238E27FC236}">
                  <a16:creationId xmlns:a16="http://schemas.microsoft.com/office/drawing/2014/main" id="{930E0EBF-F6F2-2814-0714-368EDF81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32" y="3525490"/>
              <a:ext cx="30949" cy="3094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7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7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4" name="Freeform 194">
              <a:extLst>
                <a:ext uri="{FF2B5EF4-FFF2-40B4-BE49-F238E27FC236}">
                  <a16:creationId xmlns:a16="http://schemas.microsoft.com/office/drawing/2014/main" id="{6DB131D7-D0E4-BD40-8830-456A3045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33" y="3589766"/>
              <a:ext cx="3332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7 h 41"/>
                <a:gd name="T4" fmla="*/ 41 w 41"/>
                <a:gd name="T5" fmla="*/ 20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1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7 h 41"/>
                <a:gd name="T24" fmla="*/ 6 w 41"/>
                <a:gd name="T25" fmla="*/ 35 h 41"/>
                <a:gd name="T26" fmla="*/ 12 w 41"/>
                <a:gd name="T27" fmla="*/ 38 h 41"/>
                <a:gd name="T28" fmla="*/ 21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5" name="Freeform 195">
              <a:extLst>
                <a:ext uri="{FF2B5EF4-FFF2-40B4-BE49-F238E27FC236}">
                  <a16:creationId xmlns:a16="http://schemas.microsoft.com/office/drawing/2014/main" id="{43B9AFF3-750C-2DD9-2AB1-990A20DB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54" y="3551676"/>
              <a:ext cx="3332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0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0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8 h 41"/>
                <a:gd name="T28" fmla="*/ 20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6" name="Freeform 196">
              <a:extLst>
                <a:ext uri="{FF2B5EF4-FFF2-40B4-BE49-F238E27FC236}">
                  <a16:creationId xmlns:a16="http://schemas.microsoft.com/office/drawing/2014/main" id="{7AD5EA30-E2EB-B8DA-A436-E292B7A6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4" y="3592147"/>
              <a:ext cx="33329" cy="3094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1 h 40"/>
                <a:gd name="T8" fmla="*/ 35 w 41"/>
                <a:gd name="T9" fmla="*/ 6 h 40"/>
                <a:gd name="T10" fmla="*/ 27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1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7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1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7" name="Freeform 197">
              <a:extLst>
                <a:ext uri="{FF2B5EF4-FFF2-40B4-BE49-F238E27FC236}">
                  <a16:creationId xmlns:a16="http://schemas.microsoft.com/office/drawing/2014/main" id="{81BDBB1D-D417-6D60-D663-1F3F6A9B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29" y="3587386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8" name="Freeform 198">
              <a:extLst>
                <a:ext uri="{FF2B5EF4-FFF2-40B4-BE49-F238E27FC236}">
                  <a16:creationId xmlns:a16="http://schemas.microsoft.com/office/drawing/2014/main" id="{B37A5C93-215D-3BA8-7CFC-F5E8797F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628" y="3565959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2 h 41"/>
                <a:gd name="T12" fmla="*/ 21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1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1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9" name="Freeform 199">
              <a:extLst>
                <a:ext uri="{FF2B5EF4-FFF2-40B4-BE49-F238E27FC236}">
                  <a16:creationId xmlns:a16="http://schemas.microsoft.com/office/drawing/2014/main" id="{1ACFF53D-CF7F-8164-C887-58543E8A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407" y="3589766"/>
              <a:ext cx="30949" cy="30949"/>
            </a:xfrm>
            <a:custGeom>
              <a:avLst/>
              <a:gdLst>
                <a:gd name="T0" fmla="*/ 35 w 41"/>
                <a:gd name="T1" fmla="*/ 35 h 41"/>
                <a:gd name="T2" fmla="*/ 39 w 41"/>
                <a:gd name="T3" fmla="*/ 27 h 41"/>
                <a:gd name="T4" fmla="*/ 41 w 41"/>
                <a:gd name="T5" fmla="*/ 20 h 41"/>
                <a:gd name="T6" fmla="*/ 39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1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7 h 41"/>
                <a:gd name="T24" fmla="*/ 6 w 41"/>
                <a:gd name="T25" fmla="*/ 35 h 41"/>
                <a:gd name="T26" fmla="*/ 12 w 41"/>
                <a:gd name="T27" fmla="*/ 38 h 41"/>
                <a:gd name="T28" fmla="*/ 21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0" name="Freeform 200">
              <a:extLst>
                <a:ext uri="{FF2B5EF4-FFF2-40B4-BE49-F238E27FC236}">
                  <a16:creationId xmlns:a16="http://schemas.microsoft.com/office/drawing/2014/main" id="{8177D938-C3EC-19F0-CEEF-1643A506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424" y="3580243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2 h 41"/>
                <a:gd name="T12" fmla="*/ 20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1" name="Freeform 201">
              <a:extLst>
                <a:ext uri="{FF2B5EF4-FFF2-40B4-BE49-F238E27FC236}">
                  <a16:creationId xmlns:a16="http://schemas.microsoft.com/office/drawing/2014/main" id="{3AAF1FA5-5963-D181-3B73-9FB71B42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203" y="3413599"/>
              <a:ext cx="33329" cy="3094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2" name="Freeform 202">
              <a:extLst>
                <a:ext uri="{FF2B5EF4-FFF2-40B4-BE49-F238E27FC236}">
                  <a16:creationId xmlns:a16="http://schemas.microsoft.com/office/drawing/2014/main" id="{854451F6-CA17-53A6-B7DB-8A16AD3E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601" y="3392175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3" name="Freeform 203">
              <a:extLst>
                <a:ext uri="{FF2B5EF4-FFF2-40B4-BE49-F238E27FC236}">
                  <a16:creationId xmlns:a16="http://schemas.microsoft.com/office/drawing/2014/main" id="{1D5CDD88-34B7-B4DC-41EF-FCFB0FEA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97" y="3289807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1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1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1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4" name="Freeform 204">
              <a:extLst>
                <a:ext uri="{FF2B5EF4-FFF2-40B4-BE49-F238E27FC236}">
                  <a16:creationId xmlns:a16="http://schemas.microsoft.com/office/drawing/2014/main" id="{726BE1DC-89F6-0E16-FB3D-59E2FB08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193" y="3392175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id="{1774F122-2390-957A-4922-4A06E757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990" y="3301711"/>
              <a:ext cx="30949" cy="33329"/>
            </a:xfrm>
            <a:custGeom>
              <a:avLst/>
              <a:gdLst>
                <a:gd name="T0" fmla="*/ 34 w 40"/>
                <a:gd name="T1" fmla="*/ 35 h 41"/>
                <a:gd name="T2" fmla="*/ 38 w 40"/>
                <a:gd name="T3" fmla="*/ 28 h 41"/>
                <a:gd name="T4" fmla="*/ 40 w 40"/>
                <a:gd name="T5" fmla="*/ 20 h 41"/>
                <a:gd name="T6" fmla="*/ 38 w 40"/>
                <a:gd name="T7" fmla="*/ 12 h 41"/>
                <a:gd name="T8" fmla="*/ 34 w 40"/>
                <a:gd name="T9" fmla="*/ 6 h 41"/>
                <a:gd name="T10" fmla="*/ 27 w 40"/>
                <a:gd name="T11" fmla="*/ 1 h 41"/>
                <a:gd name="T12" fmla="*/ 20 w 40"/>
                <a:gd name="T13" fmla="*/ 0 h 41"/>
                <a:gd name="T14" fmla="*/ 12 w 40"/>
                <a:gd name="T15" fmla="*/ 1 h 41"/>
                <a:gd name="T16" fmla="*/ 6 w 40"/>
                <a:gd name="T17" fmla="*/ 6 h 41"/>
                <a:gd name="T18" fmla="*/ 1 w 40"/>
                <a:gd name="T19" fmla="*/ 12 h 41"/>
                <a:gd name="T20" fmla="*/ 0 w 40"/>
                <a:gd name="T21" fmla="*/ 20 h 41"/>
                <a:gd name="T22" fmla="*/ 1 w 40"/>
                <a:gd name="T23" fmla="*/ 28 h 41"/>
                <a:gd name="T24" fmla="*/ 6 w 40"/>
                <a:gd name="T25" fmla="*/ 35 h 41"/>
                <a:gd name="T26" fmla="*/ 12 w 40"/>
                <a:gd name="T27" fmla="*/ 38 h 41"/>
                <a:gd name="T28" fmla="*/ 20 w 40"/>
                <a:gd name="T29" fmla="*/ 41 h 41"/>
                <a:gd name="T30" fmla="*/ 27 w 40"/>
                <a:gd name="T31" fmla="*/ 38 h 41"/>
                <a:gd name="T32" fmla="*/ 34 w 40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34" y="35"/>
                  </a:moveTo>
                  <a:lnTo>
                    <a:pt x="38" y="28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lnTo>
                    <a:pt x="27" y="38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07">
              <a:extLst>
                <a:ext uri="{FF2B5EF4-FFF2-40B4-BE49-F238E27FC236}">
                  <a16:creationId xmlns:a16="http://schemas.microsoft.com/office/drawing/2014/main" id="{512C4CA1-7239-0CBF-76E6-B6C181D9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786" y="3220770"/>
              <a:ext cx="30949" cy="33329"/>
            </a:xfrm>
            <a:custGeom>
              <a:avLst/>
              <a:gdLst>
                <a:gd name="T0" fmla="*/ 34 w 40"/>
                <a:gd name="T1" fmla="*/ 35 h 41"/>
                <a:gd name="T2" fmla="*/ 38 w 40"/>
                <a:gd name="T3" fmla="*/ 28 h 41"/>
                <a:gd name="T4" fmla="*/ 40 w 40"/>
                <a:gd name="T5" fmla="*/ 21 h 41"/>
                <a:gd name="T6" fmla="*/ 38 w 40"/>
                <a:gd name="T7" fmla="*/ 12 h 41"/>
                <a:gd name="T8" fmla="*/ 34 w 40"/>
                <a:gd name="T9" fmla="*/ 6 h 41"/>
                <a:gd name="T10" fmla="*/ 27 w 40"/>
                <a:gd name="T11" fmla="*/ 1 h 41"/>
                <a:gd name="T12" fmla="*/ 20 w 40"/>
                <a:gd name="T13" fmla="*/ 0 h 41"/>
                <a:gd name="T14" fmla="*/ 12 w 40"/>
                <a:gd name="T15" fmla="*/ 1 h 41"/>
                <a:gd name="T16" fmla="*/ 6 w 40"/>
                <a:gd name="T17" fmla="*/ 6 h 41"/>
                <a:gd name="T18" fmla="*/ 1 w 40"/>
                <a:gd name="T19" fmla="*/ 12 h 41"/>
                <a:gd name="T20" fmla="*/ 0 w 40"/>
                <a:gd name="T21" fmla="*/ 21 h 41"/>
                <a:gd name="T22" fmla="*/ 1 w 40"/>
                <a:gd name="T23" fmla="*/ 28 h 41"/>
                <a:gd name="T24" fmla="*/ 6 w 40"/>
                <a:gd name="T25" fmla="*/ 35 h 41"/>
                <a:gd name="T26" fmla="*/ 12 w 40"/>
                <a:gd name="T27" fmla="*/ 39 h 41"/>
                <a:gd name="T28" fmla="*/ 20 w 40"/>
                <a:gd name="T29" fmla="*/ 41 h 41"/>
                <a:gd name="T30" fmla="*/ 27 w 40"/>
                <a:gd name="T31" fmla="*/ 39 h 41"/>
                <a:gd name="T32" fmla="*/ 34 w 40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34" y="35"/>
                  </a:moveTo>
                  <a:lnTo>
                    <a:pt x="38" y="28"/>
                  </a:lnTo>
                  <a:lnTo>
                    <a:pt x="40" y="21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7" y="39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06D582E5-64A7-7AF6-FA09-A1550FC21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25" y="2553550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EA5C56C8-03F5-C085-89AB-37AA24EEC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25" y="2339595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0" name="ZoneTexte 2239">
              <a:extLst>
                <a:ext uri="{FF2B5EF4-FFF2-40B4-BE49-F238E27FC236}">
                  <a16:creationId xmlns:a16="http://schemas.microsoft.com/office/drawing/2014/main" id="{EBB418B3-1F5F-274B-BC3F-188881CC753E}"/>
                </a:ext>
              </a:extLst>
            </p:cNvPr>
            <p:cNvSpPr txBox="1"/>
            <p:nvPr/>
          </p:nvSpPr>
          <p:spPr>
            <a:xfrm>
              <a:off x="318444" y="22542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242" name="ZoneTexte 2241">
              <a:extLst>
                <a:ext uri="{FF2B5EF4-FFF2-40B4-BE49-F238E27FC236}">
                  <a16:creationId xmlns:a16="http://schemas.microsoft.com/office/drawing/2014/main" id="{DC9DB142-A38E-AAFB-7B79-0BA14B2BEF9E}"/>
                </a:ext>
              </a:extLst>
            </p:cNvPr>
            <p:cNvSpPr txBox="1"/>
            <p:nvPr/>
          </p:nvSpPr>
          <p:spPr>
            <a:xfrm>
              <a:off x="318444" y="245833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244" name="ZoneTexte 2243">
              <a:extLst>
                <a:ext uri="{FF2B5EF4-FFF2-40B4-BE49-F238E27FC236}">
                  <a16:creationId xmlns:a16="http://schemas.microsoft.com/office/drawing/2014/main" id="{4DAC97CE-8F58-09BF-1986-C7653D45CD4E}"/>
                </a:ext>
              </a:extLst>
            </p:cNvPr>
            <p:cNvSpPr txBox="1"/>
            <p:nvPr/>
          </p:nvSpPr>
          <p:spPr>
            <a:xfrm>
              <a:off x="396990" y="26589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246" name="ZoneTexte 2245">
              <a:extLst>
                <a:ext uri="{FF2B5EF4-FFF2-40B4-BE49-F238E27FC236}">
                  <a16:creationId xmlns:a16="http://schemas.microsoft.com/office/drawing/2014/main" id="{DC32BF75-96CB-748C-9790-4655F1746727}"/>
                </a:ext>
              </a:extLst>
            </p:cNvPr>
            <p:cNvSpPr txBox="1"/>
            <p:nvPr/>
          </p:nvSpPr>
          <p:spPr>
            <a:xfrm>
              <a:off x="396990" y="286456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255" name="ZoneTexte 2254">
              <a:extLst>
                <a:ext uri="{FF2B5EF4-FFF2-40B4-BE49-F238E27FC236}">
                  <a16:creationId xmlns:a16="http://schemas.microsoft.com/office/drawing/2014/main" id="{1FF9E3C4-BBC3-7790-F5D0-70A3114119DB}"/>
                </a:ext>
              </a:extLst>
            </p:cNvPr>
            <p:cNvSpPr txBox="1"/>
            <p:nvPr/>
          </p:nvSpPr>
          <p:spPr>
            <a:xfrm>
              <a:off x="396990" y="306474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257" name="ZoneTexte 2256">
              <a:extLst>
                <a:ext uri="{FF2B5EF4-FFF2-40B4-BE49-F238E27FC236}">
                  <a16:creationId xmlns:a16="http://schemas.microsoft.com/office/drawing/2014/main" id="{A7B5C005-08B2-E635-38E8-0FA00A8A3CF2}"/>
                </a:ext>
              </a:extLst>
            </p:cNvPr>
            <p:cNvSpPr txBox="1"/>
            <p:nvPr/>
          </p:nvSpPr>
          <p:spPr>
            <a:xfrm>
              <a:off x="396990" y="326403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59" name="ZoneTexte 2258">
              <a:extLst>
                <a:ext uri="{FF2B5EF4-FFF2-40B4-BE49-F238E27FC236}">
                  <a16:creationId xmlns:a16="http://schemas.microsoft.com/office/drawing/2014/main" id="{F9BD0F4B-DE6F-340F-AEE7-28F41CDB1491}"/>
                </a:ext>
              </a:extLst>
            </p:cNvPr>
            <p:cNvSpPr txBox="1"/>
            <p:nvPr/>
          </p:nvSpPr>
          <p:spPr>
            <a:xfrm>
              <a:off x="396990" y="34829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60" name="ZoneTexte 2259">
              <a:extLst>
                <a:ext uri="{FF2B5EF4-FFF2-40B4-BE49-F238E27FC236}">
                  <a16:creationId xmlns:a16="http://schemas.microsoft.com/office/drawing/2014/main" id="{2C298C96-45DE-D75C-1889-E1D6C307F23C}"/>
                </a:ext>
              </a:extLst>
            </p:cNvPr>
            <p:cNvSpPr txBox="1"/>
            <p:nvPr/>
          </p:nvSpPr>
          <p:spPr>
            <a:xfrm>
              <a:off x="350506" y="3596914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2262" name="ZoneTexte 2261">
              <a:extLst>
                <a:ext uri="{FF2B5EF4-FFF2-40B4-BE49-F238E27FC236}">
                  <a16:creationId xmlns:a16="http://schemas.microsoft.com/office/drawing/2014/main" id="{CDBD5753-E53F-9A78-BE53-2C22173D0279}"/>
                </a:ext>
              </a:extLst>
            </p:cNvPr>
            <p:cNvSpPr txBox="1"/>
            <p:nvPr/>
          </p:nvSpPr>
          <p:spPr>
            <a:xfrm>
              <a:off x="507801" y="3689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63" name="ZoneTexte 2262">
              <a:extLst>
                <a:ext uri="{FF2B5EF4-FFF2-40B4-BE49-F238E27FC236}">
                  <a16:creationId xmlns:a16="http://schemas.microsoft.com/office/drawing/2014/main" id="{45C3FCF3-5689-EBE2-5E54-C6C0E1B0D763}"/>
                </a:ext>
              </a:extLst>
            </p:cNvPr>
            <p:cNvSpPr txBox="1"/>
            <p:nvPr/>
          </p:nvSpPr>
          <p:spPr>
            <a:xfrm>
              <a:off x="589137" y="3689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264" name="ZoneTexte 2263">
              <a:extLst>
                <a:ext uri="{FF2B5EF4-FFF2-40B4-BE49-F238E27FC236}">
                  <a16:creationId xmlns:a16="http://schemas.microsoft.com/office/drawing/2014/main" id="{9E0CF214-54C3-95DE-8ACA-AE389F6B7637}"/>
                </a:ext>
              </a:extLst>
            </p:cNvPr>
            <p:cNvSpPr txBox="1"/>
            <p:nvPr/>
          </p:nvSpPr>
          <p:spPr>
            <a:xfrm>
              <a:off x="691767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265" name="ZoneTexte 2264">
              <a:extLst>
                <a:ext uri="{FF2B5EF4-FFF2-40B4-BE49-F238E27FC236}">
                  <a16:creationId xmlns:a16="http://schemas.microsoft.com/office/drawing/2014/main" id="{2C214403-22B1-95C2-CAA7-CE5667FAE2FC}"/>
                </a:ext>
              </a:extLst>
            </p:cNvPr>
            <p:cNvSpPr txBox="1"/>
            <p:nvPr/>
          </p:nvSpPr>
          <p:spPr>
            <a:xfrm>
              <a:off x="920276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266" name="ZoneTexte 2265">
              <a:extLst>
                <a:ext uri="{FF2B5EF4-FFF2-40B4-BE49-F238E27FC236}">
                  <a16:creationId xmlns:a16="http://schemas.microsoft.com/office/drawing/2014/main" id="{83747B17-4284-36B3-A4A8-E3CFC16FBB33}"/>
                </a:ext>
              </a:extLst>
            </p:cNvPr>
            <p:cNvSpPr txBox="1"/>
            <p:nvPr/>
          </p:nvSpPr>
          <p:spPr>
            <a:xfrm>
              <a:off x="1141016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267" name="ZoneTexte 2266">
              <a:extLst>
                <a:ext uri="{FF2B5EF4-FFF2-40B4-BE49-F238E27FC236}">
                  <a16:creationId xmlns:a16="http://schemas.microsoft.com/office/drawing/2014/main" id="{DDD52486-1DC2-AC02-94D8-628E393556CA}"/>
                </a:ext>
              </a:extLst>
            </p:cNvPr>
            <p:cNvSpPr txBox="1"/>
            <p:nvPr/>
          </p:nvSpPr>
          <p:spPr>
            <a:xfrm>
              <a:off x="1364796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2268" name="ZoneTexte 2267">
              <a:extLst>
                <a:ext uri="{FF2B5EF4-FFF2-40B4-BE49-F238E27FC236}">
                  <a16:creationId xmlns:a16="http://schemas.microsoft.com/office/drawing/2014/main" id="{C35A8ACA-67DF-D8A5-B33F-93DC05DBF884}"/>
                </a:ext>
              </a:extLst>
            </p:cNvPr>
            <p:cNvSpPr txBox="1"/>
            <p:nvPr/>
          </p:nvSpPr>
          <p:spPr>
            <a:xfrm>
              <a:off x="1585536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269" name="ZoneTexte 2268">
              <a:extLst>
                <a:ext uri="{FF2B5EF4-FFF2-40B4-BE49-F238E27FC236}">
                  <a16:creationId xmlns:a16="http://schemas.microsoft.com/office/drawing/2014/main" id="{2162A895-281C-6601-AB0F-E76BCEB501B8}"/>
                </a:ext>
              </a:extLst>
            </p:cNvPr>
            <p:cNvSpPr txBox="1"/>
            <p:nvPr/>
          </p:nvSpPr>
          <p:spPr>
            <a:xfrm>
              <a:off x="1805209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2270" name="ZoneTexte 2269">
              <a:extLst>
                <a:ext uri="{FF2B5EF4-FFF2-40B4-BE49-F238E27FC236}">
                  <a16:creationId xmlns:a16="http://schemas.microsoft.com/office/drawing/2014/main" id="{90CD89D4-4E3C-1E24-3F03-16FE397EDC6B}"/>
                </a:ext>
              </a:extLst>
            </p:cNvPr>
            <p:cNvSpPr txBox="1"/>
            <p:nvPr/>
          </p:nvSpPr>
          <p:spPr>
            <a:xfrm>
              <a:off x="2025949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271" name="ZoneTexte 2270">
              <a:extLst>
                <a:ext uri="{FF2B5EF4-FFF2-40B4-BE49-F238E27FC236}">
                  <a16:creationId xmlns:a16="http://schemas.microsoft.com/office/drawing/2014/main" id="{7F8408B0-318D-9520-317A-A97413115A43}"/>
                </a:ext>
              </a:extLst>
            </p:cNvPr>
            <p:cNvSpPr txBox="1"/>
            <p:nvPr/>
          </p:nvSpPr>
          <p:spPr>
            <a:xfrm>
              <a:off x="2248665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2273" name="ZoneTexte 2272">
              <a:extLst>
                <a:ext uri="{FF2B5EF4-FFF2-40B4-BE49-F238E27FC236}">
                  <a16:creationId xmlns:a16="http://schemas.microsoft.com/office/drawing/2014/main" id="{6522228C-9554-E893-BA99-12467AF641BE}"/>
                </a:ext>
              </a:extLst>
            </p:cNvPr>
            <p:cNvSpPr txBox="1"/>
            <p:nvPr/>
          </p:nvSpPr>
          <p:spPr>
            <a:xfrm>
              <a:off x="2658669" y="3689679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2274" name="ZoneTexte 2273">
              <a:extLst>
                <a:ext uri="{FF2B5EF4-FFF2-40B4-BE49-F238E27FC236}">
                  <a16:creationId xmlns:a16="http://schemas.microsoft.com/office/drawing/2014/main" id="{6E083E34-1626-491A-E3D2-261F2A196443}"/>
                </a:ext>
              </a:extLst>
            </p:cNvPr>
            <p:cNvSpPr txBox="1"/>
            <p:nvPr/>
          </p:nvSpPr>
          <p:spPr>
            <a:xfrm>
              <a:off x="3101802" y="3689679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144</a:t>
              </a:r>
            </a:p>
          </p:txBody>
        </p:sp>
        <p:sp>
          <p:nvSpPr>
            <p:cNvPr id="2275" name="ZoneTexte 2274">
              <a:extLst>
                <a:ext uri="{FF2B5EF4-FFF2-40B4-BE49-F238E27FC236}">
                  <a16:creationId xmlns:a16="http://schemas.microsoft.com/office/drawing/2014/main" id="{BB35136A-9AD9-0EE8-A4DB-7BAEAF709A38}"/>
                </a:ext>
              </a:extLst>
            </p:cNvPr>
            <p:cNvSpPr txBox="1"/>
            <p:nvPr/>
          </p:nvSpPr>
          <p:spPr>
            <a:xfrm>
              <a:off x="3544265" y="3689679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2276" name="ZoneTexte 2275">
              <a:extLst>
                <a:ext uri="{FF2B5EF4-FFF2-40B4-BE49-F238E27FC236}">
                  <a16:creationId xmlns:a16="http://schemas.microsoft.com/office/drawing/2014/main" id="{E7F78662-D589-6E19-1121-CB28EBC184F4}"/>
                </a:ext>
              </a:extLst>
            </p:cNvPr>
            <p:cNvSpPr txBox="1"/>
            <p:nvPr/>
          </p:nvSpPr>
          <p:spPr>
            <a:xfrm>
              <a:off x="3988482" y="3689679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192</a:t>
              </a:r>
            </a:p>
          </p:txBody>
        </p:sp>
        <p:sp>
          <p:nvSpPr>
            <p:cNvPr id="2277" name="ZoneTexte 2276">
              <a:extLst>
                <a:ext uri="{FF2B5EF4-FFF2-40B4-BE49-F238E27FC236}">
                  <a16:creationId xmlns:a16="http://schemas.microsoft.com/office/drawing/2014/main" id="{69846517-2353-FF09-7A8B-72DF33C19B74}"/>
                </a:ext>
              </a:extLst>
            </p:cNvPr>
            <p:cNvSpPr txBox="1"/>
            <p:nvPr/>
          </p:nvSpPr>
          <p:spPr>
            <a:xfrm>
              <a:off x="443667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613</a:t>
              </a:r>
            </a:p>
          </p:txBody>
        </p:sp>
        <p:sp>
          <p:nvSpPr>
            <p:cNvPr id="2279" name="ZoneTexte 2278">
              <a:extLst>
                <a:ext uri="{FF2B5EF4-FFF2-40B4-BE49-F238E27FC236}">
                  <a16:creationId xmlns:a16="http://schemas.microsoft.com/office/drawing/2014/main" id="{8E517F70-DF5D-05BB-D70B-4E08CFF73B34}"/>
                </a:ext>
              </a:extLst>
            </p:cNvPr>
            <p:cNvSpPr txBox="1"/>
            <p:nvPr/>
          </p:nvSpPr>
          <p:spPr>
            <a:xfrm>
              <a:off x="666919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588</a:t>
              </a:r>
            </a:p>
          </p:txBody>
        </p:sp>
        <p:sp>
          <p:nvSpPr>
            <p:cNvPr id="2280" name="ZoneTexte 2279">
              <a:extLst>
                <a:ext uri="{FF2B5EF4-FFF2-40B4-BE49-F238E27FC236}">
                  <a16:creationId xmlns:a16="http://schemas.microsoft.com/office/drawing/2014/main" id="{3929A864-FFA9-DCCF-FD21-7A41C7491A69}"/>
                </a:ext>
              </a:extLst>
            </p:cNvPr>
            <p:cNvSpPr txBox="1"/>
            <p:nvPr/>
          </p:nvSpPr>
          <p:spPr>
            <a:xfrm>
              <a:off x="895429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575</a:t>
              </a:r>
            </a:p>
          </p:txBody>
        </p:sp>
        <p:sp>
          <p:nvSpPr>
            <p:cNvPr id="2281" name="ZoneTexte 2280">
              <a:extLst>
                <a:ext uri="{FF2B5EF4-FFF2-40B4-BE49-F238E27FC236}">
                  <a16:creationId xmlns:a16="http://schemas.microsoft.com/office/drawing/2014/main" id="{64DA13AD-B7DF-AFBD-B914-7BC3EEB51E7A}"/>
                </a:ext>
              </a:extLst>
            </p:cNvPr>
            <p:cNvSpPr txBox="1"/>
            <p:nvPr/>
          </p:nvSpPr>
          <p:spPr>
            <a:xfrm>
              <a:off x="1116168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564</a:t>
              </a:r>
            </a:p>
          </p:txBody>
        </p:sp>
        <p:sp>
          <p:nvSpPr>
            <p:cNvPr id="2282" name="ZoneTexte 2281">
              <a:extLst>
                <a:ext uri="{FF2B5EF4-FFF2-40B4-BE49-F238E27FC236}">
                  <a16:creationId xmlns:a16="http://schemas.microsoft.com/office/drawing/2014/main" id="{9ABC7E31-F3C5-B05D-FA51-B1930C4E59FA}"/>
                </a:ext>
              </a:extLst>
            </p:cNvPr>
            <p:cNvSpPr txBox="1"/>
            <p:nvPr/>
          </p:nvSpPr>
          <p:spPr>
            <a:xfrm>
              <a:off x="1339947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572</a:t>
              </a:r>
            </a:p>
          </p:txBody>
        </p:sp>
        <p:sp>
          <p:nvSpPr>
            <p:cNvPr id="2283" name="ZoneTexte 2282">
              <a:extLst>
                <a:ext uri="{FF2B5EF4-FFF2-40B4-BE49-F238E27FC236}">
                  <a16:creationId xmlns:a16="http://schemas.microsoft.com/office/drawing/2014/main" id="{61635EBC-55E3-80A4-9A1C-C92E6D42D476}"/>
                </a:ext>
              </a:extLst>
            </p:cNvPr>
            <p:cNvSpPr txBox="1"/>
            <p:nvPr/>
          </p:nvSpPr>
          <p:spPr>
            <a:xfrm>
              <a:off x="1560687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556</a:t>
              </a:r>
            </a:p>
          </p:txBody>
        </p:sp>
        <p:sp>
          <p:nvSpPr>
            <p:cNvPr id="2284" name="ZoneTexte 2283">
              <a:extLst>
                <a:ext uri="{FF2B5EF4-FFF2-40B4-BE49-F238E27FC236}">
                  <a16:creationId xmlns:a16="http://schemas.microsoft.com/office/drawing/2014/main" id="{0F846F27-3BBC-FD2B-0E3A-E2663ADEA1B6}"/>
                </a:ext>
              </a:extLst>
            </p:cNvPr>
            <p:cNvSpPr txBox="1"/>
            <p:nvPr/>
          </p:nvSpPr>
          <p:spPr>
            <a:xfrm>
              <a:off x="1780362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542</a:t>
              </a:r>
            </a:p>
          </p:txBody>
        </p:sp>
        <p:sp>
          <p:nvSpPr>
            <p:cNvPr id="2285" name="ZoneTexte 2284">
              <a:extLst>
                <a:ext uri="{FF2B5EF4-FFF2-40B4-BE49-F238E27FC236}">
                  <a16:creationId xmlns:a16="http://schemas.microsoft.com/office/drawing/2014/main" id="{84C68FC2-6712-6DBE-AAB7-D0F75031B5E1}"/>
                </a:ext>
              </a:extLst>
            </p:cNvPr>
            <p:cNvSpPr txBox="1"/>
            <p:nvPr/>
          </p:nvSpPr>
          <p:spPr>
            <a:xfrm>
              <a:off x="2001102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544</a:t>
              </a:r>
            </a:p>
          </p:txBody>
        </p:sp>
        <p:sp>
          <p:nvSpPr>
            <p:cNvPr id="2286" name="ZoneTexte 2285">
              <a:extLst>
                <a:ext uri="{FF2B5EF4-FFF2-40B4-BE49-F238E27FC236}">
                  <a16:creationId xmlns:a16="http://schemas.microsoft.com/office/drawing/2014/main" id="{940B02F8-5447-3226-F08E-FD6D4BDC7226}"/>
                </a:ext>
              </a:extLst>
            </p:cNvPr>
            <p:cNvSpPr txBox="1"/>
            <p:nvPr/>
          </p:nvSpPr>
          <p:spPr>
            <a:xfrm>
              <a:off x="2223816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538</a:t>
              </a:r>
            </a:p>
          </p:txBody>
        </p:sp>
        <p:sp>
          <p:nvSpPr>
            <p:cNvPr id="2287" name="ZoneTexte 2286">
              <a:extLst>
                <a:ext uri="{FF2B5EF4-FFF2-40B4-BE49-F238E27FC236}">
                  <a16:creationId xmlns:a16="http://schemas.microsoft.com/office/drawing/2014/main" id="{765C8DEE-C5B9-8324-BAED-D333E2DEFD4A}"/>
                </a:ext>
              </a:extLst>
            </p:cNvPr>
            <p:cNvSpPr txBox="1"/>
            <p:nvPr/>
          </p:nvSpPr>
          <p:spPr>
            <a:xfrm>
              <a:off x="2673096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529</a:t>
              </a:r>
            </a:p>
          </p:txBody>
        </p:sp>
        <p:sp>
          <p:nvSpPr>
            <p:cNvPr id="2288" name="ZoneTexte 2287">
              <a:extLst>
                <a:ext uri="{FF2B5EF4-FFF2-40B4-BE49-F238E27FC236}">
                  <a16:creationId xmlns:a16="http://schemas.microsoft.com/office/drawing/2014/main" id="{2385E348-EF94-6A07-616A-7372EB1EB206}"/>
                </a:ext>
              </a:extLst>
            </p:cNvPr>
            <p:cNvSpPr txBox="1"/>
            <p:nvPr/>
          </p:nvSpPr>
          <p:spPr>
            <a:xfrm>
              <a:off x="3116229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499</a:t>
              </a:r>
            </a:p>
          </p:txBody>
        </p:sp>
        <p:sp>
          <p:nvSpPr>
            <p:cNvPr id="2289" name="ZoneTexte 2288">
              <a:extLst>
                <a:ext uri="{FF2B5EF4-FFF2-40B4-BE49-F238E27FC236}">
                  <a16:creationId xmlns:a16="http://schemas.microsoft.com/office/drawing/2014/main" id="{A0661D60-6DB3-D841-7DB7-6A9E29FC3C90}"/>
                </a:ext>
              </a:extLst>
            </p:cNvPr>
            <p:cNvSpPr txBox="1"/>
            <p:nvPr/>
          </p:nvSpPr>
          <p:spPr>
            <a:xfrm>
              <a:off x="3558689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488</a:t>
              </a:r>
            </a:p>
          </p:txBody>
        </p:sp>
        <p:sp>
          <p:nvSpPr>
            <p:cNvPr id="2290" name="ZoneTexte 2289">
              <a:extLst>
                <a:ext uri="{FF2B5EF4-FFF2-40B4-BE49-F238E27FC236}">
                  <a16:creationId xmlns:a16="http://schemas.microsoft.com/office/drawing/2014/main" id="{70EC4ADD-BCC3-CB37-FA97-52D9FC430BD6}"/>
                </a:ext>
              </a:extLst>
            </p:cNvPr>
            <p:cNvSpPr txBox="1"/>
            <p:nvPr/>
          </p:nvSpPr>
          <p:spPr>
            <a:xfrm>
              <a:off x="4002909" y="4035642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481</a:t>
              </a:r>
            </a:p>
          </p:txBody>
        </p:sp>
        <p:sp>
          <p:nvSpPr>
            <p:cNvPr id="2291" name="ZoneTexte 2290">
              <a:extLst>
                <a:ext uri="{FF2B5EF4-FFF2-40B4-BE49-F238E27FC236}">
                  <a16:creationId xmlns:a16="http://schemas.microsoft.com/office/drawing/2014/main" id="{A8A98161-52BE-20C7-5938-8007D7D22BE1}"/>
                </a:ext>
              </a:extLst>
            </p:cNvPr>
            <p:cNvSpPr txBox="1"/>
            <p:nvPr/>
          </p:nvSpPr>
          <p:spPr>
            <a:xfrm>
              <a:off x="186536" y="4035642"/>
              <a:ext cx="341760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</a:t>
              </a:r>
            </a:p>
          </p:txBody>
        </p:sp>
        <p:sp>
          <p:nvSpPr>
            <p:cNvPr id="2292" name="ZoneTexte 2291">
              <a:extLst>
                <a:ext uri="{FF2B5EF4-FFF2-40B4-BE49-F238E27FC236}">
                  <a16:creationId xmlns:a16="http://schemas.microsoft.com/office/drawing/2014/main" id="{2B0692C8-846B-BED8-5C07-13DF9D3A41CF}"/>
                </a:ext>
              </a:extLst>
            </p:cNvPr>
            <p:cNvSpPr txBox="1"/>
            <p:nvPr/>
          </p:nvSpPr>
          <p:spPr>
            <a:xfrm>
              <a:off x="2322104" y="3873462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</a:p>
          </p:txBody>
        </p:sp>
        <p:sp>
          <p:nvSpPr>
            <p:cNvPr id="2293" name="ZoneTexte 2292">
              <a:extLst>
                <a:ext uri="{FF2B5EF4-FFF2-40B4-BE49-F238E27FC236}">
                  <a16:creationId xmlns:a16="http://schemas.microsoft.com/office/drawing/2014/main" id="{5FF83752-D030-C058-EE0A-27E45753F964}"/>
                </a:ext>
              </a:extLst>
            </p:cNvPr>
            <p:cNvSpPr txBox="1"/>
            <p:nvPr/>
          </p:nvSpPr>
          <p:spPr>
            <a:xfrm>
              <a:off x="933446" y="2491276"/>
              <a:ext cx="10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TDF/3TC/EFV</a:t>
              </a:r>
            </a:p>
          </p:txBody>
        </p:sp>
        <p:sp>
          <p:nvSpPr>
            <p:cNvPr id="2294" name="ZoneTexte 2293">
              <a:extLst>
                <a:ext uri="{FF2B5EF4-FFF2-40B4-BE49-F238E27FC236}">
                  <a16:creationId xmlns:a16="http://schemas.microsoft.com/office/drawing/2014/main" id="{32A397CA-560E-C3F0-BBB9-DF836B6823AA}"/>
                </a:ext>
              </a:extLst>
            </p:cNvPr>
            <p:cNvSpPr txBox="1"/>
            <p:nvPr/>
          </p:nvSpPr>
          <p:spPr>
            <a:xfrm>
              <a:off x="904590" y="2276550"/>
              <a:ext cx="1057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TDF/3TC/DTG</a:t>
              </a:r>
            </a:p>
          </p:txBody>
        </p:sp>
        <p:sp>
          <p:nvSpPr>
            <p:cNvPr id="2295" name="ZoneTexte 2294">
              <a:extLst>
                <a:ext uri="{FF2B5EF4-FFF2-40B4-BE49-F238E27FC236}">
                  <a16:creationId xmlns:a16="http://schemas.microsoft.com/office/drawing/2014/main" id="{164D1BDE-A5E8-21F2-DA9F-E79BF278A974}"/>
                </a:ext>
              </a:extLst>
            </p:cNvPr>
            <p:cNvSpPr txBox="1"/>
            <p:nvPr/>
          </p:nvSpPr>
          <p:spPr>
            <a:xfrm>
              <a:off x="4224218" y="2613638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Difference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 6.5 mmHg</a:t>
              </a:r>
            </a:p>
          </p:txBody>
        </p:sp>
        <p:cxnSp>
          <p:nvCxnSpPr>
            <p:cNvPr id="2297" name="Connecteur droit avec flèche 2296">
              <a:extLst>
                <a:ext uri="{FF2B5EF4-FFF2-40B4-BE49-F238E27FC236}">
                  <a16:creationId xmlns:a16="http://schemas.microsoft.com/office/drawing/2014/main" id="{4FF7901C-FED5-4B50-8AE4-BE53E30DDE72}"/>
                </a:ext>
              </a:extLst>
            </p:cNvPr>
            <p:cNvCxnSpPr/>
            <p:nvPr/>
          </p:nvCxnSpPr>
          <p:spPr>
            <a:xfrm flipV="1">
              <a:off x="4261063" y="2494679"/>
              <a:ext cx="0" cy="65377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8" name="ZoneTexte 2297">
              <a:extLst>
                <a:ext uri="{FF2B5EF4-FFF2-40B4-BE49-F238E27FC236}">
                  <a16:creationId xmlns:a16="http://schemas.microsoft.com/office/drawing/2014/main" id="{15872210-826C-807B-2FE9-A021B4E4EB57}"/>
                </a:ext>
              </a:extLst>
            </p:cNvPr>
            <p:cNvSpPr txBox="1"/>
            <p:nvPr/>
          </p:nvSpPr>
          <p:spPr>
            <a:xfrm>
              <a:off x="697373" y="203641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p=ns</a:t>
              </a:r>
            </a:p>
          </p:txBody>
        </p:sp>
        <p:sp>
          <p:nvSpPr>
            <p:cNvPr id="2299" name="ZoneTexte 2298">
              <a:extLst>
                <a:ext uri="{FF2B5EF4-FFF2-40B4-BE49-F238E27FC236}">
                  <a16:creationId xmlns:a16="http://schemas.microsoft.com/office/drawing/2014/main" id="{25DE70F3-C617-FBEF-A903-F26CB272D8E8}"/>
                </a:ext>
              </a:extLst>
            </p:cNvPr>
            <p:cNvSpPr txBox="1"/>
            <p:nvPr/>
          </p:nvSpPr>
          <p:spPr>
            <a:xfrm>
              <a:off x="1167975" y="203641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p=ns</a:t>
              </a:r>
            </a:p>
          </p:txBody>
        </p:sp>
        <p:sp>
          <p:nvSpPr>
            <p:cNvPr id="2300" name="ZoneTexte 2299">
              <a:extLst>
                <a:ext uri="{FF2B5EF4-FFF2-40B4-BE49-F238E27FC236}">
                  <a16:creationId xmlns:a16="http://schemas.microsoft.com/office/drawing/2014/main" id="{FE6A6652-E796-9E16-DD86-FDD588283DD3}"/>
                </a:ext>
              </a:extLst>
            </p:cNvPr>
            <p:cNvSpPr txBox="1"/>
            <p:nvPr/>
          </p:nvSpPr>
          <p:spPr>
            <a:xfrm>
              <a:off x="1561699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p=0.02</a:t>
              </a:r>
            </a:p>
          </p:txBody>
        </p:sp>
        <p:sp>
          <p:nvSpPr>
            <p:cNvPr id="2301" name="ZoneTexte 2300">
              <a:extLst>
                <a:ext uri="{FF2B5EF4-FFF2-40B4-BE49-F238E27FC236}">
                  <a16:creationId xmlns:a16="http://schemas.microsoft.com/office/drawing/2014/main" id="{4D9309DF-B2B5-FB24-804E-B967059F6864}"/>
                </a:ext>
              </a:extLst>
            </p:cNvPr>
            <p:cNvSpPr txBox="1"/>
            <p:nvPr/>
          </p:nvSpPr>
          <p:spPr>
            <a:xfrm>
              <a:off x="2110949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p=0.02</a:t>
              </a:r>
            </a:p>
          </p:txBody>
        </p:sp>
        <p:sp>
          <p:nvSpPr>
            <p:cNvPr id="2302" name="ZoneTexte 2301">
              <a:extLst>
                <a:ext uri="{FF2B5EF4-FFF2-40B4-BE49-F238E27FC236}">
                  <a16:creationId xmlns:a16="http://schemas.microsoft.com/office/drawing/2014/main" id="{D40441E4-BA2D-6C7E-20F3-87450741211A}"/>
                </a:ext>
              </a:extLst>
            </p:cNvPr>
            <p:cNvSpPr txBox="1"/>
            <p:nvPr/>
          </p:nvSpPr>
          <p:spPr>
            <a:xfrm>
              <a:off x="2902444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p=0.01</a:t>
              </a:r>
            </a:p>
          </p:txBody>
        </p:sp>
        <p:sp>
          <p:nvSpPr>
            <p:cNvPr id="2303" name="ZoneTexte 2302">
              <a:extLst>
                <a:ext uri="{FF2B5EF4-FFF2-40B4-BE49-F238E27FC236}">
                  <a16:creationId xmlns:a16="http://schemas.microsoft.com/office/drawing/2014/main" id="{81D28E25-734A-9C1B-77B3-C242B40E2BB3}"/>
                </a:ext>
              </a:extLst>
            </p:cNvPr>
            <p:cNvSpPr txBox="1"/>
            <p:nvPr/>
          </p:nvSpPr>
          <p:spPr>
            <a:xfrm>
              <a:off x="3740005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p&lt;0.01</a:t>
              </a:r>
            </a:p>
          </p:txBody>
        </p:sp>
        <p:sp>
          <p:nvSpPr>
            <p:cNvPr id="2380" name="ZoneTexte 2379">
              <a:extLst>
                <a:ext uri="{FF2B5EF4-FFF2-40B4-BE49-F238E27FC236}">
                  <a16:creationId xmlns:a16="http://schemas.microsoft.com/office/drawing/2014/main" id="{7E75FA7B-3591-D55B-C00E-F7E692F3D88E}"/>
                </a:ext>
              </a:extLst>
            </p:cNvPr>
            <p:cNvSpPr txBox="1"/>
            <p:nvPr/>
          </p:nvSpPr>
          <p:spPr>
            <a:xfrm>
              <a:off x="1108622" y="1710312"/>
              <a:ext cx="2895792" cy="31810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E3C9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Mean systolic BP change over time</a:t>
              </a:r>
            </a:p>
          </p:txBody>
        </p:sp>
      </p:grpSp>
      <p:grpSp>
        <p:nvGrpSpPr>
          <p:cNvPr id="8" name="Groupe 9">
            <a:extLst>
              <a:ext uri="{FF2B5EF4-FFF2-40B4-BE49-F238E27FC236}">
                <a16:creationId xmlns:a16="http://schemas.microsoft.com/office/drawing/2014/main" id="{84E66B86-8B9A-28E6-795B-2A7DAAB0A031}"/>
              </a:ext>
            </a:extLst>
          </p:cNvPr>
          <p:cNvGrpSpPr/>
          <p:nvPr/>
        </p:nvGrpSpPr>
        <p:grpSpPr>
          <a:xfrm>
            <a:off x="349886" y="3972686"/>
            <a:ext cx="3571748" cy="2563621"/>
            <a:chOff x="318443" y="4219651"/>
            <a:chExt cx="3571745" cy="2563619"/>
          </a:xfrm>
        </p:grpSpPr>
        <p:grpSp>
          <p:nvGrpSpPr>
            <p:cNvPr id="9" name="Groupe 2237">
              <a:extLst>
                <a:ext uri="{FF2B5EF4-FFF2-40B4-BE49-F238E27FC236}">
                  <a16:creationId xmlns:a16="http://schemas.microsoft.com/office/drawing/2014/main" id="{FEA299A7-1469-0B41-B6F2-BB227AF9BE8B}"/>
                </a:ext>
              </a:extLst>
            </p:cNvPr>
            <p:cNvGrpSpPr/>
            <p:nvPr/>
          </p:nvGrpSpPr>
          <p:grpSpPr>
            <a:xfrm>
              <a:off x="617548" y="4579778"/>
              <a:ext cx="3261458" cy="1590258"/>
              <a:chOff x="-6973888" y="3824288"/>
              <a:chExt cx="2174875" cy="1060450"/>
            </a:xfrm>
          </p:grpSpPr>
          <p:sp>
            <p:nvSpPr>
              <p:cNvPr id="2048" name="Freeform 19">
                <a:extLst>
                  <a:ext uri="{FF2B5EF4-FFF2-40B4-BE49-F238E27FC236}">
                    <a16:creationId xmlns:a16="http://schemas.microsoft.com/office/drawing/2014/main" id="{F97E1E64-D59E-898A-A68A-5D4A87013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48488" y="3824288"/>
                <a:ext cx="2147888" cy="1035050"/>
              </a:xfrm>
              <a:custGeom>
                <a:avLst/>
                <a:gdLst>
                  <a:gd name="T0" fmla="*/ 4059 w 4059"/>
                  <a:gd name="T1" fmla="*/ 1955 h 1955"/>
                  <a:gd name="T2" fmla="*/ 0 w 4059"/>
                  <a:gd name="T3" fmla="*/ 1955 h 1955"/>
                  <a:gd name="T4" fmla="*/ 0 w 4059"/>
                  <a:gd name="T5" fmla="*/ 0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59" h="1955">
                    <a:moveTo>
                      <a:pt x="4059" y="1955"/>
                    </a:moveTo>
                    <a:lnTo>
                      <a:pt x="0" y="195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5" name="Line 75">
                <a:extLst>
                  <a:ext uri="{FF2B5EF4-FFF2-40B4-BE49-F238E27FC236}">
                    <a16:creationId xmlns:a16="http://schemas.microsoft.com/office/drawing/2014/main" id="{EDBBE68B-A0F3-8ED5-8400-84CBE04DE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3829050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6" name="Line 76">
                <a:extLst>
                  <a:ext uri="{FF2B5EF4-FFF2-40B4-BE49-F238E27FC236}">
                    <a16:creationId xmlns:a16="http://schemas.microsoft.com/office/drawing/2014/main" id="{C383C982-2C19-705E-BC32-4C9D9110F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0878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7" name="Line 77">
                <a:extLst>
                  <a:ext uri="{FF2B5EF4-FFF2-40B4-BE49-F238E27FC236}">
                    <a16:creationId xmlns:a16="http://schemas.microsoft.com/office/drawing/2014/main" id="{625A0154-1917-16BA-5BA3-D2374E819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3418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8" name="Line 78">
                <a:extLst>
                  <a:ext uri="{FF2B5EF4-FFF2-40B4-BE49-F238E27FC236}">
                    <a16:creationId xmlns:a16="http://schemas.microsoft.com/office/drawing/2014/main" id="{C74EB660-2E13-30E1-6CCF-C3B89BA6C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600575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9" name="Line 79">
                <a:extLst>
                  <a:ext uri="{FF2B5EF4-FFF2-40B4-BE49-F238E27FC236}">
                    <a16:creationId xmlns:a16="http://schemas.microsoft.com/office/drawing/2014/main" id="{95293F72-378F-C6F3-3BFE-11C0253BD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516688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0" name="Freeform 80">
                <a:extLst>
                  <a:ext uri="{FF2B5EF4-FFF2-40B4-BE49-F238E27FC236}">
                    <a16:creationId xmlns:a16="http://schemas.microsoft.com/office/drawing/2014/main" id="{E0FC51F0-1335-E237-7E0B-63D2B7C59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73888" y="4859338"/>
                <a:ext cx="25400" cy="25400"/>
              </a:xfrm>
              <a:custGeom>
                <a:avLst/>
                <a:gdLst>
                  <a:gd name="T0" fmla="*/ 50 w 50"/>
                  <a:gd name="T1" fmla="*/ 50 h 50"/>
                  <a:gd name="T2" fmla="*/ 50 w 50"/>
                  <a:gd name="T3" fmla="*/ 0 h 50"/>
                  <a:gd name="T4" fmla="*/ 0 w 50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50">
                    <a:moveTo>
                      <a:pt x="50" y="50"/>
                    </a:moveTo>
                    <a:lnTo>
                      <a:pt x="5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1" name="Line 81">
                <a:extLst>
                  <a:ext uri="{FF2B5EF4-FFF2-40B4-BE49-F238E27FC236}">
                    <a16:creationId xmlns:a16="http://schemas.microsoft.com/office/drawing/2014/main" id="{11665535-C9D2-84A6-07D2-2D729B3F2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22922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2" name="Line 82">
                <a:extLst>
                  <a:ext uri="{FF2B5EF4-FFF2-40B4-BE49-F238E27FC236}">
                    <a16:creationId xmlns:a16="http://schemas.microsoft.com/office/drawing/2014/main" id="{DA0E59D2-7362-0715-6DC0-0EFEECF86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65467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3" name="Line 83">
                <a:extLst>
                  <a:ext uri="{FF2B5EF4-FFF2-40B4-BE49-F238E27FC236}">
                    <a16:creationId xmlns:a16="http://schemas.microsoft.com/office/drawing/2014/main" id="{C53413CD-B412-E760-DF9D-81FDE1595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08647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4" name="Line 84">
                <a:extLst>
                  <a:ext uri="{FF2B5EF4-FFF2-40B4-BE49-F238E27FC236}">
                    <a16:creationId xmlns:a16="http://schemas.microsoft.com/office/drawing/2014/main" id="{B7A04F37-F3F5-0F78-02B5-76F154255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799013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20">
                <a:extLst>
                  <a:ext uri="{FF2B5EF4-FFF2-40B4-BE49-F238E27FC236}">
                    <a16:creationId xmlns:a16="http://schemas.microsoft.com/office/drawing/2014/main" id="{C1604F20-31F2-9984-59E8-385AD7903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02388" y="4548188"/>
                <a:ext cx="98425" cy="311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21">
                <a:extLst>
                  <a:ext uri="{FF2B5EF4-FFF2-40B4-BE49-F238E27FC236}">
                    <a16:creationId xmlns:a16="http://schemas.microsoft.com/office/drawing/2014/main" id="{179C2E09-C556-4A7E-7001-80F04FDCD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831013" y="4548188"/>
                <a:ext cx="98425" cy="311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222">
                <a:extLst>
                  <a:ext uri="{FF2B5EF4-FFF2-40B4-BE49-F238E27FC236}">
                    <a16:creationId xmlns:a16="http://schemas.microsoft.com/office/drawing/2014/main" id="{143A328E-DA8F-CB6E-6F11-5BB25D718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729413" y="4600575"/>
                <a:ext cx="98425" cy="25876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233">
                <a:extLst>
                  <a:ext uri="{FF2B5EF4-FFF2-40B4-BE49-F238E27FC236}">
                    <a16:creationId xmlns:a16="http://schemas.microsoft.com/office/drawing/2014/main" id="{6BBBA67A-66BF-0AFF-2425-68A5D8ED3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10151" y="4371975"/>
                <a:ext cx="98425" cy="48577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234">
                <a:extLst>
                  <a:ext uri="{FF2B5EF4-FFF2-40B4-BE49-F238E27FC236}">
                    <a16:creationId xmlns:a16="http://schemas.microsoft.com/office/drawing/2014/main" id="{35116A4E-7334-0BA8-885F-6010CAD45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11751" y="4062413"/>
                <a:ext cx="100013" cy="7969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235">
                <a:extLst>
                  <a:ext uri="{FF2B5EF4-FFF2-40B4-BE49-F238E27FC236}">
                    <a16:creationId xmlns:a16="http://schemas.microsoft.com/office/drawing/2014/main" id="{BAFC7D23-FCC1-C1A1-FC4B-2AA7D62B4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43538" y="4545013"/>
                <a:ext cx="98425" cy="3143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236">
                <a:extLst>
                  <a:ext uri="{FF2B5EF4-FFF2-40B4-BE49-F238E27FC236}">
                    <a16:creationId xmlns:a16="http://schemas.microsoft.com/office/drawing/2014/main" id="{213F6E27-04E8-763B-E1DF-52798631A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45138" y="4214813"/>
                <a:ext cx="100013" cy="6445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237">
                <a:extLst>
                  <a:ext uri="{FF2B5EF4-FFF2-40B4-BE49-F238E27FC236}">
                    <a16:creationId xmlns:a16="http://schemas.microsoft.com/office/drawing/2014/main" id="{AFD1BC4C-A5DA-0B7A-97E1-36860F2E0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75338" y="4498975"/>
                <a:ext cx="100013" cy="35877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238">
                <a:extLst>
                  <a:ext uri="{FF2B5EF4-FFF2-40B4-BE49-F238E27FC236}">
                    <a16:creationId xmlns:a16="http://schemas.microsoft.com/office/drawing/2014/main" id="{961B4FB5-25B2-C818-902A-188C3231C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75351" y="4421188"/>
                <a:ext cx="98425" cy="438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239">
                <a:extLst>
                  <a:ext uri="{FF2B5EF4-FFF2-40B4-BE49-F238E27FC236}">
                    <a16:creationId xmlns:a16="http://schemas.microsoft.com/office/drawing/2014/main" id="{70766532-B298-86A7-AEF4-B9F407F0F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302376" y="4575175"/>
                <a:ext cx="100013" cy="28416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04" name="ZoneTexte 2303">
              <a:extLst>
                <a:ext uri="{FF2B5EF4-FFF2-40B4-BE49-F238E27FC236}">
                  <a16:creationId xmlns:a16="http://schemas.microsoft.com/office/drawing/2014/main" id="{B75B561D-B42F-AE3D-5681-DBCD9B5FF183}"/>
                </a:ext>
              </a:extLst>
            </p:cNvPr>
            <p:cNvSpPr txBox="1"/>
            <p:nvPr/>
          </p:nvSpPr>
          <p:spPr>
            <a:xfrm>
              <a:off x="396989" y="60312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306" name="ZoneTexte 2305">
              <a:extLst>
                <a:ext uri="{FF2B5EF4-FFF2-40B4-BE49-F238E27FC236}">
                  <a16:creationId xmlns:a16="http://schemas.microsoft.com/office/drawing/2014/main" id="{BD2F8805-A3DC-B403-7CAA-C0A253AE1667}"/>
                </a:ext>
              </a:extLst>
            </p:cNvPr>
            <p:cNvSpPr txBox="1"/>
            <p:nvPr/>
          </p:nvSpPr>
          <p:spPr>
            <a:xfrm>
              <a:off x="318443" y="563041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07" name="ZoneTexte 2306">
              <a:extLst>
                <a:ext uri="{FF2B5EF4-FFF2-40B4-BE49-F238E27FC236}">
                  <a16:creationId xmlns:a16="http://schemas.microsoft.com/office/drawing/2014/main" id="{000C4F18-1E51-3D62-7BAB-33B48496B673}"/>
                </a:ext>
              </a:extLst>
            </p:cNvPr>
            <p:cNvSpPr txBox="1"/>
            <p:nvPr/>
          </p:nvSpPr>
          <p:spPr>
            <a:xfrm>
              <a:off x="318443" y="524445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308" name="ZoneTexte 2307">
              <a:extLst>
                <a:ext uri="{FF2B5EF4-FFF2-40B4-BE49-F238E27FC236}">
                  <a16:creationId xmlns:a16="http://schemas.microsoft.com/office/drawing/2014/main" id="{55B52033-D3A9-DBA9-9525-B41439430C71}"/>
                </a:ext>
              </a:extLst>
            </p:cNvPr>
            <p:cNvSpPr txBox="1"/>
            <p:nvPr/>
          </p:nvSpPr>
          <p:spPr>
            <a:xfrm>
              <a:off x="318443" y="48584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2309" name="ZoneTexte 2308">
              <a:extLst>
                <a:ext uri="{FF2B5EF4-FFF2-40B4-BE49-F238E27FC236}">
                  <a16:creationId xmlns:a16="http://schemas.microsoft.com/office/drawing/2014/main" id="{8D715CB8-6A39-13B0-DDFD-0572B8AB2E99}"/>
                </a:ext>
              </a:extLst>
            </p:cNvPr>
            <p:cNvSpPr txBox="1"/>
            <p:nvPr/>
          </p:nvSpPr>
          <p:spPr>
            <a:xfrm>
              <a:off x="318443" y="44770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310" name="ZoneTexte 2309">
              <a:extLst>
                <a:ext uri="{FF2B5EF4-FFF2-40B4-BE49-F238E27FC236}">
                  <a16:creationId xmlns:a16="http://schemas.microsoft.com/office/drawing/2014/main" id="{73A6DF2F-4B93-16C3-EE15-A30F8AC81BA6}"/>
                </a:ext>
              </a:extLst>
            </p:cNvPr>
            <p:cNvSpPr txBox="1"/>
            <p:nvPr/>
          </p:nvSpPr>
          <p:spPr>
            <a:xfrm>
              <a:off x="623206" y="6146277"/>
              <a:ext cx="707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</a:p>
          </p:txBody>
        </p:sp>
        <p:sp>
          <p:nvSpPr>
            <p:cNvPr id="2311" name="ZoneTexte 2310">
              <a:extLst>
                <a:ext uri="{FF2B5EF4-FFF2-40B4-BE49-F238E27FC236}">
                  <a16:creationId xmlns:a16="http://schemas.microsoft.com/office/drawing/2014/main" id="{A28AA0E8-C65A-1081-6D73-370DF0FCB38C}"/>
                </a:ext>
              </a:extLst>
            </p:cNvPr>
            <p:cNvSpPr txBox="1"/>
            <p:nvPr/>
          </p:nvSpPr>
          <p:spPr>
            <a:xfrm>
              <a:off x="1458437" y="614627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2312" name="ZoneTexte 2311">
              <a:extLst>
                <a:ext uri="{FF2B5EF4-FFF2-40B4-BE49-F238E27FC236}">
                  <a16:creationId xmlns:a16="http://schemas.microsoft.com/office/drawing/2014/main" id="{A77356A5-42E6-6B67-F380-539BD648C1E3}"/>
                </a:ext>
              </a:extLst>
            </p:cNvPr>
            <p:cNvSpPr txBox="1"/>
            <p:nvPr/>
          </p:nvSpPr>
          <p:spPr>
            <a:xfrm>
              <a:off x="2101206" y="614627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2313" name="ZoneTexte 2312">
              <a:extLst>
                <a:ext uri="{FF2B5EF4-FFF2-40B4-BE49-F238E27FC236}">
                  <a16:creationId xmlns:a16="http://schemas.microsoft.com/office/drawing/2014/main" id="{A87C1C12-CE3E-771A-AE26-B96B9A0D2779}"/>
                </a:ext>
              </a:extLst>
            </p:cNvPr>
            <p:cNvSpPr txBox="1"/>
            <p:nvPr/>
          </p:nvSpPr>
          <p:spPr>
            <a:xfrm>
              <a:off x="2693587" y="6146277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144</a:t>
              </a:r>
            </a:p>
          </p:txBody>
        </p:sp>
        <p:sp>
          <p:nvSpPr>
            <p:cNvPr id="2314" name="ZoneTexte 2313">
              <a:extLst>
                <a:ext uri="{FF2B5EF4-FFF2-40B4-BE49-F238E27FC236}">
                  <a16:creationId xmlns:a16="http://schemas.microsoft.com/office/drawing/2014/main" id="{BE267828-BBDF-FEFF-0482-0F1F58CF8866}"/>
                </a:ext>
              </a:extLst>
            </p:cNvPr>
            <p:cNvSpPr txBox="1"/>
            <p:nvPr/>
          </p:nvSpPr>
          <p:spPr>
            <a:xfrm>
              <a:off x="3337691" y="6146277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192</a:t>
              </a:r>
            </a:p>
          </p:txBody>
        </p:sp>
        <p:sp>
          <p:nvSpPr>
            <p:cNvPr id="2315" name="ZoneTexte 2314">
              <a:extLst>
                <a:ext uri="{FF2B5EF4-FFF2-40B4-BE49-F238E27FC236}">
                  <a16:creationId xmlns:a16="http://schemas.microsoft.com/office/drawing/2014/main" id="{685D5064-D9BE-6F3C-261D-71DC15A5A19F}"/>
                </a:ext>
              </a:extLst>
            </p:cNvPr>
            <p:cNvSpPr txBox="1"/>
            <p:nvPr/>
          </p:nvSpPr>
          <p:spPr>
            <a:xfrm>
              <a:off x="2016938" y="6321733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</a:p>
          </p:txBody>
        </p:sp>
        <p:sp>
          <p:nvSpPr>
            <p:cNvPr id="2316" name="ZoneTexte 2315">
              <a:extLst>
                <a:ext uri="{FF2B5EF4-FFF2-40B4-BE49-F238E27FC236}">
                  <a16:creationId xmlns:a16="http://schemas.microsoft.com/office/drawing/2014/main" id="{30A7F328-E471-ACB1-74EF-DD8AF247F0C8}"/>
                </a:ext>
              </a:extLst>
            </p:cNvPr>
            <p:cNvSpPr txBox="1"/>
            <p:nvPr/>
          </p:nvSpPr>
          <p:spPr>
            <a:xfrm>
              <a:off x="781098" y="6526725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613</a:t>
              </a:r>
            </a:p>
          </p:txBody>
        </p:sp>
        <p:sp>
          <p:nvSpPr>
            <p:cNvPr id="2317" name="ZoneTexte 2316">
              <a:extLst>
                <a:ext uri="{FF2B5EF4-FFF2-40B4-BE49-F238E27FC236}">
                  <a16:creationId xmlns:a16="http://schemas.microsoft.com/office/drawing/2014/main" id="{50949BDE-54AD-FC4B-2AF5-D46997EDF200}"/>
                </a:ext>
              </a:extLst>
            </p:cNvPr>
            <p:cNvSpPr txBox="1"/>
            <p:nvPr/>
          </p:nvSpPr>
          <p:spPr>
            <a:xfrm>
              <a:off x="1433580" y="6526725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572</a:t>
              </a:r>
            </a:p>
          </p:txBody>
        </p:sp>
        <p:sp>
          <p:nvSpPr>
            <p:cNvPr id="2318" name="ZoneTexte 2317">
              <a:extLst>
                <a:ext uri="{FF2B5EF4-FFF2-40B4-BE49-F238E27FC236}">
                  <a16:creationId xmlns:a16="http://schemas.microsoft.com/office/drawing/2014/main" id="{29703E80-8B84-9B30-7709-D12B317B9084}"/>
                </a:ext>
              </a:extLst>
            </p:cNvPr>
            <p:cNvSpPr txBox="1"/>
            <p:nvPr/>
          </p:nvSpPr>
          <p:spPr>
            <a:xfrm>
              <a:off x="2076353" y="6526725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538</a:t>
              </a:r>
            </a:p>
          </p:txBody>
        </p:sp>
        <p:sp>
          <p:nvSpPr>
            <p:cNvPr id="2319" name="ZoneTexte 2318">
              <a:extLst>
                <a:ext uri="{FF2B5EF4-FFF2-40B4-BE49-F238E27FC236}">
                  <a16:creationId xmlns:a16="http://schemas.microsoft.com/office/drawing/2014/main" id="{6A5F4C7F-8512-F34D-46C6-9B3135CECD82}"/>
                </a:ext>
              </a:extLst>
            </p:cNvPr>
            <p:cNvSpPr txBox="1"/>
            <p:nvPr/>
          </p:nvSpPr>
          <p:spPr>
            <a:xfrm>
              <a:off x="2708012" y="6526725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499</a:t>
              </a:r>
            </a:p>
          </p:txBody>
        </p:sp>
        <p:sp>
          <p:nvSpPr>
            <p:cNvPr id="2320" name="ZoneTexte 2319">
              <a:extLst>
                <a:ext uri="{FF2B5EF4-FFF2-40B4-BE49-F238E27FC236}">
                  <a16:creationId xmlns:a16="http://schemas.microsoft.com/office/drawing/2014/main" id="{F791887D-315A-E076-EF5C-831452FBCB5A}"/>
                </a:ext>
              </a:extLst>
            </p:cNvPr>
            <p:cNvSpPr txBox="1"/>
            <p:nvPr/>
          </p:nvSpPr>
          <p:spPr>
            <a:xfrm>
              <a:off x="3352106" y="6526725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481</a:t>
              </a:r>
            </a:p>
          </p:txBody>
        </p:sp>
        <p:sp>
          <p:nvSpPr>
            <p:cNvPr id="2321" name="ZoneTexte 2320">
              <a:extLst>
                <a:ext uri="{FF2B5EF4-FFF2-40B4-BE49-F238E27FC236}">
                  <a16:creationId xmlns:a16="http://schemas.microsoft.com/office/drawing/2014/main" id="{1AEDF24B-CF53-DC50-D887-74501E855FA6}"/>
                </a:ext>
              </a:extLst>
            </p:cNvPr>
            <p:cNvSpPr txBox="1"/>
            <p:nvPr/>
          </p:nvSpPr>
          <p:spPr>
            <a:xfrm>
              <a:off x="484563" y="6526725"/>
              <a:ext cx="341760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</a:t>
              </a:r>
            </a:p>
          </p:txBody>
        </p:sp>
        <p:sp>
          <p:nvSpPr>
            <p:cNvPr id="2322" name="ZoneTexte 2321">
              <a:extLst>
                <a:ext uri="{FF2B5EF4-FFF2-40B4-BE49-F238E27FC236}">
                  <a16:creationId xmlns:a16="http://schemas.microsoft.com/office/drawing/2014/main" id="{250EC21C-FFFC-5879-3BC3-9F79F07EFD49}"/>
                </a:ext>
              </a:extLst>
            </p:cNvPr>
            <p:cNvSpPr txBox="1"/>
            <p:nvPr/>
          </p:nvSpPr>
          <p:spPr>
            <a:xfrm>
              <a:off x="742383" y="54522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323" name="ZoneTexte 2322">
              <a:extLst>
                <a:ext uri="{FF2B5EF4-FFF2-40B4-BE49-F238E27FC236}">
                  <a16:creationId xmlns:a16="http://schemas.microsoft.com/office/drawing/2014/main" id="{204501E7-FE34-81E2-664B-3F2B041CA1F8}"/>
                </a:ext>
              </a:extLst>
            </p:cNvPr>
            <p:cNvSpPr txBox="1"/>
            <p:nvPr/>
          </p:nvSpPr>
          <p:spPr>
            <a:xfrm>
              <a:off x="909053" y="553481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24" name="ZoneTexte 2323">
              <a:extLst>
                <a:ext uri="{FF2B5EF4-FFF2-40B4-BE49-F238E27FC236}">
                  <a16:creationId xmlns:a16="http://schemas.microsoft.com/office/drawing/2014/main" id="{91D64F31-BC35-4B74-945A-76C58083C2EC}"/>
                </a:ext>
              </a:extLst>
            </p:cNvPr>
            <p:cNvSpPr txBox="1"/>
            <p:nvPr/>
          </p:nvSpPr>
          <p:spPr>
            <a:xfrm>
              <a:off x="1371217" y="54693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325" name="ZoneTexte 2324">
              <a:extLst>
                <a:ext uri="{FF2B5EF4-FFF2-40B4-BE49-F238E27FC236}">
                  <a16:creationId xmlns:a16="http://schemas.microsoft.com/office/drawing/2014/main" id="{C3CC033F-E925-4C2B-DB56-1E88606598BC}"/>
                </a:ext>
              </a:extLst>
            </p:cNvPr>
            <p:cNvSpPr txBox="1"/>
            <p:nvPr/>
          </p:nvSpPr>
          <p:spPr>
            <a:xfrm>
              <a:off x="1537887" y="55233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326" name="ZoneTexte 2325">
              <a:extLst>
                <a:ext uri="{FF2B5EF4-FFF2-40B4-BE49-F238E27FC236}">
                  <a16:creationId xmlns:a16="http://schemas.microsoft.com/office/drawing/2014/main" id="{4FBF7EC2-5EF1-D41B-21F8-C5F9B29B89AA}"/>
                </a:ext>
              </a:extLst>
            </p:cNvPr>
            <p:cNvSpPr txBox="1"/>
            <p:nvPr/>
          </p:nvSpPr>
          <p:spPr>
            <a:xfrm>
              <a:off x="2004711" y="526330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2327" name="ZoneTexte 2326">
              <a:extLst>
                <a:ext uri="{FF2B5EF4-FFF2-40B4-BE49-F238E27FC236}">
                  <a16:creationId xmlns:a16="http://schemas.microsoft.com/office/drawing/2014/main" id="{12E1ED2E-654F-DCA6-2640-23BBBD49D36A}"/>
                </a:ext>
              </a:extLst>
            </p:cNvPr>
            <p:cNvSpPr txBox="1"/>
            <p:nvPr/>
          </p:nvSpPr>
          <p:spPr>
            <a:xfrm>
              <a:off x="2157112" y="539189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2328" name="ZoneTexte 2327">
              <a:extLst>
                <a:ext uri="{FF2B5EF4-FFF2-40B4-BE49-F238E27FC236}">
                  <a16:creationId xmlns:a16="http://schemas.microsoft.com/office/drawing/2014/main" id="{94F4CE22-C594-7398-541A-73A881F677C9}"/>
                </a:ext>
              </a:extLst>
            </p:cNvPr>
            <p:cNvSpPr txBox="1"/>
            <p:nvPr/>
          </p:nvSpPr>
          <p:spPr>
            <a:xfrm>
              <a:off x="2637996" y="49665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329" name="ZoneTexte 2328">
              <a:extLst>
                <a:ext uri="{FF2B5EF4-FFF2-40B4-BE49-F238E27FC236}">
                  <a16:creationId xmlns:a16="http://schemas.microsoft.com/office/drawing/2014/main" id="{FADAAEA4-DA85-6714-17F0-22342984A2FA}"/>
                </a:ext>
              </a:extLst>
            </p:cNvPr>
            <p:cNvSpPr txBox="1"/>
            <p:nvPr/>
          </p:nvSpPr>
          <p:spPr>
            <a:xfrm>
              <a:off x="2808904" y="54693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330" name="ZoneTexte 2329">
              <a:extLst>
                <a:ext uri="{FF2B5EF4-FFF2-40B4-BE49-F238E27FC236}">
                  <a16:creationId xmlns:a16="http://schemas.microsoft.com/office/drawing/2014/main" id="{6697531C-0F14-79AE-EF8A-F47801771242}"/>
                </a:ext>
              </a:extLst>
            </p:cNvPr>
            <p:cNvSpPr txBox="1"/>
            <p:nvPr/>
          </p:nvSpPr>
          <p:spPr>
            <a:xfrm>
              <a:off x="3446978" y="519129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2331" name="ZoneTexte 2330">
              <a:extLst>
                <a:ext uri="{FF2B5EF4-FFF2-40B4-BE49-F238E27FC236}">
                  <a16:creationId xmlns:a16="http://schemas.microsoft.com/office/drawing/2014/main" id="{A6DE48D5-317B-FD77-B56B-BBAC8F4AB056}"/>
                </a:ext>
              </a:extLst>
            </p:cNvPr>
            <p:cNvSpPr txBox="1"/>
            <p:nvPr/>
          </p:nvSpPr>
          <p:spPr>
            <a:xfrm>
              <a:off x="3297976" y="473169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</a:t>
              </a:r>
            </a:p>
          </p:txBody>
        </p:sp>
        <p:sp>
          <p:nvSpPr>
            <p:cNvPr id="2332" name="ZoneTexte 2331">
              <a:extLst>
                <a:ext uri="{FF2B5EF4-FFF2-40B4-BE49-F238E27FC236}">
                  <a16:creationId xmlns:a16="http://schemas.microsoft.com/office/drawing/2014/main" id="{32B08DCA-E843-F90D-D215-59FDC060164A}"/>
                </a:ext>
              </a:extLst>
            </p:cNvPr>
            <p:cNvSpPr txBox="1"/>
            <p:nvPr/>
          </p:nvSpPr>
          <p:spPr>
            <a:xfrm>
              <a:off x="1347508" y="451567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p=ns</a:t>
              </a:r>
            </a:p>
          </p:txBody>
        </p:sp>
        <p:sp>
          <p:nvSpPr>
            <p:cNvPr id="2333" name="ZoneTexte 2332">
              <a:extLst>
                <a:ext uri="{FF2B5EF4-FFF2-40B4-BE49-F238E27FC236}">
                  <a16:creationId xmlns:a16="http://schemas.microsoft.com/office/drawing/2014/main" id="{B864B048-092E-2F02-CFB8-8D62AD31F778}"/>
                </a:ext>
              </a:extLst>
            </p:cNvPr>
            <p:cNvSpPr txBox="1"/>
            <p:nvPr/>
          </p:nvSpPr>
          <p:spPr>
            <a:xfrm>
              <a:off x="2556535" y="4515670"/>
              <a:ext cx="694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p=0.001</a:t>
              </a:r>
            </a:p>
          </p:txBody>
        </p:sp>
        <p:sp>
          <p:nvSpPr>
            <p:cNvPr id="2334" name="ZoneTexte 2333">
              <a:extLst>
                <a:ext uri="{FF2B5EF4-FFF2-40B4-BE49-F238E27FC236}">
                  <a16:creationId xmlns:a16="http://schemas.microsoft.com/office/drawing/2014/main" id="{B5D730B9-8F2A-6B8A-5A0B-DE696D018E51}"/>
                </a:ext>
              </a:extLst>
            </p:cNvPr>
            <p:cNvSpPr txBox="1"/>
            <p:nvPr/>
          </p:nvSpPr>
          <p:spPr>
            <a:xfrm>
              <a:off x="3195768" y="4515670"/>
              <a:ext cx="694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p=0.002</a:t>
              </a:r>
            </a:p>
          </p:txBody>
        </p:sp>
        <p:sp>
          <p:nvSpPr>
            <p:cNvPr id="2335" name="ZoneTexte 2334">
              <a:extLst>
                <a:ext uri="{FF2B5EF4-FFF2-40B4-BE49-F238E27FC236}">
                  <a16:creationId xmlns:a16="http://schemas.microsoft.com/office/drawing/2014/main" id="{4BDDB9C2-40E5-DE2C-630A-CB34E66EE1F0}"/>
                </a:ext>
              </a:extLst>
            </p:cNvPr>
            <p:cNvSpPr txBox="1"/>
            <p:nvPr/>
          </p:nvSpPr>
          <p:spPr>
            <a:xfrm>
              <a:off x="1990473" y="451567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p=ns</a:t>
              </a:r>
            </a:p>
          </p:txBody>
        </p:sp>
        <p:sp>
          <p:nvSpPr>
            <p:cNvPr id="2336" name="Rectangle 240">
              <a:extLst>
                <a:ext uri="{FF2B5EF4-FFF2-40B4-BE49-F238E27FC236}">
                  <a16:creationId xmlns:a16="http://schemas.microsoft.com/office/drawing/2014/main" id="{C01FA550-11AD-9383-6E6D-2534F09A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18" y="5032517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7" name="Rectangle 241">
              <a:extLst>
                <a:ext uri="{FF2B5EF4-FFF2-40B4-BE49-F238E27FC236}">
                  <a16:creationId xmlns:a16="http://schemas.microsoft.com/office/drawing/2014/main" id="{C26A66C0-D254-A0C7-13B0-B565426EA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18" y="4804306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8" name="ZoneTexte 2337">
              <a:extLst>
                <a:ext uri="{FF2B5EF4-FFF2-40B4-BE49-F238E27FC236}">
                  <a16:creationId xmlns:a16="http://schemas.microsoft.com/office/drawing/2014/main" id="{D1466D04-CFBB-FAA3-0A9B-A3D3F0018323}"/>
                </a:ext>
              </a:extLst>
            </p:cNvPr>
            <p:cNvSpPr txBox="1"/>
            <p:nvPr/>
          </p:nvSpPr>
          <p:spPr>
            <a:xfrm>
              <a:off x="866255" y="4958460"/>
              <a:ext cx="1028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TDF/3TC/EFV</a:t>
              </a:r>
            </a:p>
          </p:txBody>
        </p:sp>
        <p:sp>
          <p:nvSpPr>
            <p:cNvPr id="2339" name="ZoneTexte 2338">
              <a:extLst>
                <a:ext uri="{FF2B5EF4-FFF2-40B4-BE49-F238E27FC236}">
                  <a16:creationId xmlns:a16="http://schemas.microsoft.com/office/drawing/2014/main" id="{20010074-CB1F-203A-387B-FA1B5BA03AAE}"/>
                </a:ext>
              </a:extLst>
            </p:cNvPr>
            <p:cNvSpPr txBox="1"/>
            <p:nvPr/>
          </p:nvSpPr>
          <p:spPr>
            <a:xfrm>
              <a:off x="863170" y="4734498"/>
              <a:ext cx="1057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TDF/3TC/DTG</a:t>
              </a:r>
            </a:p>
          </p:txBody>
        </p:sp>
        <p:sp>
          <p:nvSpPr>
            <p:cNvPr id="2383" name="ZoneTexte 2382">
              <a:extLst>
                <a:ext uri="{FF2B5EF4-FFF2-40B4-BE49-F238E27FC236}">
                  <a16:creationId xmlns:a16="http://schemas.microsoft.com/office/drawing/2014/main" id="{0528FA99-6B3D-0DB7-386F-7C8A29BE0524}"/>
                </a:ext>
              </a:extLst>
            </p:cNvPr>
            <p:cNvSpPr txBox="1"/>
            <p:nvPr/>
          </p:nvSpPr>
          <p:spPr>
            <a:xfrm>
              <a:off x="1424494" y="4219651"/>
              <a:ext cx="1715532" cy="31810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E3C9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SBP&gt;140 or DBP&gt;90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0FA4CF-9DCF-A8DF-93AF-FFC2895413B2}"/>
                </a:ext>
              </a:extLst>
            </p:cNvPr>
            <p:cNvSpPr txBox="1"/>
            <p:nvPr/>
          </p:nvSpPr>
          <p:spPr>
            <a:xfrm>
              <a:off x="493582" y="4317615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C9B62A4-A973-C5AE-C195-070E138D46E6}"/>
              </a:ext>
            </a:extLst>
          </p:cNvPr>
          <p:cNvSpPr txBox="1"/>
          <p:nvPr/>
        </p:nvSpPr>
        <p:spPr>
          <a:xfrm>
            <a:off x="2167192" y="1124744"/>
            <a:ext cx="1299731" cy="461663"/>
          </a:xfrm>
          <a:prstGeom prst="rect">
            <a:avLst/>
          </a:prstGeom>
          <a:noFill/>
          <a:ln>
            <a:noFill/>
          </a:ln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l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NAMSAL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0BA01C-1882-414D-2576-631CED69CC6C}"/>
              </a:ext>
            </a:extLst>
          </p:cNvPr>
          <p:cNvSpPr txBox="1"/>
          <p:nvPr/>
        </p:nvSpPr>
        <p:spPr>
          <a:xfrm>
            <a:off x="6465002" y="1124744"/>
            <a:ext cx="1428548" cy="461663"/>
          </a:xfrm>
          <a:prstGeom prst="rect">
            <a:avLst/>
          </a:prstGeom>
          <a:noFill/>
          <a:ln>
            <a:noFill/>
          </a:ln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l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B7422E1F-22F0-DC7F-76B4-9989535A10F1}"/>
              </a:ext>
            </a:extLst>
          </p:cNvPr>
          <p:cNvSpPr txBox="1">
            <a:spLocks/>
          </p:cNvSpPr>
          <p:nvPr/>
        </p:nvSpPr>
        <p:spPr bwMode="auto">
          <a:xfrm>
            <a:off x="9464511" y="6574010"/>
            <a:ext cx="27246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1984" tIns="0" rIns="71984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1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33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Venter F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OALBB0504</a:t>
            </a:r>
          </a:p>
        </p:txBody>
      </p:sp>
      <p:grpSp>
        <p:nvGrpSpPr>
          <p:cNvPr id="10" name="Groupe 2242">
            <a:extLst>
              <a:ext uri="{FF2B5EF4-FFF2-40B4-BE49-F238E27FC236}">
                <a16:creationId xmlns:a16="http://schemas.microsoft.com/office/drawing/2014/main" id="{626DFCDF-F3F7-2BC1-C35E-D6A162E0AE58}"/>
              </a:ext>
            </a:extLst>
          </p:cNvPr>
          <p:cNvGrpSpPr/>
          <p:nvPr/>
        </p:nvGrpSpPr>
        <p:grpSpPr>
          <a:xfrm>
            <a:off x="5407363" y="1654795"/>
            <a:ext cx="4962239" cy="2274337"/>
            <a:chOff x="5681585" y="1901778"/>
            <a:chExt cx="4962239" cy="2274335"/>
          </a:xfrm>
        </p:grpSpPr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5478147A-DA6A-9800-EF24-DD61DA074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7804" y="3554543"/>
              <a:ext cx="0" cy="361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Line 17">
              <a:extLst>
                <a:ext uri="{FF2B5EF4-FFF2-40B4-BE49-F238E27FC236}">
                  <a16:creationId xmlns:a16="http://schemas.microsoft.com/office/drawing/2014/main" id="{258CACAF-C866-9076-3801-9910F921D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7804" y="2307095"/>
              <a:ext cx="0" cy="1247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5" name="Line 35">
              <a:extLst>
                <a:ext uri="{FF2B5EF4-FFF2-40B4-BE49-F238E27FC236}">
                  <a16:creationId xmlns:a16="http://schemas.microsoft.com/office/drawing/2014/main" id="{28C8D763-9C82-1442-D773-72799075F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804" y="3554543"/>
              <a:ext cx="43874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9" name="Line 39">
              <a:extLst>
                <a:ext uri="{FF2B5EF4-FFF2-40B4-BE49-F238E27FC236}">
                  <a16:creationId xmlns:a16="http://schemas.microsoft.com/office/drawing/2014/main" id="{B6032613-CA79-982C-9874-54404A89B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31185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0" name="Line 40">
              <a:extLst>
                <a:ext uri="{FF2B5EF4-FFF2-40B4-BE49-F238E27FC236}">
                  <a16:creationId xmlns:a16="http://schemas.microsoft.com/office/drawing/2014/main" id="{91205440-FB69-6A88-89B2-3FFA4F67C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49040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1" name="Line 41">
              <a:extLst>
                <a:ext uri="{FF2B5EF4-FFF2-40B4-BE49-F238E27FC236}">
                  <a16:creationId xmlns:a16="http://schemas.microsoft.com/office/drawing/2014/main" id="{BB5F3BE6-382A-5834-B93B-4635A36D3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84987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2" name="Line 42">
              <a:extLst>
                <a:ext uri="{FF2B5EF4-FFF2-40B4-BE49-F238E27FC236}">
                  <a16:creationId xmlns:a16="http://schemas.microsoft.com/office/drawing/2014/main" id="{92B24294-9E58-EF1C-E84A-00BBF7735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67133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3" name="Line 43">
              <a:extLst>
                <a:ext uri="{FF2B5EF4-FFF2-40B4-BE49-F238E27FC236}">
                  <a16:creationId xmlns:a16="http://schemas.microsoft.com/office/drawing/2014/main" id="{74C4A400-09CC-902E-1661-BEC2B8FE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023663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4" name="Line 44">
              <a:extLst>
                <a:ext uri="{FF2B5EF4-FFF2-40B4-BE49-F238E27FC236}">
                  <a16:creationId xmlns:a16="http://schemas.microsoft.com/office/drawing/2014/main" id="{7A53A428-80E1-1FAE-2B9F-11B849DD8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38551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5" name="Line 45">
              <a:extLst>
                <a:ext uri="{FF2B5EF4-FFF2-40B4-BE49-F238E27FC236}">
                  <a16:creationId xmlns:a16="http://schemas.microsoft.com/office/drawing/2014/main" id="{CBD0BA0A-A35C-1B20-AFEC-4477B37A9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20697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6" name="Line 46">
              <a:extLst>
                <a:ext uri="{FF2B5EF4-FFF2-40B4-BE49-F238E27FC236}">
                  <a16:creationId xmlns:a16="http://schemas.microsoft.com/office/drawing/2014/main" id="{09D01E89-9053-9844-BFB9-091A0FC43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73785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7" name="Line 47">
              <a:extLst>
                <a:ext uri="{FF2B5EF4-FFF2-40B4-BE49-F238E27FC236}">
                  <a16:creationId xmlns:a16="http://schemas.microsoft.com/office/drawing/2014/main" id="{3B57907D-F641-2237-F7E6-64CD3BFB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554543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7" name="Freeform 127">
              <a:extLst>
                <a:ext uri="{FF2B5EF4-FFF2-40B4-BE49-F238E27FC236}">
                  <a16:creationId xmlns:a16="http://schemas.microsoft.com/office/drawing/2014/main" id="{138F85E2-9556-CC82-74BB-F0FE5B45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064" y="2540396"/>
              <a:ext cx="0" cy="904638"/>
            </a:xfrm>
            <a:custGeom>
              <a:avLst/>
              <a:gdLst>
                <a:gd name="T0" fmla="*/ 1141 h 1141"/>
                <a:gd name="T1" fmla="*/ 502 h 1141"/>
                <a:gd name="T2" fmla="*/ 0 h 11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41">
                  <a:moveTo>
                    <a:pt x="0" y="1141"/>
                  </a:moveTo>
                  <a:lnTo>
                    <a:pt x="0" y="50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8" name="Freeform 128">
              <a:extLst>
                <a:ext uri="{FF2B5EF4-FFF2-40B4-BE49-F238E27FC236}">
                  <a16:creationId xmlns:a16="http://schemas.microsoft.com/office/drawing/2014/main" id="{1032F002-9810-A84A-F9E3-52221C0F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521" y="2607054"/>
              <a:ext cx="0" cy="983199"/>
            </a:xfrm>
            <a:custGeom>
              <a:avLst/>
              <a:gdLst>
                <a:gd name="T0" fmla="*/ 0 h 1240"/>
                <a:gd name="T1" fmla="*/ 500 h 1240"/>
                <a:gd name="T2" fmla="*/ 1240 h 12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40">
                  <a:moveTo>
                    <a:pt x="0" y="0"/>
                  </a:moveTo>
                  <a:lnTo>
                    <a:pt x="0" y="500"/>
                  </a:lnTo>
                  <a:lnTo>
                    <a:pt x="0" y="124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9" name="Freeform 129">
              <a:extLst>
                <a:ext uri="{FF2B5EF4-FFF2-40B4-BE49-F238E27FC236}">
                  <a16:creationId xmlns:a16="http://schemas.microsoft.com/office/drawing/2014/main" id="{CE8D85EA-974D-AB3A-1429-4B25ACB6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793" y="2849878"/>
              <a:ext cx="0" cy="828458"/>
            </a:xfrm>
            <a:custGeom>
              <a:avLst/>
              <a:gdLst>
                <a:gd name="T0" fmla="*/ 0 h 1043"/>
                <a:gd name="T1" fmla="*/ 498 h 1043"/>
                <a:gd name="T2" fmla="*/ 1043 h 10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43">
                  <a:moveTo>
                    <a:pt x="0" y="0"/>
                  </a:moveTo>
                  <a:lnTo>
                    <a:pt x="0" y="498"/>
                  </a:lnTo>
                  <a:lnTo>
                    <a:pt x="0" y="1043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0" name="Freeform 130">
              <a:extLst>
                <a:ext uri="{FF2B5EF4-FFF2-40B4-BE49-F238E27FC236}">
                  <a16:creationId xmlns:a16="http://schemas.microsoft.com/office/drawing/2014/main" id="{455160A4-F392-C764-8F06-8BB7964E4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020" y="2902251"/>
              <a:ext cx="0" cy="573732"/>
            </a:xfrm>
            <a:custGeom>
              <a:avLst/>
              <a:gdLst>
                <a:gd name="T0" fmla="*/ 721 h 721"/>
                <a:gd name="T1" fmla="*/ 361 h 721"/>
                <a:gd name="T2" fmla="*/ 0 h 7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21">
                  <a:moveTo>
                    <a:pt x="0" y="721"/>
                  </a:moveTo>
                  <a:lnTo>
                    <a:pt x="0" y="36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1" name="Freeform 131">
              <a:extLst>
                <a:ext uri="{FF2B5EF4-FFF2-40B4-BE49-F238E27FC236}">
                  <a16:creationId xmlns:a16="http://schemas.microsoft.com/office/drawing/2014/main" id="{ED7F524D-DD8E-7EE9-C0B9-4C7EE8132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238" y="3099843"/>
              <a:ext cx="0" cy="445178"/>
            </a:xfrm>
            <a:custGeom>
              <a:avLst/>
              <a:gdLst>
                <a:gd name="T0" fmla="*/ 0 h 561"/>
                <a:gd name="T1" fmla="*/ 251 h 561"/>
                <a:gd name="T2" fmla="*/ 561 h 5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1">
                  <a:moveTo>
                    <a:pt x="0" y="0"/>
                  </a:moveTo>
                  <a:lnTo>
                    <a:pt x="0" y="251"/>
                  </a:lnTo>
                  <a:lnTo>
                    <a:pt x="0" y="561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2" name="Freeform 132">
              <a:extLst>
                <a:ext uri="{FF2B5EF4-FFF2-40B4-BE49-F238E27FC236}">
                  <a16:creationId xmlns:a16="http://schemas.microsoft.com/office/drawing/2014/main" id="{F5AEF0A0-3DF9-4EE5-BE27-F1EABFBF5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836" y="3235539"/>
              <a:ext cx="0" cy="288056"/>
            </a:xfrm>
            <a:custGeom>
              <a:avLst/>
              <a:gdLst>
                <a:gd name="T0" fmla="*/ 364 h 364"/>
                <a:gd name="T1" fmla="*/ 182 h 364"/>
                <a:gd name="T2" fmla="*/ 0 h 3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4">
                  <a:moveTo>
                    <a:pt x="0" y="364"/>
                  </a:move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3" name="Freeform 133">
              <a:extLst>
                <a:ext uri="{FF2B5EF4-FFF2-40B4-BE49-F238E27FC236}">
                  <a16:creationId xmlns:a16="http://schemas.microsoft.com/office/drawing/2014/main" id="{2839DACE-80D6-5D24-D29C-FEF0BCA1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684" y="3199829"/>
              <a:ext cx="0" cy="273773"/>
            </a:xfrm>
            <a:custGeom>
              <a:avLst/>
              <a:gdLst>
                <a:gd name="T0" fmla="*/ 345 h 345"/>
                <a:gd name="T1" fmla="*/ 138 h 345"/>
                <a:gd name="T2" fmla="*/ 0 h 3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5">
                  <a:moveTo>
                    <a:pt x="0" y="345"/>
                  </a:moveTo>
                  <a:lnTo>
                    <a:pt x="0" y="13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4" name="Line 134">
              <a:extLst>
                <a:ext uri="{FF2B5EF4-FFF2-40B4-BE49-F238E27FC236}">
                  <a16:creationId xmlns:a16="http://schemas.microsoft.com/office/drawing/2014/main" id="{EADA8E28-8145-C031-E2BD-2F0219E22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6228" y="3371234"/>
              <a:ext cx="0" cy="171405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5" name="Line 135">
              <a:extLst>
                <a:ext uri="{FF2B5EF4-FFF2-40B4-BE49-F238E27FC236}">
                  <a16:creationId xmlns:a16="http://schemas.microsoft.com/office/drawing/2014/main" id="{26802B30-B15A-31C4-111C-A2D76B152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8608" y="3209351"/>
              <a:ext cx="0" cy="152360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6" name="Freeform 136">
              <a:extLst>
                <a:ext uri="{FF2B5EF4-FFF2-40B4-BE49-F238E27FC236}">
                  <a16:creationId xmlns:a16="http://schemas.microsoft.com/office/drawing/2014/main" id="{3E63B040-C38B-058F-C836-07A402B21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010" y="2961766"/>
              <a:ext cx="0" cy="480886"/>
            </a:xfrm>
            <a:custGeom>
              <a:avLst/>
              <a:gdLst>
                <a:gd name="T0" fmla="*/ 0 h 607"/>
                <a:gd name="T1" fmla="*/ 303 h 607"/>
                <a:gd name="T2" fmla="*/ 607 h 60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07">
                  <a:moveTo>
                    <a:pt x="0" y="0"/>
                  </a:moveTo>
                  <a:lnTo>
                    <a:pt x="0" y="303"/>
                  </a:lnTo>
                  <a:lnTo>
                    <a:pt x="0" y="607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7" name="Freeform 137">
              <a:extLst>
                <a:ext uri="{FF2B5EF4-FFF2-40B4-BE49-F238E27FC236}">
                  <a16:creationId xmlns:a16="http://schemas.microsoft.com/office/drawing/2014/main" id="{F7A4F260-7527-A94D-81F2-55E0D960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750" y="2937960"/>
              <a:ext cx="3254316" cy="440417"/>
            </a:xfrm>
            <a:custGeom>
              <a:avLst/>
              <a:gdLst>
                <a:gd name="T0" fmla="*/ 4101 w 4101"/>
                <a:gd name="T1" fmla="*/ 0 h 554"/>
                <a:gd name="T2" fmla="*/ 3410 w 4101"/>
                <a:gd name="T3" fmla="*/ 83 h 554"/>
                <a:gd name="T4" fmla="*/ 1355 w 4101"/>
                <a:gd name="T5" fmla="*/ 387 h 554"/>
                <a:gd name="T6" fmla="*/ 1010 w 4101"/>
                <a:gd name="T7" fmla="*/ 317 h 554"/>
                <a:gd name="T8" fmla="*/ 672 w 4101"/>
                <a:gd name="T9" fmla="*/ 333 h 554"/>
                <a:gd name="T10" fmla="*/ 328 w 4101"/>
                <a:gd name="T11" fmla="*/ 456 h 554"/>
                <a:gd name="T12" fmla="*/ 0 w 4101"/>
                <a:gd name="T13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1" h="554">
                  <a:moveTo>
                    <a:pt x="4101" y="0"/>
                  </a:moveTo>
                  <a:lnTo>
                    <a:pt x="3410" y="83"/>
                  </a:lnTo>
                  <a:lnTo>
                    <a:pt x="1355" y="387"/>
                  </a:lnTo>
                  <a:lnTo>
                    <a:pt x="1010" y="317"/>
                  </a:lnTo>
                  <a:lnTo>
                    <a:pt x="672" y="333"/>
                  </a:lnTo>
                  <a:lnTo>
                    <a:pt x="328" y="456"/>
                  </a:lnTo>
                  <a:lnTo>
                    <a:pt x="0" y="554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8" name="Freeform 138">
              <a:extLst>
                <a:ext uri="{FF2B5EF4-FFF2-40B4-BE49-F238E27FC236}">
                  <a16:creationId xmlns:a16="http://schemas.microsoft.com/office/drawing/2014/main" id="{B35F0152-E74F-CC1A-8302-67E0A0471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04" y="3195068"/>
              <a:ext cx="261869" cy="178548"/>
            </a:xfrm>
            <a:custGeom>
              <a:avLst/>
              <a:gdLst>
                <a:gd name="T0" fmla="*/ 328 w 328"/>
                <a:gd name="T1" fmla="*/ 185 h 225"/>
                <a:gd name="T2" fmla="*/ 111 w 328"/>
                <a:gd name="T3" fmla="*/ 0 h 225"/>
                <a:gd name="T4" fmla="*/ 0 w 328"/>
                <a:gd name="T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25">
                  <a:moveTo>
                    <a:pt x="328" y="185"/>
                  </a:moveTo>
                  <a:lnTo>
                    <a:pt x="111" y="0"/>
                  </a:lnTo>
                  <a:lnTo>
                    <a:pt x="0" y="225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9" name="Freeform 139">
              <a:extLst>
                <a:ext uri="{FF2B5EF4-FFF2-40B4-BE49-F238E27FC236}">
                  <a16:creationId xmlns:a16="http://schemas.microsoft.com/office/drawing/2014/main" id="{26D092C9-4315-E0E9-7EC5-CE11A96A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672" y="3309338"/>
              <a:ext cx="545164" cy="69039"/>
            </a:xfrm>
            <a:custGeom>
              <a:avLst/>
              <a:gdLst>
                <a:gd name="T0" fmla="*/ 688 w 688"/>
                <a:gd name="T1" fmla="*/ 88 h 88"/>
                <a:gd name="T2" fmla="*/ 341 w 688"/>
                <a:gd name="T3" fmla="*/ 0 h 88"/>
                <a:gd name="T4" fmla="*/ 0 w 688"/>
                <a:gd name="T5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8" h="88">
                  <a:moveTo>
                    <a:pt x="688" y="88"/>
                  </a:moveTo>
                  <a:lnTo>
                    <a:pt x="341" y="0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0" name="Line 140">
              <a:extLst>
                <a:ext uri="{FF2B5EF4-FFF2-40B4-BE49-F238E27FC236}">
                  <a16:creationId xmlns:a16="http://schemas.microsoft.com/office/drawing/2014/main" id="{CFC89644-6EF5-71D3-C93D-EB7AB58D9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6804" y="2997476"/>
              <a:ext cx="0" cy="402326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1" name="Rectangle 141">
              <a:extLst>
                <a:ext uri="{FF2B5EF4-FFF2-40B4-BE49-F238E27FC236}">
                  <a16:creationId xmlns:a16="http://schemas.microsoft.com/office/drawing/2014/main" id="{991B3116-4A82-EC8D-37BB-591BDE51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3984" y="3180784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2" name="Rectangle 142">
              <a:extLst>
                <a:ext uri="{FF2B5EF4-FFF2-40B4-BE49-F238E27FC236}">
                  <a16:creationId xmlns:a16="http://schemas.microsoft.com/office/drawing/2014/main" id="{B8AB171F-12C5-75E7-EFC4-5B5C0D00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140" y="3354570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3" name="Rectangle 143">
              <a:extLst>
                <a:ext uri="{FF2B5EF4-FFF2-40B4-BE49-F238E27FC236}">
                  <a16:creationId xmlns:a16="http://schemas.microsoft.com/office/drawing/2014/main" id="{1D6722A7-0882-C362-9560-A74474BDC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389" y="3333144"/>
              <a:ext cx="3332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4" name="Rectangle 144">
              <a:extLst>
                <a:ext uri="{FF2B5EF4-FFF2-40B4-BE49-F238E27FC236}">
                  <a16:creationId xmlns:a16="http://schemas.microsoft.com/office/drawing/2014/main" id="{24A9599E-9927-3B3F-F460-4DBAFCAC3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6780" y="3292674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5" name="Rectangle 145">
              <a:extLst>
                <a:ext uri="{FF2B5EF4-FFF2-40B4-BE49-F238E27FC236}">
                  <a16:creationId xmlns:a16="http://schemas.microsoft.com/office/drawing/2014/main" id="{AFF32909-EFAB-6AC8-8F90-0E0A84B1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553" y="336171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6" name="Rectangle 146">
              <a:extLst>
                <a:ext uri="{FF2B5EF4-FFF2-40B4-BE49-F238E27FC236}">
                  <a16:creationId xmlns:a16="http://schemas.microsoft.com/office/drawing/2014/main" id="{A2228432-94BA-BFA0-1010-FEF49411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44" y="336171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7" name="Rectangle 147">
              <a:extLst>
                <a:ext uri="{FF2B5EF4-FFF2-40B4-BE49-F238E27FC236}">
                  <a16:creationId xmlns:a16="http://schemas.microsoft.com/office/drawing/2014/main" id="{448B09DC-561B-CA88-B5AA-62750C0D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335" y="3278390"/>
              <a:ext cx="3094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8" name="Rectangle 148">
              <a:extLst>
                <a:ext uri="{FF2B5EF4-FFF2-40B4-BE49-F238E27FC236}">
                  <a16:creationId xmlns:a16="http://schemas.microsoft.com/office/drawing/2014/main" id="{B98D8894-C999-D868-6960-9A7F3EBD9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4727" y="3185545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9" name="Rectangle 149">
              <a:extLst>
                <a:ext uri="{FF2B5EF4-FFF2-40B4-BE49-F238E27FC236}">
                  <a16:creationId xmlns:a16="http://schemas.microsoft.com/office/drawing/2014/main" id="{8DB97080-4759-EA67-2B23-548AEEE8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3736" y="317126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0" name="Rectangle 150">
              <a:extLst>
                <a:ext uri="{FF2B5EF4-FFF2-40B4-BE49-F238E27FC236}">
                  <a16:creationId xmlns:a16="http://schemas.microsoft.com/office/drawing/2014/main" id="{58A7C003-6F44-927C-036B-C56F0C503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09" y="3226017"/>
              <a:ext cx="3094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1" name="Rectangle 151">
              <a:extLst>
                <a:ext uri="{FF2B5EF4-FFF2-40B4-BE49-F238E27FC236}">
                  <a16:creationId xmlns:a16="http://schemas.microsoft.com/office/drawing/2014/main" id="{F5A87D0A-EC09-B58C-D6A8-D14853A01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8237" y="2983193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2" name="Rectangle 152">
              <a:extLst>
                <a:ext uri="{FF2B5EF4-FFF2-40B4-BE49-F238E27FC236}">
                  <a16:creationId xmlns:a16="http://schemas.microsoft.com/office/drawing/2014/main" id="{28A8B525-0E77-EAF9-73C9-934E6B7AD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639" y="2918915"/>
              <a:ext cx="3332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3" name="Line 153">
              <a:extLst>
                <a:ext uri="{FF2B5EF4-FFF2-40B4-BE49-F238E27FC236}">
                  <a16:creationId xmlns:a16="http://schemas.microsoft.com/office/drawing/2014/main" id="{95BF73A6-27D0-0A56-01F0-A145F305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9672" y="3278390"/>
              <a:ext cx="0" cy="166644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4" name="Line 154">
              <a:extLst>
                <a:ext uri="{FF2B5EF4-FFF2-40B4-BE49-F238E27FC236}">
                  <a16:creationId xmlns:a16="http://schemas.microsoft.com/office/drawing/2014/main" id="{8A05FA5D-A40F-A2FF-9541-2D81DB537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888" y="3142694"/>
              <a:ext cx="0" cy="107129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5" name="Line 155">
              <a:extLst>
                <a:ext uri="{FF2B5EF4-FFF2-40B4-BE49-F238E27FC236}">
                  <a16:creationId xmlns:a16="http://schemas.microsoft.com/office/drawing/2014/main" id="{459D9C54-C877-4D9D-7ADC-AD1838AE4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0171" y="3333144"/>
              <a:ext cx="0" cy="92845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6" name="Line 156">
              <a:extLst>
                <a:ext uri="{FF2B5EF4-FFF2-40B4-BE49-F238E27FC236}">
                  <a16:creationId xmlns:a16="http://schemas.microsoft.com/office/drawing/2014/main" id="{351C74E0-69C4-BF2B-A823-E9AF5A6A7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717" y="3309338"/>
              <a:ext cx="0" cy="71419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7" name="Line 157">
              <a:extLst>
                <a:ext uri="{FF2B5EF4-FFF2-40B4-BE49-F238E27FC236}">
                  <a16:creationId xmlns:a16="http://schemas.microsoft.com/office/drawing/2014/main" id="{59E2C104-AA0B-1C15-90F4-73ECE755E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240" y="3380756"/>
              <a:ext cx="0" cy="45233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8" name="Freeform 158">
              <a:extLst>
                <a:ext uri="{FF2B5EF4-FFF2-40B4-BE49-F238E27FC236}">
                  <a16:creationId xmlns:a16="http://schemas.microsoft.com/office/drawing/2014/main" id="{2CB5D3D1-25AE-C6E7-589C-314889DD7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729" y="3259345"/>
              <a:ext cx="0" cy="214256"/>
            </a:xfrm>
            <a:custGeom>
              <a:avLst/>
              <a:gdLst>
                <a:gd name="T0" fmla="*/ 0 h 270"/>
                <a:gd name="T1" fmla="*/ 135 h 270"/>
                <a:gd name="T2" fmla="*/ 270 h 2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0">
                  <a:moveTo>
                    <a:pt x="0" y="0"/>
                  </a:moveTo>
                  <a:lnTo>
                    <a:pt x="0" y="135"/>
                  </a:lnTo>
                  <a:lnTo>
                    <a:pt x="0" y="270"/>
                  </a:lnTo>
                </a:path>
              </a:pathLst>
            </a:cu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9" name="Freeform 159">
              <a:extLst>
                <a:ext uri="{FF2B5EF4-FFF2-40B4-BE49-F238E27FC236}">
                  <a16:creationId xmlns:a16="http://schemas.microsoft.com/office/drawing/2014/main" id="{83C2FBB3-D0BD-D431-FEBE-14BC3B26D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576" y="3366473"/>
              <a:ext cx="545164" cy="19045"/>
            </a:xfrm>
            <a:custGeom>
              <a:avLst/>
              <a:gdLst>
                <a:gd name="T0" fmla="*/ 688 w 688"/>
                <a:gd name="T1" fmla="*/ 23 h 23"/>
                <a:gd name="T2" fmla="*/ 347 w 688"/>
                <a:gd name="T3" fmla="*/ 0 h 23"/>
                <a:gd name="T4" fmla="*/ 21 w 688"/>
                <a:gd name="T5" fmla="*/ 18 h 23"/>
                <a:gd name="T6" fmla="*/ 10 w 688"/>
                <a:gd name="T7" fmla="*/ 19 h 23"/>
                <a:gd name="T8" fmla="*/ 0 w 688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23">
                  <a:moveTo>
                    <a:pt x="688" y="23"/>
                  </a:moveTo>
                  <a:lnTo>
                    <a:pt x="347" y="0"/>
                  </a:lnTo>
                  <a:lnTo>
                    <a:pt x="21" y="18"/>
                  </a:lnTo>
                  <a:lnTo>
                    <a:pt x="10" y="19"/>
                  </a:lnTo>
                  <a:lnTo>
                    <a:pt x="0" y="19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0" name="Freeform 160">
              <a:extLst>
                <a:ext uri="{FF2B5EF4-FFF2-40B4-BE49-F238E27FC236}">
                  <a16:creationId xmlns:a16="http://schemas.microsoft.com/office/drawing/2014/main" id="{AB94A1C6-FC1C-B195-32B3-5D90105D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913" y="3142694"/>
              <a:ext cx="2723435" cy="240444"/>
            </a:xfrm>
            <a:custGeom>
              <a:avLst/>
              <a:gdLst>
                <a:gd name="T0" fmla="*/ 0 w 3432"/>
                <a:gd name="T1" fmla="*/ 297 h 301"/>
                <a:gd name="T2" fmla="*/ 349 w 3432"/>
                <a:gd name="T3" fmla="*/ 96 h 301"/>
                <a:gd name="T4" fmla="*/ 682 w 3432"/>
                <a:gd name="T5" fmla="*/ 301 h 301"/>
                <a:gd name="T6" fmla="*/ 2742 w 3432"/>
                <a:gd name="T7" fmla="*/ 183 h 301"/>
                <a:gd name="T8" fmla="*/ 3432 w 343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2" h="301">
                  <a:moveTo>
                    <a:pt x="0" y="297"/>
                  </a:moveTo>
                  <a:lnTo>
                    <a:pt x="349" y="96"/>
                  </a:lnTo>
                  <a:lnTo>
                    <a:pt x="682" y="301"/>
                  </a:lnTo>
                  <a:lnTo>
                    <a:pt x="2742" y="183"/>
                  </a:lnTo>
                  <a:lnTo>
                    <a:pt x="3432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1" name="Line 161">
              <a:extLst>
                <a:ext uri="{FF2B5EF4-FFF2-40B4-BE49-F238E27FC236}">
                  <a16:creationId xmlns:a16="http://schemas.microsoft.com/office/drawing/2014/main" id="{78FCB088-BF4B-3E68-8416-0A78840F5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4348" y="2847496"/>
              <a:ext cx="0" cy="48564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2" name="Line 162">
              <a:extLst>
                <a:ext uri="{FF2B5EF4-FFF2-40B4-BE49-F238E27FC236}">
                  <a16:creationId xmlns:a16="http://schemas.microsoft.com/office/drawing/2014/main" id="{928720F8-E420-487E-E107-E7EF7CC0E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674" y="3195068"/>
              <a:ext cx="0" cy="247585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3" name="Line 163">
              <a:extLst>
                <a:ext uri="{FF2B5EF4-FFF2-40B4-BE49-F238E27FC236}">
                  <a16:creationId xmlns:a16="http://schemas.microsoft.com/office/drawing/2014/main" id="{9D74476E-B7E8-FC0E-1DF1-0CA7B0E44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7065" y="2987954"/>
              <a:ext cx="0" cy="461841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4" name="Line 164">
              <a:extLst>
                <a:ext uri="{FF2B5EF4-FFF2-40B4-BE49-F238E27FC236}">
                  <a16:creationId xmlns:a16="http://schemas.microsoft.com/office/drawing/2014/main" id="{C5291855-0734-6CB7-C65C-62916F3CA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273" y="3230778"/>
              <a:ext cx="0" cy="29519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5" name="Line 165">
              <a:extLst>
                <a:ext uri="{FF2B5EF4-FFF2-40B4-BE49-F238E27FC236}">
                  <a16:creationId xmlns:a16="http://schemas.microsoft.com/office/drawing/2014/main" id="{F16A7628-3B3E-43A9-D6BC-816D7B46D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3881" y="3249823"/>
              <a:ext cx="0" cy="25710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6" name="Line 166">
              <a:extLst>
                <a:ext uri="{FF2B5EF4-FFF2-40B4-BE49-F238E27FC236}">
                  <a16:creationId xmlns:a16="http://schemas.microsoft.com/office/drawing/2014/main" id="{DD1E86AC-4235-405E-C4D0-F111F4057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9044" y="3211733"/>
              <a:ext cx="0" cy="280914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7" name="Line 167">
              <a:extLst>
                <a:ext uri="{FF2B5EF4-FFF2-40B4-BE49-F238E27FC236}">
                  <a16:creationId xmlns:a16="http://schemas.microsoft.com/office/drawing/2014/main" id="{AB7DE855-979F-DEF8-0341-02E3C2D0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38" y="3078418"/>
              <a:ext cx="0" cy="566589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8" name="Line 168">
              <a:extLst>
                <a:ext uri="{FF2B5EF4-FFF2-40B4-BE49-F238E27FC236}">
                  <a16:creationId xmlns:a16="http://schemas.microsoft.com/office/drawing/2014/main" id="{769CEB47-9999-A312-1C9A-CEAA066BE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5591" y="2405986"/>
              <a:ext cx="19045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9" name="Line 169">
              <a:extLst>
                <a:ext uri="{FF2B5EF4-FFF2-40B4-BE49-F238E27FC236}">
                  <a16:creationId xmlns:a16="http://schemas.microsoft.com/office/drawing/2014/main" id="{2C251417-82C6-989D-370A-83DFEB7E4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6164" y="2376023"/>
              <a:ext cx="19045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0" name="Line 170">
              <a:extLst>
                <a:ext uri="{FF2B5EF4-FFF2-40B4-BE49-F238E27FC236}">
                  <a16:creationId xmlns:a16="http://schemas.microsoft.com/office/drawing/2014/main" id="{0C138647-2C89-FABF-CECB-F364566C28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449" y="2410833"/>
              <a:ext cx="19045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1" name="Freeform 171">
              <a:extLst>
                <a:ext uri="{FF2B5EF4-FFF2-40B4-BE49-F238E27FC236}">
                  <a16:creationId xmlns:a16="http://schemas.microsoft.com/office/drawing/2014/main" id="{92986E99-E8BA-B899-ADA3-869E22417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303" y="3128410"/>
              <a:ext cx="33329" cy="3332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0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1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0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8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2" name="Freeform 172">
              <a:extLst>
                <a:ext uri="{FF2B5EF4-FFF2-40B4-BE49-F238E27FC236}">
                  <a16:creationId xmlns:a16="http://schemas.microsoft.com/office/drawing/2014/main" id="{6BD83B61-A41A-E83B-60A1-CB7951D0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141" y="3273629"/>
              <a:ext cx="33329" cy="30949"/>
            </a:xfrm>
            <a:custGeom>
              <a:avLst/>
              <a:gdLst>
                <a:gd name="T0" fmla="*/ 20 w 41"/>
                <a:gd name="T1" fmla="*/ 40 h 40"/>
                <a:gd name="T2" fmla="*/ 27 w 41"/>
                <a:gd name="T3" fmla="*/ 38 h 40"/>
                <a:gd name="T4" fmla="*/ 35 w 41"/>
                <a:gd name="T5" fmla="*/ 34 h 40"/>
                <a:gd name="T6" fmla="*/ 38 w 41"/>
                <a:gd name="T7" fmla="*/ 27 h 40"/>
                <a:gd name="T8" fmla="*/ 41 w 41"/>
                <a:gd name="T9" fmla="*/ 20 h 40"/>
                <a:gd name="T10" fmla="*/ 38 w 41"/>
                <a:gd name="T11" fmla="*/ 12 h 40"/>
                <a:gd name="T12" fmla="*/ 35 w 41"/>
                <a:gd name="T13" fmla="*/ 6 h 40"/>
                <a:gd name="T14" fmla="*/ 27 w 41"/>
                <a:gd name="T15" fmla="*/ 1 h 40"/>
                <a:gd name="T16" fmla="*/ 20 w 41"/>
                <a:gd name="T17" fmla="*/ 0 h 40"/>
                <a:gd name="T18" fmla="*/ 12 w 41"/>
                <a:gd name="T19" fmla="*/ 1 h 40"/>
                <a:gd name="T20" fmla="*/ 6 w 41"/>
                <a:gd name="T21" fmla="*/ 6 h 40"/>
                <a:gd name="T22" fmla="*/ 1 w 41"/>
                <a:gd name="T23" fmla="*/ 12 h 40"/>
                <a:gd name="T24" fmla="*/ 0 w 41"/>
                <a:gd name="T25" fmla="*/ 20 h 40"/>
                <a:gd name="T26" fmla="*/ 1 w 41"/>
                <a:gd name="T27" fmla="*/ 27 h 40"/>
                <a:gd name="T28" fmla="*/ 6 w 41"/>
                <a:gd name="T29" fmla="*/ 34 h 40"/>
                <a:gd name="T30" fmla="*/ 12 w 41"/>
                <a:gd name="T31" fmla="*/ 38 h 40"/>
                <a:gd name="T32" fmla="*/ 20 w 41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27" y="38"/>
                  </a:lnTo>
                  <a:lnTo>
                    <a:pt x="35" y="34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3" name="Freeform 173">
              <a:extLst>
                <a:ext uri="{FF2B5EF4-FFF2-40B4-BE49-F238E27FC236}">
                  <a16:creationId xmlns:a16="http://schemas.microsoft.com/office/drawing/2014/main" id="{4B89F78F-AA15-09A1-4BCF-E847DBB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411" y="3368854"/>
              <a:ext cx="30949" cy="3094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9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1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2 h 41"/>
                <a:gd name="T16" fmla="*/ 21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2 w 41"/>
                <a:gd name="T23" fmla="*/ 12 h 41"/>
                <a:gd name="T24" fmla="*/ 0 w 41"/>
                <a:gd name="T25" fmla="*/ 21 h 41"/>
                <a:gd name="T26" fmla="*/ 2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9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1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4" name="Freeform 174">
              <a:extLst>
                <a:ext uri="{FF2B5EF4-FFF2-40B4-BE49-F238E27FC236}">
                  <a16:creationId xmlns:a16="http://schemas.microsoft.com/office/drawing/2014/main" id="{2085F451-8549-8A66-40C5-1324E9050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402" y="3199829"/>
              <a:ext cx="33329" cy="30949"/>
            </a:xfrm>
            <a:custGeom>
              <a:avLst/>
              <a:gdLst>
                <a:gd name="T0" fmla="*/ 20 w 40"/>
                <a:gd name="T1" fmla="*/ 40 h 40"/>
                <a:gd name="T2" fmla="*/ 27 w 40"/>
                <a:gd name="T3" fmla="*/ 38 h 40"/>
                <a:gd name="T4" fmla="*/ 34 w 40"/>
                <a:gd name="T5" fmla="*/ 34 h 40"/>
                <a:gd name="T6" fmla="*/ 38 w 40"/>
                <a:gd name="T7" fmla="*/ 27 h 40"/>
                <a:gd name="T8" fmla="*/ 40 w 40"/>
                <a:gd name="T9" fmla="*/ 20 h 40"/>
                <a:gd name="T10" fmla="*/ 38 w 40"/>
                <a:gd name="T11" fmla="*/ 12 h 40"/>
                <a:gd name="T12" fmla="*/ 34 w 40"/>
                <a:gd name="T13" fmla="*/ 6 h 40"/>
                <a:gd name="T14" fmla="*/ 27 w 40"/>
                <a:gd name="T15" fmla="*/ 1 h 40"/>
                <a:gd name="T16" fmla="*/ 20 w 40"/>
                <a:gd name="T17" fmla="*/ 0 h 40"/>
                <a:gd name="T18" fmla="*/ 12 w 40"/>
                <a:gd name="T19" fmla="*/ 1 h 40"/>
                <a:gd name="T20" fmla="*/ 6 w 40"/>
                <a:gd name="T21" fmla="*/ 6 h 40"/>
                <a:gd name="T22" fmla="*/ 1 w 40"/>
                <a:gd name="T23" fmla="*/ 12 h 40"/>
                <a:gd name="T24" fmla="*/ 0 w 40"/>
                <a:gd name="T25" fmla="*/ 20 h 40"/>
                <a:gd name="T26" fmla="*/ 1 w 40"/>
                <a:gd name="T27" fmla="*/ 27 h 40"/>
                <a:gd name="T28" fmla="*/ 6 w 40"/>
                <a:gd name="T29" fmla="*/ 34 h 40"/>
                <a:gd name="T30" fmla="*/ 12 w 40"/>
                <a:gd name="T31" fmla="*/ 38 h 40"/>
                <a:gd name="T32" fmla="*/ 20 w 40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5" name="Freeform 175">
              <a:extLst>
                <a:ext uri="{FF2B5EF4-FFF2-40B4-BE49-F238E27FC236}">
                  <a16:creationId xmlns:a16="http://schemas.microsoft.com/office/drawing/2014/main" id="{DAB78806-EC6B-46E0-E121-5B18616BE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6629" y="3364093"/>
              <a:ext cx="33329" cy="33329"/>
            </a:xfrm>
            <a:custGeom>
              <a:avLst/>
              <a:gdLst>
                <a:gd name="T0" fmla="*/ 20 w 41"/>
                <a:gd name="T1" fmla="*/ 40 h 40"/>
                <a:gd name="T2" fmla="*/ 28 w 41"/>
                <a:gd name="T3" fmla="*/ 38 h 40"/>
                <a:gd name="T4" fmla="*/ 35 w 41"/>
                <a:gd name="T5" fmla="*/ 34 h 40"/>
                <a:gd name="T6" fmla="*/ 38 w 41"/>
                <a:gd name="T7" fmla="*/ 27 h 40"/>
                <a:gd name="T8" fmla="*/ 41 w 41"/>
                <a:gd name="T9" fmla="*/ 20 h 40"/>
                <a:gd name="T10" fmla="*/ 38 w 41"/>
                <a:gd name="T11" fmla="*/ 12 h 40"/>
                <a:gd name="T12" fmla="*/ 35 w 41"/>
                <a:gd name="T13" fmla="*/ 6 h 40"/>
                <a:gd name="T14" fmla="*/ 28 w 41"/>
                <a:gd name="T15" fmla="*/ 1 h 40"/>
                <a:gd name="T16" fmla="*/ 20 w 41"/>
                <a:gd name="T17" fmla="*/ 0 h 40"/>
                <a:gd name="T18" fmla="*/ 12 w 41"/>
                <a:gd name="T19" fmla="*/ 1 h 40"/>
                <a:gd name="T20" fmla="*/ 6 w 41"/>
                <a:gd name="T21" fmla="*/ 6 h 40"/>
                <a:gd name="T22" fmla="*/ 1 w 41"/>
                <a:gd name="T23" fmla="*/ 12 h 40"/>
                <a:gd name="T24" fmla="*/ 0 w 41"/>
                <a:gd name="T25" fmla="*/ 20 h 40"/>
                <a:gd name="T26" fmla="*/ 1 w 41"/>
                <a:gd name="T27" fmla="*/ 27 h 40"/>
                <a:gd name="T28" fmla="*/ 6 w 41"/>
                <a:gd name="T29" fmla="*/ 34 h 40"/>
                <a:gd name="T30" fmla="*/ 12 w 41"/>
                <a:gd name="T31" fmla="*/ 38 h 40"/>
                <a:gd name="T32" fmla="*/ 20 w 41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28" y="38"/>
                  </a:lnTo>
                  <a:lnTo>
                    <a:pt x="35" y="34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6" name="Freeform 176">
              <a:extLst>
                <a:ext uri="{FF2B5EF4-FFF2-40B4-BE49-F238E27FC236}">
                  <a16:creationId xmlns:a16="http://schemas.microsoft.com/office/drawing/2014/main" id="{AB08C13F-A287-EFB1-2267-30FCDEF6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619" y="3366473"/>
              <a:ext cx="30949" cy="3332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8 h 41"/>
                <a:gd name="T4" fmla="*/ 35 w 40"/>
                <a:gd name="T5" fmla="*/ 35 h 41"/>
                <a:gd name="T6" fmla="*/ 38 w 40"/>
                <a:gd name="T7" fmla="*/ 27 h 41"/>
                <a:gd name="T8" fmla="*/ 40 w 40"/>
                <a:gd name="T9" fmla="*/ 20 h 41"/>
                <a:gd name="T10" fmla="*/ 38 w 40"/>
                <a:gd name="T11" fmla="*/ 12 h 41"/>
                <a:gd name="T12" fmla="*/ 35 w 40"/>
                <a:gd name="T13" fmla="*/ 6 h 41"/>
                <a:gd name="T14" fmla="*/ 27 w 40"/>
                <a:gd name="T15" fmla="*/ 1 h 41"/>
                <a:gd name="T16" fmla="*/ 20 w 40"/>
                <a:gd name="T17" fmla="*/ 0 h 41"/>
                <a:gd name="T18" fmla="*/ 12 w 40"/>
                <a:gd name="T19" fmla="*/ 1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0 h 41"/>
                <a:gd name="T26" fmla="*/ 1 w 40"/>
                <a:gd name="T27" fmla="*/ 27 h 41"/>
                <a:gd name="T28" fmla="*/ 6 w 40"/>
                <a:gd name="T29" fmla="*/ 35 h 41"/>
                <a:gd name="T30" fmla="*/ 12 w 40"/>
                <a:gd name="T31" fmla="*/ 38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8"/>
                  </a:lnTo>
                  <a:lnTo>
                    <a:pt x="35" y="35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7" name="Freeform 177">
              <a:extLst>
                <a:ext uri="{FF2B5EF4-FFF2-40B4-BE49-F238E27FC236}">
                  <a16:creationId xmlns:a16="http://schemas.microsoft.com/office/drawing/2014/main" id="{D8C5DEE5-E400-A377-CF5E-E9E8CD3C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228" y="3366473"/>
              <a:ext cx="30949" cy="3332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8 h 41"/>
                <a:gd name="T4" fmla="*/ 34 w 40"/>
                <a:gd name="T5" fmla="*/ 35 h 41"/>
                <a:gd name="T6" fmla="*/ 38 w 40"/>
                <a:gd name="T7" fmla="*/ 27 h 41"/>
                <a:gd name="T8" fmla="*/ 40 w 40"/>
                <a:gd name="T9" fmla="*/ 20 h 41"/>
                <a:gd name="T10" fmla="*/ 38 w 40"/>
                <a:gd name="T11" fmla="*/ 12 h 41"/>
                <a:gd name="T12" fmla="*/ 34 w 40"/>
                <a:gd name="T13" fmla="*/ 6 h 41"/>
                <a:gd name="T14" fmla="*/ 27 w 40"/>
                <a:gd name="T15" fmla="*/ 1 h 41"/>
                <a:gd name="T16" fmla="*/ 20 w 40"/>
                <a:gd name="T17" fmla="*/ 0 h 41"/>
                <a:gd name="T18" fmla="*/ 12 w 40"/>
                <a:gd name="T19" fmla="*/ 1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0 h 41"/>
                <a:gd name="T26" fmla="*/ 1 w 40"/>
                <a:gd name="T27" fmla="*/ 27 h 41"/>
                <a:gd name="T28" fmla="*/ 6 w 40"/>
                <a:gd name="T29" fmla="*/ 35 h 41"/>
                <a:gd name="T30" fmla="*/ 12 w 40"/>
                <a:gd name="T31" fmla="*/ 38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8"/>
                  </a:lnTo>
                  <a:lnTo>
                    <a:pt x="34" y="35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8" name="Freeform 178">
              <a:extLst>
                <a:ext uri="{FF2B5EF4-FFF2-40B4-BE49-F238E27FC236}">
                  <a16:creationId xmlns:a16="http://schemas.microsoft.com/office/drawing/2014/main" id="{C498B57E-4A83-4B24-B8CD-79AB32B4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455" y="3366473"/>
              <a:ext cx="33329" cy="33329"/>
            </a:xfrm>
            <a:custGeom>
              <a:avLst/>
              <a:gdLst>
                <a:gd name="T0" fmla="*/ 20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8 w 41"/>
                <a:gd name="T7" fmla="*/ 27 h 41"/>
                <a:gd name="T8" fmla="*/ 41 w 41"/>
                <a:gd name="T9" fmla="*/ 20 h 41"/>
                <a:gd name="T10" fmla="*/ 38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0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0 h 41"/>
                <a:gd name="T26" fmla="*/ 1 w 41"/>
                <a:gd name="T27" fmla="*/ 27 h 41"/>
                <a:gd name="T28" fmla="*/ 6 w 41"/>
                <a:gd name="T29" fmla="*/ 35 h 41"/>
                <a:gd name="T30" fmla="*/ 12 w 41"/>
                <a:gd name="T31" fmla="*/ 38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9" name="Freeform 179">
              <a:extLst>
                <a:ext uri="{FF2B5EF4-FFF2-40B4-BE49-F238E27FC236}">
                  <a16:creationId xmlns:a16="http://schemas.microsoft.com/office/drawing/2014/main" id="{FF60D692-6D91-74F5-5EDD-8D108ED2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064" y="3347428"/>
              <a:ext cx="30949" cy="3332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0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1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2 w 41"/>
                <a:gd name="T23" fmla="*/ 12 h 41"/>
                <a:gd name="T24" fmla="*/ 0 w 41"/>
                <a:gd name="T25" fmla="*/ 20 h 41"/>
                <a:gd name="T26" fmla="*/ 2 w 41"/>
                <a:gd name="T27" fmla="*/ 28 h 41"/>
                <a:gd name="T28" fmla="*/ 6 w 41"/>
                <a:gd name="T29" fmla="*/ 35 h 41"/>
                <a:gd name="T30" fmla="*/ 12 w 41"/>
                <a:gd name="T31" fmla="*/ 38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0" name="Freeform 180">
              <a:extLst>
                <a:ext uri="{FF2B5EF4-FFF2-40B4-BE49-F238E27FC236}">
                  <a16:creationId xmlns:a16="http://schemas.microsoft.com/office/drawing/2014/main" id="{F2A3FCFE-4696-89E3-B1AE-58053E4D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4173" y="3368854"/>
              <a:ext cx="33329" cy="3094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9 h 41"/>
                <a:gd name="T4" fmla="*/ 34 w 40"/>
                <a:gd name="T5" fmla="*/ 35 h 41"/>
                <a:gd name="T6" fmla="*/ 38 w 40"/>
                <a:gd name="T7" fmla="*/ 28 h 41"/>
                <a:gd name="T8" fmla="*/ 40 w 40"/>
                <a:gd name="T9" fmla="*/ 21 h 41"/>
                <a:gd name="T10" fmla="*/ 38 w 40"/>
                <a:gd name="T11" fmla="*/ 12 h 41"/>
                <a:gd name="T12" fmla="*/ 34 w 40"/>
                <a:gd name="T13" fmla="*/ 6 h 41"/>
                <a:gd name="T14" fmla="*/ 27 w 40"/>
                <a:gd name="T15" fmla="*/ 2 h 41"/>
                <a:gd name="T16" fmla="*/ 20 w 40"/>
                <a:gd name="T17" fmla="*/ 0 h 41"/>
                <a:gd name="T18" fmla="*/ 12 w 40"/>
                <a:gd name="T19" fmla="*/ 2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1 h 41"/>
                <a:gd name="T26" fmla="*/ 1 w 40"/>
                <a:gd name="T27" fmla="*/ 28 h 41"/>
                <a:gd name="T28" fmla="*/ 6 w 40"/>
                <a:gd name="T29" fmla="*/ 35 h 41"/>
                <a:gd name="T30" fmla="*/ 12 w 40"/>
                <a:gd name="T31" fmla="*/ 39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9"/>
                  </a:lnTo>
                  <a:lnTo>
                    <a:pt x="34" y="35"/>
                  </a:lnTo>
                  <a:lnTo>
                    <a:pt x="38" y="28"/>
                  </a:lnTo>
                  <a:lnTo>
                    <a:pt x="40" y="21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1" name="Freeform 181">
              <a:extLst>
                <a:ext uri="{FF2B5EF4-FFF2-40B4-BE49-F238E27FC236}">
                  <a16:creationId xmlns:a16="http://schemas.microsoft.com/office/drawing/2014/main" id="{DD76C8B1-B3FB-6315-35A6-32A80DFB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672" y="3368854"/>
              <a:ext cx="30949" cy="30949"/>
            </a:xfrm>
            <a:custGeom>
              <a:avLst/>
              <a:gdLst>
                <a:gd name="T0" fmla="*/ 20 w 41"/>
                <a:gd name="T1" fmla="*/ 41 h 41"/>
                <a:gd name="T2" fmla="*/ 28 w 41"/>
                <a:gd name="T3" fmla="*/ 39 h 41"/>
                <a:gd name="T4" fmla="*/ 35 w 41"/>
                <a:gd name="T5" fmla="*/ 35 h 41"/>
                <a:gd name="T6" fmla="*/ 38 w 41"/>
                <a:gd name="T7" fmla="*/ 28 h 41"/>
                <a:gd name="T8" fmla="*/ 41 w 41"/>
                <a:gd name="T9" fmla="*/ 21 h 41"/>
                <a:gd name="T10" fmla="*/ 38 w 41"/>
                <a:gd name="T11" fmla="*/ 12 h 41"/>
                <a:gd name="T12" fmla="*/ 35 w 41"/>
                <a:gd name="T13" fmla="*/ 6 h 41"/>
                <a:gd name="T14" fmla="*/ 28 w 41"/>
                <a:gd name="T15" fmla="*/ 2 h 41"/>
                <a:gd name="T16" fmla="*/ 20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1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8" y="39"/>
                  </a:lnTo>
                  <a:lnTo>
                    <a:pt x="35" y="35"/>
                  </a:ln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2" name="Freeform 182">
              <a:extLst>
                <a:ext uri="{FF2B5EF4-FFF2-40B4-BE49-F238E27FC236}">
                  <a16:creationId xmlns:a16="http://schemas.microsoft.com/office/drawing/2014/main" id="{B71F8CBE-8540-2DB9-84A7-7DCD6375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745" y="3368854"/>
              <a:ext cx="33329" cy="30949"/>
            </a:xfrm>
            <a:custGeom>
              <a:avLst/>
              <a:gdLst>
                <a:gd name="T0" fmla="*/ 20 w 41"/>
                <a:gd name="T1" fmla="*/ 41 h 41"/>
                <a:gd name="T2" fmla="*/ 27 w 41"/>
                <a:gd name="T3" fmla="*/ 39 h 41"/>
                <a:gd name="T4" fmla="*/ 35 w 41"/>
                <a:gd name="T5" fmla="*/ 35 h 41"/>
                <a:gd name="T6" fmla="*/ 38 w 41"/>
                <a:gd name="T7" fmla="*/ 28 h 41"/>
                <a:gd name="T8" fmla="*/ 41 w 41"/>
                <a:gd name="T9" fmla="*/ 21 h 41"/>
                <a:gd name="T10" fmla="*/ 38 w 41"/>
                <a:gd name="T11" fmla="*/ 12 h 41"/>
                <a:gd name="T12" fmla="*/ 35 w 41"/>
                <a:gd name="T13" fmla="*/ 6 h 41"/>
                <a:gd name="T14" fmla="*/ 27 w 41"/>
                <a:gd name="T15" fmla="*/ 2 h 41"/>
                <a:gd name="T16" fmla="*/ 20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1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7" y="39"/>
                  </a:lnTo>
                  <a:lnTo>
                    <a:pt x="35" y="35"/>
                  </a:ln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3" name="Freeform 183">
              <a:extLst>
                <a:ext uri="{FF2B5EF4-FFF2-40B4-BE49-F238E27FC236}">
                  <a16:creationId xmlns:a16="http://schemas.microsoft.com/office/drawing/2014/main" id="{F9774C86-BB62-9838-BF50-CEA1CF2F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04" y="3264107"/>
              <a:ext cx="4347022" cy="121413"/>
            </a:xfrm>
            <a:custGeom>
              <a:avLst/>
              <a:gdLst>
                <a:gd name="T0" fmla="*/ 5478 w 5478"/>
                <a:gd name="T1" fmla="*/ 0 h 151"/>
                <a:gd name="T2" fmla="*/ 4792 w 5478"/>
                <a:gd name="T3" fmla="*/ 127 h 151"/>
                <a:gd name="T4" fmla="*/ 2743 w 5478"/>
                <a:gd name="T5" fmla="*/ 151 h 151"/>
                <a:gd name="T6" fmla="*/ 0 w 5478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8" h="151">
                  <a:moveTo>
                    <a:pt x="5478" y="0"/>
                  </a:moveTo>
                  <a:lnTo>
                    <a:pt x="4792" y="127"/>
                  </a:lnTo>
                  <a:lnTo>
                    <a:pt x="2743" y="151"/>
                  </a:lnTo>
                  <a:lnTo>
                    <a:pt x="0" y="151"/>
                  </a:lnTo>
                </a:path>
              </a:pathLst>
            </a:cu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4" name="Line 184">
              <a:extLst>
                <a:ext uri="{FF2B5EF4-FFF2-40B4-BE49-F238E27FC236}">
                  <a16:creationId xmlns:a16="http://schemas.microsoft.com/office/drawing/2014/main" id="{02F403A8-9EAB-1D53-7D12-A65A56925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4359" y="3221255"/>
              <a:ext cx="0" cy="316624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5" name="Line 185">
              <a:extLst>
                <a:ext uri="{FF2B5EF4-FFF2-40B4-BE49-F238E27FC236}">
                  <a16:creationId xmlns:a16="http://schemas.microsoft.com/office/drawing/2014/main" id="{942CAB1E-C6F3-9038-AE15-449482273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2968" y="3242680"/>
              <a:ext cx="0" cy="273773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6" name="Line 186">
              <a:extLst>
                <a:ext uri="{FF2B5EF4-FFF2-40B4-BE49-F238E27FC236}">
                  <a16:creationId xmlns:a16="http://schemas.microsoft.com/office/drawing/2014/main" id="{CE55DCC1-44D5-3821-8E66-F20D1D72D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2304" y="3085559"/>
              <a:ext cx="0" cy="588015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7" name="Line 187">
              <a:extLst>
                <a:ext uri="{FF2B5EF4-FFF2-40B4-BE49-F238E27FC236}">
                  <a16:creationId xmlns:a16="http://schemas.microsoft.com/office/drawing/2014/main" id="{6EC07DA2-F02D-04DC-8ADC-2E0951D98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0913" y="3140314"/>
              <a:ext cx="0" cy="478507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8" name="Line 188">
              <a:extLst>
                <a:ext uri="{FF2B5EF4-FFF2-40B4-BE49-F238E27FC236}">
                  <a16:creationId xmlns:a16="http://schemas.microsoft.com/office/drawing/2014/main" id="{8E50F690-2A70-9FF8-DD62-5F4FC2197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9521" y="3168882"/>
              <a:ext cx="0" cy="421372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9" name="Line 189">
              <a:extLst>
                <a:ext uri="{FF2B5EF4-FFF2-40B4-BE49-F238E27FC236}">
                  <a16:creationId xmlns:a16="http://schemas.microsoft.com/office/drawing/2014/main" id="{D2BCE9F3-A57C-44DA-C7B2-49F3788C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5750" y="3185545"/>
              <a:ext cx="0" cy="385661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0" name="Line 190">
              <a:extLst>
                <a:ext uri="{FF2B5EF4-FFF2-40B4-BE49-F238E27FC236}">
                  <a16:creationId xmlns:a16="http://schemas.microsoft.com/office/drawing/2014/main" id="{18B6B755-AABC-DFCF-779A-FBA662FF2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63695" y="2997476"/>
              <a:ext cx="0" cy="761800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1" name="Line 191">
              <a:extLst>
                <a:ext uri="{FF2B5EF4-FFF2-40B4-BE49-F238E27FC236}">
                  <a16:creationId xmlns:a16="http://schemas.microsoft.com/office/drawing/2014/main" id="{2947FCA3-B66F-1A7A-9AB5-0B4830CAA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1576" y="3285531"/>
              <a:ext cx="0" cy="192831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2" name="Line 192">
              <a:extLst>
                <a:ext uri="{FF2B5EF4-FFF2-40B4-BE49-F238E27FC236}">
                  <a16:creationId xmlns:a16="http://schemas.microsoft.com/office/drawing/2014/main" id="{88592C04-4824-87F0-A351-E6FDFC4CE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0649" y="3323621"/>
              <a:ext cx="0" cy="111890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208">
              <a:extLst>
                <a:ext uri="{FF2B5EF4-FFF2-40B4-BE49-F238E27FC236}">
                  <a16:creationId xmlns:a16="http://schemas.microsoft.com/office/drawing/2014/main" id="{E8378516-DDB3-E1C7-AD2B-5E64A0C8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520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209">
              <a:extLst>
                <a:ext uri="{FF2B5EF4-FFF2-40B4-BE49-F238E27FC236}">
                  <a16:creationId xmlns:a16="http://schemas.microsoft.com/office/drawing/2014/main" id="{F3FDF9AE-8278-4012-BA9C-11AE07ED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604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10">
              <a:extLst>
                <a:ext uri="{FF2B5EF4-FFF2-40B4-BE49-F238E27FC236}">
                  <a16:creationId xmlns:a16="http://schemas.microsoft.com/office/drawing/2014/main" id="{670EEDF8-B687-B577-5D64-D973380E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911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11">
              <a:extLst>
                <a:ext uri="{FF2B5EF4-FFF2-40B4-BE49-F238E27FC236}">
                  <a16:creationId xmlns:a16="http://schemas.microsoft.com/office/drawing/2014/main" id="{E55496A8-9FA2-7C68-7A6B-491397B2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923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2">
              <a:extLst>
                <a:ext uri="{FF2B5EF4-FFF2-40B4-BE49-F238E27FC236}">
                  <a16:creationId xmlns:a16="http://schemas.microsoft.com/office/drawing/2014/main" id="{E9FFC344-EDD9-4A9A-E0B1-7BBADAF37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694" y="3368854"/>
              <a:ext cx="3094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3">
              <a:extLst>
                <a:ext uri="{FF2B5EF4-FFF2-40B4-BE49-F238E27FC236}">
                  <a16:creationId xmlns:a16="http://schemas.microsoft.com/office/drawing/2014/main" id="{10A76372-8841-1E88-28B6-DB88EA964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085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14">
              <a:extLst>
                <a:ext uri="{FF2B5EF4-FFF2-40B4-BE49-F238E27FC236}">
                  <a16:creationId xmlns:a16="http://schemas.microsoft.com/office/drawing/2014/main" id="{D06E12DC-0771-BEB5-CF22-F2D8C077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76" y="3368854"/>
              <a:ext cx="3332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15">
              <a:extLst>
                <a:ext uri="{FF2B5EF4-FFF2-40B4-BE49-F238E27FC236}">
                  <a16:creationId xmlns:a16="http://schemas.microsoft.com/office/drawing/2014/main" id="{CB25B494-3F37-73FD-E674-F50B6BEDD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9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16">
              <a:extLst>
                <a:ext uri="{FF2B5EF4-FFF2-40B4-BE49-F238E27FC236}">
                  <a16:creationId xmlns:a16="http://schemas.microsoft.com/office/drawing/2014/main" id="{5D6ADAE1-D86A-3BC3-96D1-64AF7B533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40" y="3368854"/>
              <a:ext cx="3332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17">
              <a:extLst>
                <a:ext uri="{FF2B5EF4-FFF2-40B4-BE49-F238E27FC236}">
                  <a16:creationId xmlns:a16="http://schemas.microsoft.com/office/drawing/2014/main" id="{73E4F85F-AC8A-F10E-D803-B03F9C51D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411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18">
              <a:extLst>
                <a:ext uri="{FF2B5EF4-FFF2-40B4-BE49-F238E27FC236}">
                  <a16:creationId xmlns:a16="http://schemas.microsoft.com/office/drawing/2014/main" id="{AB1B713B-EF40-7CB7-D269-F1B94A6F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379" y="3347428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0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19">
              <a:extLst>
                <a:ext uri="{FF2B5EF4-FFF2-40B4-BE49-F238E27FC236}">
                  <a16:creationId xmlns:a16="http://schemas.microsoft.com/office/drawing/2014/main" id="{63538877-CBDD-27F7-1A17-8A25DA9A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542" y="3252203"/>
              <a:ext cx="3094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7 w 41"/>
                <a:gd name="T11" fmla="*/ 2 h 41"/>
                <a:gd name="T12" fmla="*/ 20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7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7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0" name="ZoneTexte 2339">
              <a:extLst>
                <a:ext uri="{FF2B5EF4-FFF2-40B4-BE49-F238E27FC236}">
                  <a16:creationId xmlns:a16="http://schemas.microsoft.com/office/drawing/2014/main" id="{A9C38757-F317-FAA0-C5CB-F98448D9C651}"/>
                </a:ext>
              </a:extLst>
            </p:cNvPr>
            <p:cNvSpPr txBox="1"/>
            <p:nvPr/>
          </p:nvSpPr>
          <p:spPr>
            <a:xfrm>
              <a:off x="6488023" y="2243902"/>
              <a:ext cx="10322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TAF/FTC/DTG</a:t>
              </a:r>
            </a:p>
          </p:txBody>
        </p:sp>
        <p:sp>
          <p:nvSpPr>
            <p:cNvPr id="2341" name="ZoneTexte 2340">
              <a:extLst>
                <a:ext uri="{FF2B5EF4-FFF2-40B4-BE49-F238E27FC236}">
                  <a16:creationId xmlns:a16="http://schemas.microsoft.com/office/drawing/2014/main" id="{8A9FF5D6-37CC-1EA9-A453-55F190CB608A}"/>
                </a:ext>
              </a:extLst>
            </p:cNvPr>
            <p:cNvSpPr txBox="1"/>
            <p:nvPr/>
          </p:nvSpPr>
          <p:spPr>
            <a:xfrm>
              <a:off x="9312167" y="2252895"/>
              <a:ext cx="1020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TDF/FTC/EFV</a:t>
              </a:r>
            </a:p>
          </p:txBody>
        </p:sp>
        <p:sp>
          <p:nvSpPr>
            <p:cNvPr id="2342" name="ZoneTexte 2341">
              <a:extLst>
                <a:ext uri="{FF2B5EF4-FFF2-40B4-BE49-F238E27FC236}">
                  <a16:creationId xmlns:a16="http://schemas.microsoft.com/office/drawing/2014/main" id="{7B354706-EB62-6F73-F014-19C95CD228EB}"/>
                </a:ext>
              </a:extLst>
            </p:cNvPr>
            <p:cNvSpPr txBox="1"/>
            <p:nvPr/>
          </p:nvSpPr>
          <p:spPr>
            <a:xfrm>
              <a:off x="7863108" y="2261286"/>
              <a:ext cx="1049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TDF/FTC/DTG</a:t>
              </a:r>
            </a:p>
          </p:txBody>
        </p:sp>
        <p:sp>
          <p:nvSpPr>
            <p:cNvPr id="2343" name="ZoneTexte 2342">
              <a:extLst>
                <a:ext uri="{FF2B5EF4-FFF2-40B4-BE49-F238E27FC236}">
                  <a16:creationId xmlns:a16="http://schemas.microsoft.com/office/drawing/2014/main" id="{4DC635B3-36A2-BB1B-E0BC-27DCF535339C}"/>
                </a:ext>
              </a:extLst>
            </p:cNvPr>
            <p:cNvSpPr txBox="1"/>
            <p:nvPr/>
          </p:nvSpPr>
          <p:spPr>
            <a:xfrm>
              <a:off x="5860059" y="220624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344" name="ZoneTexte 2343">
              <a:extLst>
                <a:ext uri="{FF2B5EF4-FFF2-40B4-BE49-F238E27FC236}">
                  <a16:creationId xmlns:a16="http://schemas.microsoft.com/office/drawing/2014/main" id="{1AFD517C-C768-4A9B-EE99-74DA822A243E}"/>
                </a:ext>
              </a:extLst>
            </p:cNvPr>
            <p:cNvSpPr txBox="1"/>
            <p:nvPr/>
          </p:nvSpPr>
          <p:spPr>
            <a:xfrm>
              <a:off x="5860059" y="23877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345" name="ZoneTexte 2344">
              <a:extLst>
                <a:ext uri="{FF2B5EF4-FFF2-40B4-BE49-F238E27FC236}">
                  <a16:creationId xmlns:a16="http://schemas.microsoft.com/office/drawing/2014/main" id="{E488B381-7B8E-FD74-EC31-EC56F8F5DB5D}"/>
                </a:ext>
              </a:extLst>
            </p:cNvPr>
            <p:cNvSpPr txBox="1"/>
            <p:nvPr/>
          </p:nvSpPr>
          <p:spPr>
            <a:xfrm>
              <a:off x="5860059" y="255824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46" name="ZoneTexte 2345">
              <a:extLst>
                <a:ext uri="{FF2B5EF4-FFF2-40B4-BE49-F238E27FC236}">
                  <a16:creationId xmlns:a16="http://schemas.microsoft.com/office/drawing/2014/main" id="{FFFA29E5-6A27-1F83-D5CB-A910CF68B934}"/>
                </a:ext>
              </a:extLst>
            </p:cNvPr>
            <p:cNvSpPr txBox="1"/>
            <p:nvPr/>
          </p:nvSpPr>
          <p:spPr>
            <a:xfrm>
              <a:off x="5860059" y="27397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347" name="ZoneTexte 2346">
              <a:extLst>
                <a:ext uri="{FF2B5EF4-FFF2-40B4-BE49-F238E27FC236}">
                  <a16:creationId xmlns:a16="http://schemas.microsoft.com/office/drawing/2014/main" id="{7618A702-0921-A24F-7D37-2B24B71A3FE8}"/>
                </a:ext>
              </a:extLst>
            </p:cNvPr>
            <p:cNvSpPr txBox="1"/>
            <p:nvPr/>
          </p:nvSpPr>
          <p:spPr>
            <a:xfrm>
              <a:off x="5860059" y="29156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348" name="ZoneTexte 2347">
              <a:extLst>
                <a:ext uri="{FF2B5EF4-FFF2-40B4-BE49-F238E27FC236}">
                  <a16:creationId xmlns:a16="http://schemas.microsoft.com/office/drawing/2014/main" id="{FCD354B7-2B8B-D570-CBA6-784D70D34020}"/>
                </a:ext>
              </a:extLst>
            </p:cNvPr>
            <p:cNvSpPr txBox="1"/>
            <p:nvPr/>
          </p:nvSpPr>
          <p:spPr>
            <a:xfrm>
              <a:off x="5860059" y="30971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49" name="ZoneTexte 2348">
              <a:extLst>
                <a:ext uri="{FF2B5EF4-FFF2-40B4-BE49-F238E27FC236}">
                  <a16:creationId xmlns:a16="http://schemas.microsoft.com/office/drawing/2014/main" id="{37CFD627-BAE0-8EA5-1298-64FA81DE7700}"/>
                </a:ext>
              </a:extLst>
            </p:cNvPr>
            <p:cNvSpPr txBox="1"/>
            <p:nvPr/>
          </p:nvSpPr>
          <p:spPr>
            <a:xfrm>
              <a:off x="5860059" y="32729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350" name="ZoneTexte 2349">
              <a:extLst>
                <a:ext uri="{FF2B5EF4-FFF2-40B4-BE49-F238E27FC236}">
                  <a16:creationId xmlns:a16="http://schemas.microsoft.com/office/drawing/2014/main" id="{57A1BF24-9F8E-A22F-7281-6E5EE8301AD6}"/>
                </a:ext>
              </a:extLst>
            </p:cNvPr>
            <p:cNvSpPr txBox="1"/>
            <p:nvPr/>
          </p:nvSpPr>
          <p:spPr>
            <a:xfrm>
              <a:off x="5813572" y="3454480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2351" name="ZoneTexte 2350">
              <a:extLst>
                <a:ext uri="{FF2B5EF4-FFF2-40B4-BE49-F238E27FC236}">
                  <a16:creationId xmlns:a16="http://schemas.microsoft.com/office/drawing/2014/main" id="{69A4281A-0F53-758E-F52E-34C727446223}"/>
                </a:ext>
              </a:extLst>
            </p:cNvPr>
            <p:cNvSpPr txBox="1"/>
            <p:nvPr/>
          </p:nvSpPr>
          <p:spPr>
            <a:xfrm>
              <a:off x="5813572" y="3630718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</a:t>
              </a:r>
            </a:p>
          </p:txBody>
        </p:sp>
        <p:sp>
          <p:nvSpPr>
            <p:cNvPr id="2353" name="ZoneTexte 2352">
              <a:extLst>
                <a:ext uri="{FF2B5EF4-FFF2-40B4-BE49-F238E27FC236}">
                  <a16:creationId xmlns:a16="http://schemas.microsoft.com/office/drawing/2014/main" id="{B1D30742-D3F8-AF6A-1993-599FBC3BB64C}"/>
                </a:ext>
              </a:extLst>
            </p:cNvPr>
            <p:cNvSpPr txBox="1"/>
            <p:nvPr/>
          </p:nvSpPr>
          <p:spPr>
            <a:xfrm>
              <a:off x="8096405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2354" name="ZoneTexte 2353">
              <a:extLst>
                <a:ext uri="{FF2B5EF4-FFF2-40B4-BE49-F238E27FC236}">
                  <a16:creationId xmlns:a16="http://schemas.microsoft.com/office/drawing/2014/main" id="{B532B3AA-5B94-9B37-8DD2-F30474B68EB0}"/>
                </a:ext>
              </a:extLst>
            </p:cNvPr>
            <p:cNvSpPr txBox="1"/>
            <p:nvPr/>
          </p:nvSpPr>
          <p:spPr>
            <a:xfrm>
              <a:off x="7821164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355" name="ZoneTexte 2354">
              <a:extLst>
                <a:ext uri="{FF2B5EF4-FFF2-40B4-BE49-F238E27FC236}">
                  <a16:creationId xmlns:a16="http://schemas.microsoft.com/office/drawing/2014/main" id="{81D859E1-926D-2BEC-3B8C-57E3ED2E5F99}"/>
                </a:ext>
              </a:extLst>
            </p:cNvPr>
            <p:cNvSpPr txBox="1"/>
            <p:nvPr/>
          </p:nvSpPr>
          <p:spPr>
            <a:xfrm>
              <a:off x="7549988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2356" name="ZoneTexte 2355">
              <a:extLst>
                <a:ext uri="{FF2B5EF4-FFF2-40B4-BE49-F238E27FC236}">
                  <a16:creationId xmlns:a16="http://schemas.microsoft.com/office/drawing/2014/main" id="{1C19397E-7978-B909-92AF-1F91E1DAE977}"/>
                </a:ext>
              </a:extLst>
            </p:cNvPr>
            <p:cNvSpPr txBox="1"/>
            <p:nvPr/>
          </p:nvSpPr>
          <p:spPr>
            <a:xfrm>
              <a:off x="7278644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357" name="ZoneTexte 2356">
              <a:extLst>
                <a:ext uri="{FF2B5EF4-FFF2-40B4-BE49-F238E27FC236}">
                  <a16:creationId xmlns:a16="http://schemas.microsoft.com/office/drawing/2014/main" id="{537CBEFA-3A06-CDBD-7C7A-547444A0FCEE}"/>
                </a:ext>
              </a:extLst>
            </p:cNvPr>
            <p:cNvSpPr txBox="1"/>
            <p:nvPr/>
          </p:nvSpPr>
          <p:spPr>
            <a:xfrm>
              <a:off x="7007468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2358" name="ZoneTexte 2357">
              <a:extLst>
                <a:ext uri="{FF2B5EF4-FFF2-40B4-BE49-F238E27FC236}">
                  <a16:creationId xmlns:a16="http://schemas.microsoft.com/office/drawing/2014/main" id="{34DFF0FF-32E7-BEF1-1CC9-96F8175C764B}"/>
                </a:ext>
              </a:extLst>
            </p:cNvPr>
            <p:cNvSpPr txBox="1"/>
            <p:nvPr/>
          </p:nvSpPr>
          <p:spPr>
            <a:xfrm>
              <a:off x="6721576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359" name="ZoneTexte 2358">
              <a:extLst>
                <a:ext uri="{FF2B5EF4-FFF2-40B4-BE49-F238E27FC236}">
                  <a16:creationId xmlns:a16="http://schemas.microsoft.com/office/drawing/2014/main" id="{1B6A0E03-CE4E-26B9-D994-9EE203BC34E7}"/>
                </a:ext>
              </a:extLst>
            </p:cNvPr>
            <p:cNvSpPr txBox="1"/>
            <p:nvPr/>
          </p:nvSpPr>
          <p:spPr>
            <a:xfrm>
              <a:off x="6459708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360" name="ZoneTexte 2359">
              <a:extLst>
                <a:ext uri="{FF2B5EF4-FFF2-40B4-BE49-F238E27FC236}">
                  <a16:creationId xmlns:a16="http://schemas.microsoft.com/office/drawing/2014/main" id="{006DA96F-ED8C-158C-253D-D37B14857109}"/>
                </a:ext>
              </a:extLst>
            </p:cNvPr>
            <p:cNvSpPr txBox="1"/>
            <p:nvPr/>
          </p:nvSpPr>
          <p:spPr>
            <a:xfrm>
              <a:off x="6225741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361" name="ZoneTexte 2360">
              <a:extLst>
                <a:ext uri="{FF2B5EF4-FFF2-40B4-BE49-F238E27FC236}">
                  <a16:creationId xmlns:a16="http://schemas.microsoft.com/office/drawing/2014/main" id="{E093EE89-9638-1112-1704-67DC3090B47E}"/>
                </a:ext>
              </a:extLst>
            </p:cNvPr>
            <p:cNvSpPr txBox="1"/>
            <p:nvPr/>
          </p:nvSpPr>
          <p:spPr>
            <a:xfrm>
              <a:off x="6060169" y="355952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65" name="ZoneTexte 2364">
              <a:extLst>
                <a:ext uri="{FF2B5EF4-FFF2-40B4-BE49-F238E27FC236}">
                  <a16:creationId xmlns:a16="http://schemas.microsoft.com/office/drawing/2014/main" id="{F3987AA7-5009-3792-BD74-D24699C4F241}"/>
                </a:ext>
              </a:extLst>
            </p:cNvPr>
            <p:cNvSpPr txBox="1"/>
            <p:nvPr/>
          </p:nvSpPr>
          <p:spPr>
            <a:xfrm>
              <a:off x="9698557" y="3559528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2366" name="ZoneTexte 2365">
              <a:extLst>
                <a:ext uri="{FF2B5EF4-FFF2-40B4-BE49-F238E27FC236}">
                  <a16:creationId xmlns:a16="http://schemas.microsoft.com/office/drawing/2014/main" id="{180D8AE7-FA9A-CBFD-66C4-985E183329E6}"/>
                </a:ext>
              </a:extLst>
            </p:cNvPr>
            <p:cNvSpPr txBox="1"/>
            <p:nvPr/>
          </p:nvSpPr>
          <p:spPr>
            <a:xfrm>
              <a:off x="10223517" y="3559528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192</a:t>
              </a:r>
            </a:p>
          </p:txBody>
        </p:sp>
        <p:sp>
          <p:nvSpPr>
            <p:cNvPr id="2381" name="ZoneTexte 2380">
              <a:extLst>
                <a:ext uri="{FF2B5EF4-FFF2-40B4-BE49-F238E27FC236}">
                  <a16:creationId xmlns:a16="http://schemas.microsoft.com/office/drawing/2014/main" id="{84D89D3B-79C4-F74D-BEBE-1CFEE54D2232}"/>
                </a:ext>
              </a:extLst>
            </p:cNvPr>
            <p:cNvSpPr txBox="1"/>
            <p:nvPr/>
          </p:nvSpPr>
          <p:spPr>
            <a:xfrm>
              <a:off x="6290462" y="1901778"/>
              <a:ext cx="2895793" cy="31810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E3C9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Mean systolic BP change over time</a:t>
              </a:r>
            </a:p>
          </p:txBody>
        </p:sp>
        <p:sp>
          <p:nvSpPr>
            <p:cNvPr id="2425" name="ZoneTexte 2424">
              <a:extLst>
                <a:ext uri="{FF2B5EF4-FFF2-40B4-BE49-F238E27FC236}">
                  <a16:creationId xmlns:a16="http://schemas.microsoft.com/office/drawing/2014/main" id="{09D2172F-BFFE-9776-D436-A0CE3EBDA12F}"/>
                </a:ext>
              </a:extLst>
            </p:cNvPr>
            <p:cNvSpPr txBox="1"/>
            <p:nvPr/>
          </p:nvSpPr>
          <p:spPr>
            <a:xfrm>
              <a:off x="8054196" y="3703544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</a:p>
          </p:txBody>
        </p:sp>
        <p:sp>
          <p:nvSpPr>
            <p:cNvPr id="2367" name="ZoneTexte 2366">
              <a:extLst>
                <a:ext uri="{FF2B5EF4-FFF2-40B4-BE49-F238E27FC236}">
                  <a16:creationId xmlns:a16="http://schemas.microsoft.com/office/drawing/2014/main" id="{3AB797CE-EA7A-11E2-BF2D-6B075C8BE8B1}"/>
                </a:ext>
              </a:extLst>
            </p:cNvPr>
            <p:cNvSpPr txBox="1"/>
            <p:nvPr/>
          </p:nvSpPr>
          <p:spPr>
            <a:xfrm>
              <a:off x="8071555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834</a:t>
              </a:r>
            </a:p>
          </p:txBody>
        </p:sp>
        <p:sp>
          <p:nvSpPr>
            <p:cNvPr id="2369" name="ZoneTexte 2368">
              <a:extLst>
                <a:ext uri="{FF2B5EF4-FFF2-40B4-BE49-F238E27FC236}">
                  <a16:creationId xmlns:a16="http://schemas.microsoft.com/office/drawing/2014/main" id="{C5AFFD88-3572-F473-71F9-E7C1A6F05DE5}"/>
                </a:ext>
              </a:extLst>
            </p:cNvPr>
            <p:cNvSpPr txBox="1"/>
            <p:nvPr/>
          </p:nvSpPr>
          <p:spPr>
            <a:xfrm>
              <a:off x="7525139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860</a:t>
              </a:r>
            </a:p>
          </p:txBody>
        </p:sp>
        <p:sp>
          <p:nvSpPr>
            <p:cNvPr id="2370" name="ZoneTexte 2369">
              <a:extLst>
                <a:ext uri="{FF2B5EF4-FFF2-40B4-BE49-F238E27FC236}">
                  <a16:creationId xmlns:a16="http://schemas.microsoft.com/office/drawing/2014/main" id="{30C19981-F119-F664-0319-C01C12518646}"/>
                </a:ext>
              </a:extLst>
            </p:cNvPr>
            <p:cNvSpPr txBox="1"/>
            <p:nvPr/>
          </p:nvSpPr>
          <p:spPr>
            <a:xfrm>
              <a:off x="7253792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867</a:t>
              </a:r>
            </a:p>
          </p:txBody>
        </p:sp>
        <p:sp>
          <p:nvSpPr>
            <p:cNvPr id="2371" name="ZoneTexte 2370">
              <a:extLst>
                <a:ext uri="{FF2B5EF4-FFF2-40B4-BE49-F238E27FC236}">
                  <a16:creationId xmlns:a16="http://schemas.microsoft.com/office/drawing/2014/main" id="{56030843-DBA0-51BC-723F-BA8D36C436DA}"/>
                </a:ext>
              </a:extLst>
            </p:cNvPr>
            <p:cNvSpPr txBox="1"/>
            <p:nvPr/>
          </p:nvSpPr>
          <p:spPr>
            <a:xfrm>
              <a:off x="6982619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887</a:t>
              </a:r>
            </a:p>
          </p:txBody>
        </p:sp>
        <p:sp>
          <p:nvSpPr>
            <p:cNvPr id="2372" name="ZoneTexte 2371">
              <a:extLst>
                <a:ext uri="{FF2B5EF4-FFF2-40B4-BE49-F238E27FC236}">
                  <a16:creationId xmlns:a16="http://schemas.microsoft.com/office/drawing/2014/main" id="{D007D42B-6B5C-0B34-CF6E-D91D3D25008E}"/>
                </a:ext>
              </a:extLst>
            </p:cNvPr>
            <p:cNvSpPr txBox="1"/>
            <p:nvPr/>
          </p:nvSpPr>
          <p:spPr>
            <a:xfrm>
              <a:off x="6696727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948</a:t>
              </a:r>
            </a:p>
          </p:txBody>
        </p:sp>
        <p:sp>
          <p:nvSpPr>
            <p:cNvPr id="2373" name="ZoneTexte 2372">
              <a:extLst>
                <a:ext uri="{FF2B5EF4-FFF2-40B4-BE49-F238E27FC236}">
                  <a16:creationId xmlns:a16="http://schemas.microsoft.com/office/drawing/2014/main" id="{B642EC3D-2473-C60D-3653-4A96DB6C54AF}"/>
                </a:ext>
              </a:extLst>
            </p:cNvPr>
            <p:cNvSpPr txBox="1"/>
            <p:nvPr/>
          </p:nvSpPr>
          <p:spPr>
            <a:xfrm>
              <a:off x="6434859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987</a:t>
              </a:r>
            </a:p>
          </p:txBody>
        </p:sp>
        <p:sp>
          <p:nvSpPr>
            <p:cNvPr id="2375" name="ZoneTexte 2374">
              <a:extLst>
                <a:ext uri="{FF2B5EF4-FFF2-40B4-BE49-F238E27FC236}">
                  <a16:creationId xmlns:a16="http://schemas.microsoft.com/office/drawing/2014/main" id="{3E8D6538-C131-A0A5-E70E-7E4D43DC6C2F}"/>
                </a:ext>
              </a:extLst>
            </p:cNvPr>
            <p:cNvSpPr txBox="1"/>
            <p:nvPr/>
          </p:nvSpPr>
          <p:spPr>
            <a:xfrm>
              <a:off x="5961585" y="3919568"/>
              <a:ext cx="460382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1052</a:t>
              </a:r>
            </a:p>
          </p:txBody>
        </p:sp>
        <p:sp>
          <p:nvSpPr>
            <p:cNvPr id="2376" name="ZoneTexte 2375">
              <a:extLst>
                <a:ext uri="{FF2B5EF4-FFF2-40B4-BE49-F238E27FC236}">
                  <a16:creationId xmlns:a16="http://schemas.microsoft.com/office/drawing/2014/main" id="{C2D5B5B0-7CAD-2BDA-C863-8ED7FB4A9CF7}"/>
                </a:ext>
              </a:extLst>
            </p:cNvPr>
            <p:cNvSpPr txBox="1"/>
            <p:nvPr/>
          </p:nvSpPr>
          <p:spPr>
            <a:xfrm>
              <a:off x="9712979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590</a:t>
              </a:r>
            </a:p>
          </p:txBody>
        </p:sp>
        <p:sp>
          <p:nvSpPr>
            <p:cNvPr id="2377" name="ZoneTexte 2376">
              <a:extLst>
                <a:ext uri="{FF2B5EF4-FFF2-40B4-BE49-F238E27FC236}">
                  <a16:creationId xmlns:a16="http://schemas.microsoft.com/office/drawing/2014/main" id="{8EB11BC7-C2C6-6314-7AC0-6AA33D05AD4C}"/>
                </a:ext>
              </a:extLst>
            </p:cNvPr>
            <p:cNvSpPr txBox="1"/>
            <p:nvPr/>
          </p:nvSpPr>
          <p:spPr>
            <a:xfrm>
              <a:off x="10237942" y="3919568"/>
              <a:ext cx="391454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593</a:t>
              </a:r>
            </a:p>
          </p:txBody>
        </p:sp>
        <p:sp>
          <p:nvSpPr>
            <p:cNvPr id="2378" name="ZoneTexte 2377">
              <a:extLst>
                <a:ext uri="{FF2B5EF4-FFF2-40B4-BE49-F238E27FC236}">
                  <a16:creationId xmlns:a16="http://schemas.microsoft.com/office/drawing/2014/main" id="{EDA0E77C-DBD4-BE91-8F4E-EAC0D3864881}"/>
                </a:ext>
              </a:extLst>
            </p:cNvPr>
            <p:cNvSpPr txBox="1"/>
            <p:nvPr/>
          </p:nvSpPr>
          <p:spPr>
            <a:xfrm>
              <a:off x="5681585" y="3919568"/>
              <a:ext cx="341760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</a:t>
              </a:r>
            </a:p>
          </p:txBody>
        </p:sp>
      </p:grpSp>
      <p:sp>
        <p:nvSpPr>
          <p:cNvPr id="2419" name="ZoneTexte 2418">
            <a:extLst>
              <a:ext uri="{FF2B5EF4-FFF2-40B4-BE49-F238E27FC236}">
                <a16:creationId xmlns:a16="http://schemas.microsoft.com/office/drawing/2014/main" id="{A3DE1D16-5DFD-5B02-1E98-0A379DA697D7}"/>
              </a:ext>
            </a:extLst>
          </p:cNvPr>
          <p:cNvSpPr txBox="1"/>
          <p:nvPr/>
        </p:nvSpPr>
        <p:spPr>
          <a:xfrm>
            <a:off x="6195637" y="6269621"/>
            <a:ext cx="460334" cy="256543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ctr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1052</a:t>
            </a:r>
          </a:p>
        </p:txBody>
      </p:sp>
      <p:sp>
        <p:nvSpPr>
          <p:cNvPr id="2420" name="ZoneTexte 2419">
            <a:extLst>
              <a:ext uri="{FF2B5EF4-FFF2-40B4-BE49-F238E27FC236}">
                <a16:creationId xmlns:a16="http://schemas.microsoft.com/office/drawing/2014/main" id="{AF743892-CBC1-AE21-F52B-7D222A5E7067}"/>
              </a:ext>
            </a:extLst>
          </p:cNvPr>
          <p:cNvSpPr txBox="1"/>
          <p:nvPr/>
        </p:nvSpPr>
        <p:spPr>
          <a:xfrm>
            <a:off x="6882587" y="6269621"/>
            <a:ext cx="391405" cy="256543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ctr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906</a:t>
            </a:r>
          </a:p>
        </p:txBody>
      </p:sp>
      <p:sp>
        <p:nvSpPr>
          <p:cNvPr id="2421" name="ZoneTexte 2420">
            <a:extLst>
              <a:ext uri="{FF2B5EF4-FFF2-40B4-BE49-F238E27FC236}">
                <a16:creationId xmlns:a16="http://schemas.microsoft.com/office/drawing/2014/main" id="{B684F9E8-A288-8E23-13AC-AA6C73292DAF}"/>
              </a:ext>
            </a:extLst>
          </p:cNvPr>
          <p:cNvSpPr txBox="1"/>
          <p:nvPr/>
        </p:nvSpPr>
        <p:spPr>
          <a:xfrm>
            <a:off x="7525358" y="6269621"/>
            <a:ext cx="391405" cy="256543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ctr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835</a:t>
            </a:r>
          </a:p>
        </p:txBody>
      </p:sp>
      <p:sp>
        <p:nvSpPr>
          <p:cNvPr id="2422" name="ZoneTexte 2421">
            <a:extLst>
              <a:ext uri="{FF2B5EF4-FFF2-40B4-BE49-F238E27FC236}">
                <a16:creationId xmlns:a16="http://schemas.microsoft.com/office/drawing/2014/main" id="{1D15EA73-F70A-712F-82D1-794FD5A1671B}"/>
              </a:ext>
            </a:extLst>
          </p:cNvPr>
          <p:cNvSpPr txBox="1"/>
          <p:nvPr/>
        </p:nvSpPr>
        <p:spPr>
          <a:xfrm>
            <a:off x="8157017" y="6269621"/>
            <a:ext cx="391405" cy="256543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ctr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372</a:t>
            </a:r>
          </a:p>
        </p:txBody>
      </p:sp>
      <p:sp>
        <p:nvSpPr>
          <p:cNvPr id="2423" name="ZoneTexte 2422">
            <a:extLst>
              <a:ext uri="{FF2B5EF4-FFF2-40B4-BE49-F238E27FC236}">
                <a16:creationId xmlns:a16="http://schemas.microsoft.com/office/drawing/2014/main" id="{FCE4AA92-A02D-ADCF-9BD3-C945CF337AE7}"/>
              </a:ext>
            </a:extLst>
          </p:cNvPr>
          <p:cNvSpPr txBox="1"/>
          <p:nvPr/>
        </p:nvSpPr>
        <p:spPr>
          <a:xfrm>
            <a:off x="8801121" y="6269621"/>
            <a:ext cx="391405" cy="256543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ctr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593</a:t>
            </a:r>
          </a:p>
        </p:txBody>
      </p:sp>
      <p:sp>
        <p:nvSpPr>
          <p:cNvPr id="2424" name="ZoneTexte 2423">
            <a:extLst>
              <a:ext uri="{FF2B5EF4-FFF2-40B4-BE49-F238E27FC236}">
                <a16:creationId xmlns:a16="http://schemas.microsoft.com/office/drawing/2014/main" id="{09FBAF29-D69D-B59C-93DE-6593D3093DD0}"/>
              </a:ext>
            </a:extLst>
          </p:cNvPr>
          <p:cNvSpPr txBox="1"/>
          <p:nvPr/>
        </p:nvSpPr>
        <p:spPr>
          <a:xfrm>
            <a:off x="5892247" y="6269621"/>
            <a:ext cx="341712" cy="256543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marL="0" marR="0" lvl="0" indent="0" algn="ctr" defTabSz="1218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</a:p>
        </p:txBody>
      </p:sp>
      <p:grpSp>
        <p:nvGrpSpPr>
          <p:cNvPr id="11" name="Groupe 2244">
            <a:extLst>
              <a:ext uri="{FF2B5EF4-FFF2-40B4-BE49-F238E27FC236}">
                <a16:creationId xmlns:a16="http://schemas.microsoft.com/office/drawing/2014/main" id="{571C3DC3-1C66-1839-3736-D3256DB48572}"/>
              </a:ext>
            </a:extLst>
          </p:cNvPr>
          <p:cNvGrpSpPr/>
          <p:nvPr/>
        </p:nvGrpSpPr>
        <p:grpSpPr>
          <a:xfrm>
            <a:off x="5461765" y="3965168"/>
            <a:ext cx="5133524" cy="2429351"/>
            <a:chOff x="5735958" y="4212146"/>
            <a:chExt cx="5133513" cy="2429351"/>
          </a:xfrm>
        </p:grpSpPr>
        <p:grpSp>
          <p:nvGrpSpPr>
            <p:cNvPr id="14" name="Groupe 2236">
              <a:extLst>
                <a:ext uri="{FF2B5EF4-FFF2-40B4-BE49-F238E27FC236}">
                  <a16:creationId xmlns:a16="http://schemas.microsoft.com/office/drawing/2014/main" id="{306BE777-F4D6-2EE4-B06A-F1CB687BCE73}"/>
                </a:ext>
              </a:extLst>
            </p:cNvPr>
            <p:cNvGrpSpPr/>
            <p:nvPr/>
          </p:nvGrpSpPr>
          <p:grpSpPr>
            <a:xfrm>
              <a:off x="6031644" y="4687295"/>
              <a:ext cx="3261457" cy="1592639"/>
              <a:chOff x="-3184526" y="3838575"/>
              <a:chExt cx="2174875" cy="1062038"/>
            </a:xfrm>
          </p:grpSpPr>
          <p:sp>
            <p:nvSpPr>
              <p:cNvPr id="51" name="Line 6">
                <a:extLst>
                  <a:ext uri="{FF2B5EF4-FFF2-40B4-BE49-F238E27FC236}">
                    <a16:creationId xmlns:a16="http://schemas.microsoft.com/office/drawing/2014/main" id="{3654A6E7-6AF1-35FB-0CC9-B1611C098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312988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:a16="http://schemas.microsoft.com/office/drawing/2014/main" id="{DEDA9EBC-C387-E6B3-5589-4040B969B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2740026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Line 8">
                <a:extLst>
                  <a:ext uri="{FF2B5EF4-FFF2-40B4-BE49-F238E27FC236}">
                    <a16:creationId xmlns:a16="http://schemas.microsoft.com/office/drawing/2014/main" id="{7C961AE6-DDA2-F24F-5E0F-526436F31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740026" y="4873625"/>
                <a:ext cx="4270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Line 9">
                <a:extLst>
                  <a:ext uri="{FF2B5EF4-FFF2-40B4-BE49-F238E27FC236}">
                    <a16:creationId xmlns:a16="http://schemas.microsoft.com/office/drawing/2014/main" id="{45961B3E-0043-1C2C-7359-5B5DC1265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060451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10">
                <a:extLst>
                  <a:ext uri="{FF2B5EF4-FFF2-40B4-BE49-F238E27FC236}">
                    <a16:creationId xmlns:a16="http://schemas.microsoft.com/office/drawing/2014/main" id="{BF0AD3A0-12A4-28DC-26C9-7DC1E038D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60451" y="4873625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ne 11">
                <a:extLst>
                  <a:ext uri="{FF2B5EF4-FFF2-40B4-BE49-F238E27FC236}">
                    <a16:creationId xmlns:a16="http://schemas.microsoft.com/office/drawing/2014/main" id="{0CE011F0-ADC8-3DC3-FAFD-79FFCFCF2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476376" y="4873625"/>
                <a:ext cx="415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12">
                <a:extLst>
                  <a:ext uri="{FF2B5EF4-FFF2-40B4-BE49-F238E27FC236}">
                    <a16:creationId xmlns:a16="http://schemas.microsoft.com/office/drawing/2014/main" id="{B9D2DD51-6CEE-B782-E5A2-9CCCEA6C9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476376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91DEC44D-DAAF-371E-7F1C-7EDAC5F42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897063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3DBFD471-6433-7F41-8400-515CF9869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897063" y="4873625"/>
                <a:ext cx="4206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FD856AF7-AE12-0E8A-2415-8749CE64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312988" y="4873625"/>
                <a:ext cx="415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9" name="Line 20">
                <a:extLst>
                  <a:ext uri="{FF2B5EF4-FFF2-40B4-BE49-F238E27FC236}">
                    <a16:creationId xmlns:a16="http://schemas.microsoft.com/office/drawing/2014/main" id="{39BA5238-A565-B4F7-F489-A7698DFE2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032250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0" name="Line 21">
                <a:extLst>
                  <a:ext uri="{FF2B5EF4-FFF2-40B4-BE49-F238E27FC236}">
                    <a16:creationId xmlns:a16="http://schemas.microsoft.com/office/drawing/2014/main" id="{C74FF9F8-A3A7-E7EF-5835-B55FAC24E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3862388"/>
                <a:ext cx="0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1" name="Line 22">
                <a:extLst>
                  <a:ext uri="{FF2B5EF4-FFF2-40B4-BE49-F238E27FC236}">
                    <a16:creationId xmlns:a16="http://schemas.microsoft.com/office/drawing/2014/main" id="{BAE340EE-1801-FAFD-3BA1-49CD34553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386238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2" name="Line 23">
                <a:extLst>
                  <a:ext uri="{FF2B5EF4-FFF2-40B4-BE49-F238E27FC236}">
                    <a16:creationId xmlns:a16="http://schemas.microsoft.com/office/drawing/2014/main" id="{F6D2DFDF-3E0F-C48B-7BAB-22B612C53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3838575"/>
                <a:ext cx="0" cy="238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4" name="Line 24">
                <a:extLst>
                  <a:ext uri="{FF2B5EF4-FFF2-40B4-BE49-F238E27FC236}">
                    <a16:creationId xmlns:a16="http://schemas.microsoft.com/office/drawing/2014/main" id="{5B1613DF-ED69-DB7A-F7A4-7D6FBB15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703763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5" name="Line 25">
                <a:extLst>
                  <a:ext uri="{FF2B5EF4-FFF2-40B4-BE49-F238E27FC236}">
                    <a16:creationId xmlns:a16="http://schemas.microsoft.com/office/drawing/2014/main" id="{FF652C30-3F98-75C8-7963-05A407B8C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535488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6" name="Line 26">
                <a:extLst>
                  <a:ext uri="{FF2B5EF4-FFF2-40B4-BE49-F238E27FC236}">
                    <a16:creationId xmlns:a16="http://schemas.microsoft.com/office/drawing/2014/main" id="{7ABD1E36-EA75-E9D6-BE76-CF0434AB4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53548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7" name="Line 27">
                <a:extLst>
                  <a:ext uri="{FF2B5EF4-FFF2-40B4-BE49-F238E27FC236}">
                    <a16:creationId xmlns:a16="http://schemas.microsoft.com/office/drawing/2014/main" id="{07F17340-B0A7-76D7-AA6D-6D60B4A86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367213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8" name="Line 28">
                <a:extLst>
                  <a:ext uri="{FF2B5EF4-FFF2-40B4-BE49-F238E27FC236}">
                    <a16:creationId xmlns:a16="http://schemas.microsoft.com/office/drawing/2014/main" id="{E7EF3F87-B097-116E-23EF-80FAC71C1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367213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9" name="Line 29">
                <a:extLst>
                  <a:ext uri="{FF2B5EF4-FFF2-40B4-BE49-F238E27FC236}">
                    <a16:creationId xmlns:a16="http://schemas.microsoft.com/office/drawing/2014/main" id="{0830D03C-C806-BA98-A70E-855D7E9DF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198938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0" name="Line 30">
                <a:extLst>
                  <a:ext uri="{FF2B5EF4-FFF2-40B4-BE49-F238E27FC236}">
                    <a16:creationId xmlns:a16="http://schemas.microsoft.com/office/drawing/2014/main" id="{4F71C68C-8224-F683-13C5-2310CEE91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19893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1" name="Line 31">
                <a:extLst>
                  <a:ext uri="{FF2B5EF4-FFF2-40B4-BE49-F238E27FC236}">
                    <a16:creationId xmlns:a16="http://schemas.microsoft.com/office/drawing/2014/main" id="{C9B41DBC-419F-0BEF-A273-961BC078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032250"/>
                <a:ext cx="0" cy="166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2" name="Line 32">
                <a:extLst>
                  <a:ext uri="{FF2B5EF4-FFF2-40B4-BE49-F238E27FC236}">
                    <a16:creationId xmlns:a16="http://schemas.microsoft.com/office/drawing/2014/main" id="{A37D99C7-A095-F821-4FAF-1BE7EDB4D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3" name="Line 33">
                <a:extLst>
                  <a:ext uri="{FF2B5EF4-FFF2-40B4-BE49-F238E27FC236}">
                    <a16:creationId xmlns:a16="http://schemas.microsoft.com/office/drawing/2014/main" id="{A54603B1-2523-BF4A-C79E-50937FED3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703763"/>
                <a:ext cx="0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4" name="Line 34">
                <a:extLst>
                  <a:ext uri="{FF2B5EF4-FFF2-40B4-BE49-F238E27FC236}">
                    <a16:creationId xmlns:a16="http://schemas.microsoft.com/office/drawing/2014/main" id="{FFC3211D-9DF7-B66E-5B47-5762606ED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157538" y="4873625"/>
                <a:ext cx="417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6" name="Line 36">
                <a:extLst>
                  <a:ext uri="{FF2B5EF4-FFF2-40B4-BE49-F238E27FC236}">
                    <a16:creationId xmlns:a16="http://schemas.microsoft.com/office/drawing/2014/main" id="{F85B1D31-4B27-324E-C4FD-57F394278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873625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223">
                <a:extLst>
                  <a:ext uri="{FF2B5EF4-FFF2-40B4-BE49-F238E27FC236}">
                    <a16:creationId xmlns:a16="http://schemas.microsoft.com/office/drawing/2014/main" id="{CF6414AF-89AB-E334-B66C-8ACC49135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70001" y="4125498"/>
                <a:ext cx="98425" cy="75565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224">
                <a:extLst>
                  <a:ext uri="{FF2B5EF4-FFF2-40B4-BE49-F238E27FC236}">
                    <a16:creationId xmlns:a16="http://schemas.microsoft.com/office/drawing/2014/main" id="{0FD9B2D6-BF99-D8F2-9074-A99447B66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71601" y="3959225"/>
                <a:ext cx="100013" cy="9128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225">
                <a:extLst>
                  <a:ext uri="{FF2B5EF4-FFF2-40B4-BE49-F238E27FC236}">
                    <a16:creationId xmlns:a16="http://schemas.microsoft.com/office/drawing/2014/main" id="{DD0716B4-3A92-A2CF-3665-4F778429C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90688" y="4108036"/>
                <a:ext cx="98425" cy="77311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226">
                <a:extLst>
                  <a:ext uri="{FF2B5EF4-FFF2-40B4-BE49-F238E27FC236}">
                    <a16:creationId xmlns:a16="http://schemas.microsoft.com/office/drawing/2014/main" id="{10B0AFA5-223D-4694-AA4B-1FE465D3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92288" y="3962400"/>
                <a:ext cx="100013" cy="90963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227">
                <a:extLst>
                  <a:ext uri="{FF2B5EF4-FFF2-40B4-BE49-F238E27FC236}">
                    <a16:creationId xmlns:a16="http://schemas.microsoft.com/office/drawing/2014/main" id="{BB7DF819-C856-BD79-1D9C-BA6E82D5E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11388" y="4171950"/>
                <a:ext cx="98425" cy="7000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228">
                <a:extLst>
                  <a:ext uri="{FF2B5EF4-FFF2-40B4-BE49-F238E27FC236}">
                    <a16:creationId xmlns:a16="http://schemas.microsoft.com/office/drawing/2014/main" id="{A4F3E95B-F752-4E64-0818-6BBF05388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09788" y="4157248"/>
                <a:ext cx="98425" cy="7239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229">
                <a:extLst>
                  <a:ext uri="{FF2B5EF4-FFF2-40B4-BE49-F238E27FC236}">
                    <a16:creationId xmlns:a16="http://schemas.microsoft.com/office/drawing/2014/main" id="{9C2D0901-EAC0-6F96-DAB5-207E3FB1C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28888" y="4262023"/>
                <a:ext cx="98425" cy="6191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230">
                <a:extLst>
                  <a:ext uri="{FF2B5EF4-FFF2-40B4-BE49-F238E27FC236}">
                    <a16:creationId xmlns:a16="http://schemas.microsoft.com/office/drawing/2014/main" id="{034D1F0B-C702-1B9C-DBD9-9D3416A7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30488" y="4197350"/>
                <a:ext cx="98425" cy="6746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231">
                <a:extLst>
                  <a:ext uri="{FF2B5EF4-FFF2-40B4-BE49-F238E27FC236}">
                    <a16:creationId xmlns:a16="http://schemas.microsoft.com/office/drawing/2014/main" id="{4801AE61-7C8D-5C45-2F08-6F16482FD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49576" y="4244560"/>
                <a:ext cx="98425" cy="63658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 232">
                <a:extLst>
                  <a:ext uri="{FF2B5EF4-FFF2-40B4-BE49-F238E27FC236}">
                    <a16:creationId xmlns:a16="http://schemas.microsoft.com/office/drawing/2014/main" id="{7825E1B5-615F-3732-A2E5-521E4C60B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1176" y="4214813"/>
                <a:ext cx="98425" cy="6572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7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82" name="ZoneTexte 2381">
              <a:extLst>
                <a:ext uri="{FF2B5EF4-FFF2-40B4-BE49-F238E27FC236}">
                  <a16:creationId xmlns:a16="http://schemas.microsoft.com/office/drawing/2014/main" id="{446F3EBD-65F9-3687-5D99-FEF3007BF41D}"/>
                </a:ext>
              </a:extLst>
            </p:cNvPr>
            <p:cNvSpPr txBox="1"/>
            <p:nvPr/>
          </p:nvSpPr>
          <p:spPr>
            <a:xfrm>
              <a:off x="6706162" y="4212146"/>
              <a:ext cx="1715530" cy="31810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E3C9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SBP&gt;130 or DBP&gt;85</a:t>
              </a:r>
            </a:p>
          </p:txBody>
        </p:sp>
        <p:sp>
          <p:nvSpPr>
            <p:cNvPr id="2387" name="ZoneTexte 2386">
              <a:extLst>
                <a:ext uri="{FF2B5EF4-FFF2-40B4-BE49-F238E27FC236}">
                  <a16:creationId xmlns:a16="http://schemas.microsoft.com/office/drawing/2014/main" id="{1C13AD2E-629D-A10F-5851-E1CB78F0021F}"/>
                </a:ext>
              </a:extLst>
            </p:cNvPr>
            <p:cNvSpPr txBox="1"/>
            <p:nvPr/>
          </p:nvSpPr>
          <p:spPr>
            <a:xfrm>
              <a:off x="6147069" y="4984166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39</a:t>
              </a:r>
            </a:p>
          </p:txBody>
        </p:sp>
        <p:sp>
          <p:nvSpPr>
            <p:cNvPr id="2388" name="ZoneTexte 2387">
              <a:extLst>
                <a:ext uri="{FF2B5EF4-FFF2-40B4-BE49-F238E27FC236}">
                  <a16:creationId xmlns:a16="http://schemas.microsoft.com/office/drawing/2014/main" id="{8736C2E7-8D78-37F0-99E2-61F6C991C4C5}"/>
                </a:ext>
              </a:extLst>
            </p:cNvPr>
            <p:cNvSpPr txBox="1"/>
            <p:nvPr/>
          </p:nvSpPr>
          <p:spPr>
            <a:xfrm>
              <a:off x="6290914" y="5014557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38</a:t>
              </a:r>
            </a:p>
          </p:txBody>
        </p:sp>
        <p:sp>
          <p:nvSpPr>
            <p:cNvPr id="2389" name="ZoneTexte 2388">
              <a:extLst>
                <a:ext uri="{FF2B5EF4-FFF2-40B4-BE49-F238E27FC236}">
                  <a16:creationId xmlns:a16="http://schemas.microsoft.com/office/drawing/2014/main" id="{8D6D55C7-2E12-CEE5-869F-5767855193DC}"/>
                </a:ext>
              </a:extLst>
            </p:cNvPr>
            <p:cNvSpPr txBox="1"/>
            <p:nvPr/>
          </p:nvSpPr>
          <p:spPr>
            <a:xfrm>
              <a:off x="6768639" y="5000041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390" name="ZoneTexte 2389">
              <a:extLst>
                <a:ext uri="{FF2B5EF4-FFF2-40B4-BE49-F238E27FC236}">
                  <a16:creationId xmlns:a16="http://schemas.microsoft.com/office/drawing/2014/main" id="{EC45B984-199A-5949-4FF9-0240DA24CB79}"/>
                </a:ext>
              </a:extLst>
            </p:cNvPr>
            <p:cNvSpPr txBox="1"/>
            <p:nvPr/>
          </p:nvSpPr>
          <p:spPr>
            <a:xfrm>
              <a:off x="6936913" y="5040726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37</a:t>
              </a:r>
            </a:p>
          </p:txBody>
        </p:sp>
        <p:sp>
          <p:nvSpPr>
            <p:cNvPr id="2391" name="ZoneTexte 2390">
              <a:extLst>
                <a:ext uri="{FF2B5EF4-FFF2-40B4-BE49-F238E27FC236}">
                  <a16:creationId xmlns:a16="http://schemas.microsoft.com/office/drawing/2014/main" id="{DB93B938-4ECD-FCEA-A720-A965A4373E04}"/>
                </a:ext>
              </a:extLst>
            </p:cNvPr>
            <p:cNvSpPr txBox="1"/>
            <p:nvPr/>
          </p:nvSpPr>
          <p:spPr>
            <a:xfrm>
              <a:off x="7400504" y="4968292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41</a:t>
              </a:r>
            </a:p>
          </p:txBody>
        </p:sp>
        <p:sp>
          <p:nvSpPr>
            <p:cNvPr id="2392" name="ZoneTexte 2391">
              <a:extLst>
                <a:ext uri="{FF2B5EF4-FFF2-40B4-BE49-F238E27FC236}">
                  <a16:creationId xmlns:a16="http://schemas.microsoft.com/office/drawing/2014/main" id="{2F7AA38B-08BB-34A8-6973-C524481683B3}"/>
                </a:ext>
              </a:extLst>
            </p:cNvPr>
            <p:cNvSpPr txBox="1"/>
            <p:nvPr/>
          </p:nvSpPr>
          <p:spPr>
            <a:xfrm>
              <a:off x="7552902" y="4908061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43</a:t>
              </a:r>
            </a:p>
          </p:txBody>
        </p:sp>
        <p:sp>
          <p:nvSpPr>
            <p:cNvPr id="2393" name="ZoneTexte 2392">
              <a:extLst>
                <a:ext uri="{FF2B5EF4-FFF2-40B4-BE49-F238E27FC236}">
                  <a16:creationId xmlns:a16="http://schemas.microsoft.com/office/drawing/2014/main" id="{45D7E8F8-E8AC-5CF8-8BE5-7C620BA37B07}"/>
                </a:ext>
              </a:extLst>
            </p:cNvPr>
            <p:cNvSpPr txBox="1"/>
            <p:nvPr/>
          </p:nvSpPr>
          <p:spPr>
            <a:xfrm>
              <a:off x="8037291" y="4654517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2394" name="ZoneTexte 2393">
              <a:extLst>
                <a:ext uri="{FF2B5EF4-FFF2-40B4-BE49-F238E27FC236}">
                  <a16:creationId xmlns:a16="http://schemas.microsoft.com/office/drawing/2014/main" id="{B5B32072-04B1-654A-280E-E46C89EF1736}"/>
                </a:ext>
              </a:extLst>
            </p:cNvPr>
            <p:cNvSpPr txBox="1"/>
            <p:nvPr/>
          </p:nvSpPr>
          <p:spPr>
            <a:xfrm>
              <a:off x="8189693" y="4855684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46</a:t>
              </a:r>
            </a:p>
          </p:txBody>
        </p:sp>
        <p:sp>
          <p:nvSpPr>
            <p:cNvPr id="2395" name="ZoneTexte 2394">
              <a:extLst>
                <a:ext uri="{FF2B5EF4-FFF2-40B4-BE49-F238E27FC236}">
                  <a16:creationId xmlns:a16="http://schemas.microsoft.com/office/drawing/2014/main" id="{B9740C2C-D1DF-5805-D1C9-CEBF6A2D0D75}"/>
                </a:ext>
              </a:extLst>
            </p:cNvPr>
            <p:cNvSpPr txBox="1"/>
            <p:nvPr/>
          </p:nvSpPr>
          <p:spPr>
            <a:xfrm>
              <a:off x="8673499" y="4654517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2396" name="ZoneTexte 2395">
              <a:extLst>
                <a:ext uri="{FF2B5EF4-FFF2-40B4-BE49-F238E27FC236}">
                  <a16:creationId xmlns:a16="http://schemas.microsoft.com/office/drawing/2014/main" id="{1958944A-05FF-78F1-A722-BAA27F95C547}"/>
                </a:ext>
              </a:extLst>
            </p:cNvPr>
            <p:cNvSpPr txBox="1"/>
            <p:nvPr/>
          </p:nvSpPr>
          <p:spPr>
            <a:xfrm>
              <a:off x="8825896" y="4855684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2397" name="ZoneTexte 2396">
              <a:extLst>
                <a:ext uri="{FF2B5EF4-FFF2-40B4-BE49-F238E27FC236}">
                  <a16:creationId xmlns:a16="http://schemas.microsoft.com/office/drawing/2014/main" id="{985DA40E-8788-0C93-8080-DCCE19661FA0}"/>
                </a:ext>
              </a:extLst>
            </p:cNvPr>
            <p:cNvSpPr txBox="1"/>
            <p:nvPr/>
          </p:nvSpPr>
          <p:spPr>
            <a:xfrm>
              <a:off x="6743493" y="4436157"/>
              <a:ext cx="482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p=ns</a:t>
              </a:r>
            </a:p>
          </p:txBody>
        </p:sp>
        <p:sp>
          <p:nvSpPr>
            <p:cNvPr id="2398" name="ZoneTexte 2397">
              <a:extLst>
                <a:ext uri="{FF2B5EF4-FFF2-40B4-BE49-F238E27FC236}">
                  <a16:creationId xmlns:a16="http://schemas.microsoft.com/office/drawing/2014/main" id="{68C76CD9-7EF8-4861-FED4-FB3AF35AF25B}"/>
                </a:ext>
              </a:extLst>
            </p:cNvPr>
            <p:cNvSpPr txBox="1"/>
            <p:nvPr/>
          </p:nvSpPr>
          <p:spPr>
            <a:xfrm>
              <a:off x="8560136" y="4436157"/>
              <a:ext cx="694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p=0.047</a:t>
              </a:r>
            </a:p>
          </p:txBody>
        </p:sp>
        <p:sp>
          <p:nvSpPr>
            <p:cNvPr id="2399" name="ZoneTexte 2398">
              <a:extLst>
                <a:ext uri="{FF2B5EF4-FFF2-40B4-BE49-F238E27FC236}">
                  <a16:creationId xmlns:a16="http://schemas.microsoft.com/office/drawing/2014/main" id="{95C7F867-3397-5208-2220-8A025642C019}"/>
                </a:ext>
              </a:extLst>
            </p:cNvPr>
            <p:cNvSpPr txBox="1"/>
            <p:nvPr/>
          </p:nvSpPr>
          <p:spPr>
            <a:xfrm>
              <a:off x="7371876" y="4436157"/>
              <a:ext cx="482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p=ns</a:t>
              </a:r>
            </a:p>
          </p:txBody>
        </p:sp>
        <p:sp>
          <p:nvSpPr>
            <p:cNvPr id="2400" name="ZoneTexte 2399">
              <a:extLst>
                <a:ext uri="{FF2B5EF4-FFF2-40B4-BE49-F238E27FC236}">
                  <a16:creationId xmlns:a16="http://schemas.microsoft.com/office/drawing/2014/main" id="{8A153912-5430-88A5-80BF-253312FF570F}"/>
                </a:ext>
              </a:extLst>
            </p:cNvPr>
            <p:cNvSpPr txBox="1"/>
            <p:nvPr/>
          </p:nvSpPr>
          <p:spPr>
            <a:xfrm>
              <a:off x="8014073" y="4436157"/>
              <a:ext cx="482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p=ns</a:t>
              </a:r>
            </a:p>
          </p:txBody>
        </p:sp>
        <p:sp>
          <p:nvSpPr>
            <p:cNvPr id="2401" name="Rectangle 240">
              <a:extLst>
                <a:ext uri="{FF2B5EF4-FFF2-40B4-BE49-F238E27FC236}">
                  <a16:creationId xmlns:a16="http://schemas.microsoft.com/office/drawing/2014/main" id="{1FC5BD7E-C27A-69BC-B035-DEFC2BF2C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2440" y="5141862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2" name="Rectangle 241">
              <a:extLst>
                <a:ext uri="{FF2B5EF4-FFF2-40B4-BE49-F238E27FC236}">
                  <a16:creationId xmlns:a16="http://schemas.microsoft.com/office/drawing/2014/main" id="{693A825E-633D-812F-0303-1F8685355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1662" y="4793517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3" name="ZoneTexte 2402">
              <a:extLst>
                <a:ext uri="{FF2B5EF4-FFF2-40B4-BE49-F238E27FC236}">
                  <a16:creationId xmlns:a16="http://schemas.microsoft.com/office/drawing/2014/main" id="{D75B1F91-5F6E-DC5D-635B-82E24D0F3193}"/>
                </a:ext>
              </a:extLst>
            </p:cNvPr>
            <p:cNvSpPr txBox="1"/>
            <p:nvPr/>
          </p:nvSpPr>
          <p:spPr>
            <a:xfrm>
              <a:off x="9849129" y="5065850"/>
              <a:ext cx="10203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TDF/FTC/EFV</a:t>
              </a:r>
            </a:p>
          </p:txBody>
        </p:sp>
        <p:sp>
          <p:nvSpPr>
            <p:cNvPr id="2404" name="ZoneTexte 2403">
              <a:extLst>
                <a:ext uri="{FF2B5EF4-FFF2-40B4-BE49-F238E27FC236}">
                  <a16:creationId xmlns:a16="http://schemas.microsoft.com/office/drawing/2014/main" id="{45E00CD6-5AAF-EB7B-5D23-BE1A1E581812}"/>
                </a:ext>
              </a:extLst>
            </p:cNvPr>
            <p:cNvSpPr txBox="1"/>
            <p:nvPr/>
          </p:nvSpPr>
          <p:spPr>
            <a:xfrm>
              <a:off x="9820276" y="4629716"/>
              <a:ext cx="1049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TDF/FTC/DTG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TAF/FTC/DTG</a:t>
              </a:r>
            </a:p>
          </p:txBody>
        </p:sp>
        <p:sp>
          <p:nvSpPr>
            <p:cNvPr id="2405" name="ZoneTexte 2404">
              <a:extLst>
                <a:ext uri="{FF2B5EF4-FFF2-40B4-BE49-F238E27FC236}">
                  <a16:creationId xmlns:a16="http://schemas.microsoft.com/office/drawing/2014/main" id="{A325E80D-52F8-184D-C6C3-A5E940A200A9}"/>
                </a:ext>
              </a:extLst>
            </p:cNvPr>
            <p:cNvSpPr txBox="1"/>
            <p:nvPr/>
          </p:nvSpPr>
          <p:spPr>
            <a:xfrm>
              <a:off x="5814504" y="6124739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06" name="ZoneTexte 2405">
              <a:extLst>
                <a:ext uri="{FF2B5EF4-FFF2-40B4-BE49-F238E27FC236}">
                  <a16:creationId xmlns:a16="http://schemas.microsoft.com/office/drawing/2014/main" id="{625DA648-E3EA-955D-767E-FDF946C0B78A}"/>
                </a:ext>
              </a:extLst>
            </p:cNvPr>
            <p:cNvSpPr txBox="1"/>
            <p:nvPr/>
          </p:nvSpPr>
          <p:spPr>
            <a:xfrm>
              <a:off x="5735959" y="5875542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407" name="ZoneTexte 2406">
              <a:extLst>
                <a:ext uri="{FF2B5EF4-FFF2-40B4-BE49-F238E27FC236}">
                  <a16:creationId xmlns:a16="http://schemas.microsoft.com/office/drawing/2014/main" id="{8B001718-A7D8-A82E-470B-50AFDE61E5C7}"/>
                </a:ext>
              </a:extLst>
            </p:cNvPr>
            <p:cNvSpPr txBox="1"/>
            <p:nvPr/>
          </p:nvSpPr>
          <p:spPr>
            <a:xfrm>
              <a:off x="5735963" y="5625614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408" name="ZoneTexte 2407">
              <a:extLst>
                <a:ext uri="{FF2B5EF4-FFF2-40B4-BE49-F238E27FC236}">
                  <a16:creationId xmlns:a16="http://schemas.microsoft.com/office/drawing/2014/main" id="{F1065668-9BF2-6BA9-00F0-7E452C6B751C}"/>
                </a:ext>
              </a:extLst>
            </p:cNvPr>
            <p:cNvSpPr txBox="1"/>
            <p:nvPr/>
          </p:nvSpPr>
          <p:spPr>
            <a:xfrm>
              <a:off x="5735959" y="5372656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2409" name="ZoneTexte 2408">
              <a:extLst>
                <a:ext uri="{FF2B5EF4-FFF2-40B4-BE49-F238E27FC236}">
                  <a16:creationId xmlns:a16="http://schemas.microsoft.com/office/drawing/2014/main" id="{7EC473FA-CD6A-5493-828C-8621C4562BD3}"/>
                </a:ext>
              </a:extLst>
            </p:cNvPr>
            <p:cNvSpPr txBox="1"/>
            <p:nvPr/>
          </p:nvSpPr>
          <p:spPr>
            <a:xfrm>
              <a:off x="5735960" y="5121558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410" name="ZoneTexte 2409">
              <a:extLst>
                <a:ext uri="{FF2B5EF4-FFF2-40B4-BE49-F238E27FC236}">
                  <a16:creationId xmlns:a16="http://schemas.microsoft.com/office/drawing/2014/main" id="{9FD02ADF-FEEB-B9A9-D3AC-B8B4C3418F76}"/>
                </a:ext>
              </a:extLst>
            </p:cNvPr>
            <p:cNvSpPr txBox="1"/>
            <p:nvPr/>
          </p:nvSpPr>
          <p:spPr>
            <a:xfrm>
              <a:off x="6040716" y="6239731"/>
              <a:ext cx="707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</a:p>
          </p:txBody>
        </p:sp>
        <p:sp>
          <p:nvSpPr>
            <p:cNvPr id="2411" name="ZoneTexte 2410">
              <a:extLst>
                <a:ext uri="{FF2B5EF4-FFF2-40B4-BE49-F238E27FC236}">
                  <a16:creationId xmlns:a16="http://schemas.microsoft.com/office/drawing/2014/main" id="{DE79EF02-4C98-F215-1146-6D8A996CBAD5}"/>
                </a:ext>
              </a:extLst>
            </p:cNvPr>
            <p:cNvSpPr txBox="1"/>
            <p:nvPr/>
          </p:nvSpPr>
          <p:spPr>
            <a:xfrm>
              <a:off x="6875949" y="6239731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2412" name="ZoneTexte 2411">
              <a:extLst>
                <a:ext uri="{FF2B5EF4-FFF2-40B4-BE49-F238E27FC236}">
                  <a16:creationId xmlns:a16="http://schemas.microsoft.com/office/drawing/2014/main" id="{341C19AC-25B7-6898-F64C-9E43A4C5F013}"/>
                </a:ext>
              </a:extLst>
            </p:cNvPr>
            <p:cNvSpPr txBox="1"/>
            <p:nvPr/>
          </p:nvSpPr>
          <p:spPr>
            <a:xfrm>
              <a:off x="7518717" y="6239731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2413" name="ZoneTexte 2412">
              <a:extLst>
                <a:ext uri="{FF2B5EF4-FFF2-40B4-BE49-F238E27FC236}">
                  <a16:creationId xmlns:a16="http://schemas.microsoft.com/office/drawing/2014/main" id="{A397C9F0-460D-5955-A957-7743F10EF4A3}"/>
                </a:ext>
              </a:extLst>
            </p:cNvPr>
            <p:cNvSpPr txBox="1"/>
            <p:nvPr/>
          </p:nvSpPr>
          <p:spPr>
            <a:xfrm>
              <a:off x="8111101" y="6239731"/>
              <a:ext cx="4203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144</a:t>
              </a:r>
            </a:p>
          </p:txBody>
        </p:sp>
        <p:sp>
          <p:nvSpPr>
            <p:cNvPr id="2414" name="ZoneTexte 2413">
              <a:extLst>
                <a:ext uri="{FF2B5EF4-FFF2-40B4-BE49-F238E27FC236}">
                  <a16:creationId xmlns:a16="http://schemas.microsoft.com/office/drawing/2014/main" id="{52551092-2CD9-3A07-A716-288D96FCFDEE}"/>
                </a:ext>
              </a:extLst>
            </p:cNvPr>
            <p:cNvSpPr txBox="1"/>
            <p:nvPr/>
          </p:nvSpPr>
          <p:spPr>
            <a:xfrm>
              <a:off x="8755203" y="6239731"/>
              <a:ext cx="4203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192</a:t>
              </a:r>
            </a:p>
          </p:txBody>
        </p:sp>
        <p:sp>
          <p:nvSpPr>
            <p:cNvPr id="2415" name="ZoneTexte 2414">
              <a:extLst>
                <a:ext uri="{FF2B5EF4-FFF2-40B4-BE49-F238E27FC236}">
                  <a16:creationId xmlns:a16="http://schemas.microsoft.com/office/drawing/2014/main" id="{B24812BA-35E3-40B9-E763-9DA8412C7D13}"/>
                </a:ext>
              </a:extLst>
            </p:cNvPr>
            <p:cNvSpPr txBox="1"/>
            <p:nvPr/>
          </p:nvSpPr>
          <p:spPr>
            <a:xfrm>
              <a:off x="7434453" y="6364498"/>
              <a:ext cx="546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</a:p>
          </p:txBody>
        </p:sp>
        <p:sp>
          <p:nvSpPr>
            <p:cNvPr id="2416" name="ZoneTexte 2415">
              <a:extLst>
                <a:ext uri="{FF2B5EF4-FFF2-40B4-BE49-F238E27FC236}">
                  <a16:creationId xmlns:a16="http://schemas.microsoft.com/office/drawing/2014/main" id="{C64E6249-221C-21C4-DA3C-80622E741A30}"/>
                </a:ext>
              </a:extLst>
            </p:cNvPr>
            <p:cNvSpPr txBox="1"/>
            <p:nvPr/>
          </p:nvSpPr>
          <p:spPr>
            <a:xfrm>
              <a:off x="5735959" y="4887028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2417" name="ZoneTexte 2416">
              <a:extLst>
                <a:ext uri="{FF2B5EF4-FFF2-40B4-BE49-F238E27FC236}">
                  <a16:creationId xmlns:a16="http://schemas.microsoft.com/office/drawing/2014/main" id="{33D5408E-20D7-575B-6CB8-4F65D0BD3298}"/>
                </a:ext>
              </a:extLst>
            </p:cNvPr>
            <p:cNvSpPr txBox="1"/>
            <p:nvPr/>
          </p:nvSpPr>
          <p:spPr>
            <a:xfrm>
              <a:off x="5735958" y="4625760"/>
              <a:ext cx="341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588CC77-9E25-2684-E3CC-28D854DE48CE}"/>
                </a:ext>
              </a:extLst>
            </p:cNvPr>
            <p:cNvSpPr txBox="1"/>
            <p:nvPr/>
          </p:nvSpPr>
          <p:spPr>
            <a:xfrm>
              <a:off x="5894016" y="4456868"/>
              <a:ext cx="295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7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517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4512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DTG: increased risk of hypertension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36" y="1693316"/>
            <a:ext cx="5861441" cy="3607893"/>
          </a:xfrm>
        </p:spPr>
        <p:txBody>
          <a:bodyPr>
            <a:normAutofit/>
          </a:bodyPr>
          <a:lstStyle/>
          <a:p>
            <a:r>
              <a:rPr lang="en-US" sz="1867" dirty="0"/>
              <a:t>Data from 4 RCT in </a:t>
            </a:r>
            <a:r>
              <a:rPr lang="en-US" sz="1867" dirty="0" err="1"/>
              <a:t>Naïves</a:t>
            </a:r>
            <a:r>
              <a:rPr lang="en-US" sz="1867" dirty="0"/>
              <a:t>: SPRING-1, SPRING-2, SINGLE and FLAMINGO, with no baseline hypertension </a:t>
            </a:r>
          </a:p>
          <a:p>
            <a:pPr lvl="1"/>
            <a:r>
              <a:rPr lang="en-US" sz="1600" dirty="0"/>
              <a:t>DTG + 2 NRTI = 927</a:t>
            </a:r>
          </a:p>
          <a:p>
            <a:pPr lvl="1"/>
            <a:r>
              <a:rPr lang="en-US" sz="1600" dirty="0"/>
              <a:t>Comparator </a:t>
            </a:r>
            <a:r>
              <a:rPr lang="en-US" sz="1600" dirty="0" err="1"/>
              <a:t>cART</a:t>
            </a:r>
            <a:r>
              <a:rPr lang="en-US" sz="1600" dirty="0"/>
              <a:t> = 888</a:t>
            </a:r>
            <a:br>
              <a:rPr lang="en-US" sz="1600" dirty="0"/>
            </a:br>
            <a:endParaRPr lang="en-US" sz="1600" dirty="0"/>
          </a:p>
          <a:p>
            <a:r>
              <a:rPr lang="en-US" sz="1867" dirty="0"/>
              <a:t>Blood pressure measured at baseline, W48 and W96</a:t>
            </a:r>
            <a:br>
              <a:rPr lang="en-US" sz="1867" dirty="0"/>
            </a:br>
            <a:endParaRPr lang="en-US" sz="1867" dirty="0"/>
          </a:p>
          <a:p>
            <a:r>
              <a:rPr lang="en-US" sz="1867" dirty="0"/>
              <a:t>Incident hypertension (single SBD and/or DBP ≥ 140/90 mm Hg, antihypertensive use, HTN adverse event)</a:t>
            </a:r>
          </a:p>
          <a:p>
            <a:pPr lvl="1"/>
            <a:r>
              <a:rPr lang="en-US" sz="1600" dirty="0"/>
              <a:t>DTG = 23% (initiation of antihypertensive medication &lt; 1%)</a:t>
            </a:r>
          </a:p>
          <a:p>
            <a:pPr lvl="1"/>
            <a:r>
              <a:rPr lang="en-US" sz="1600" dirty="0" err="1"/>
              <a:t>cART</a:t>
            </a:r>
            <a:r>
              <a:rPr lang="en-US" sz="1600" dirty="0"/>
              <a:t> = 21% (initiation of antihypertensive medication &lt; 1%)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745037" y="6574010"/>
            <a:ext cx="24440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1984" tIns="0" rIns="71984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r" defTabSz="914105">
              <a:spcAft>
                <a:spcPts val="533"/>
              </a:spcAft>
              <a:defRPr/>
            </a:pPr>
            <a:r>
              <a:rPr lang="en-US" sz="1200" i="1" kern="0" dirty="0">
                <a:solidFill>
                  <a:prstClr val="black"/>
                </a:solidFill>
                <a:latin typeface="Calibri"/>
              </a:rPr>
              <a:t>Patel P et al. 12</a:t>
            </a:r>
            <a:r>
              <a:rPr lang="en-US" sz="1200" i="1" kern="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200" i="1" kern="0" dirty="0">
                <a:solidFill>
                  <a:prstClr val="black"/>
                </a:solidFill>
                <a:latin typeface="Calibri"/>
              </a:rPr>
              <a:t> IAS 2023 ; LBEPB12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BF3977-A37E-EDEE-A02B-2A8F8B26A311}"/>
              </a:ext>
            </a:extLst>
          </p:cNvPr>
          <p:cNvSpPr txBox="1"/>
          <p:nvPr/>
        </p:nvSpPr>
        <p:spPr>
          <a:xfrm>
            <a:off x="6709670" y="1220758"/>
            <a:ext cx="5482343" cy="830995"/>
          </a:xfrm>
          <a:prstGeom prst="rect">
            <a:avLst/>
          </a:prstGeom>
          <a:noFill/>
        </p:spPr>
        <p:txBody>
          <a:bodyPr wrap="square" lIns="91416" tIns="45719" rIns="91416" bIns="45719" rtlCol="0">
            <a:spAutoFit/>
          </a:bodyPr>
          <a:lstStyle/>
          <a:p>
            <a:pPr algn="ctr" defTabSz="1218780"/>
            <a:r>
              <a:rPr lang="en-US" sz="2400" b="1" dirty="0">
                <a:solidFill>
                  <a:srgbClr val="0070C0"/>
                </a:solidFill>
                <a:latin typeface="Calibri"/>
              </a:rPr>
              <a:t>Adjusted mean (SE) change from baseline in BP, mm Hg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D4E18A-A139-15F4-040B-13CEA217933C}"/>
              </a:ext>
            </a:extLst>
          </p:cNvPr>
          <p:cNvSpPr txBox="1"/>
          <p:nvPr/>
        </p:nvSpPr>
        <p:spPr>
          <a:xfrm>
            <a:off x="7153770" y="5338411"/>
            <a:ext cx="4368520" cy="543865"/>
          </a:xfrm>
          <a:prstGeom prst="rect">
            <a:avLst/>
          </a:prstGeom>
          <a:noFill/>
        </p:spPr>
        <p:txBody>
          <a:bodyPr wrap="none" lIns="91416" tIns="45719" rIns="91416" bIns="45719" rtlCol="0">
            <a:spAutoFit/>
          </a:bodyPr>
          <a:lstStyle/>
          <a:p>
            <a:pPr defTabSz="1218780"/>
            <a:r>
              <a:rPr lang="en-US" sz="1467" dirty="0">
                <a:solidFill>
                  <a:prstClr val="black"/>
                </a:solidFill>
                <a:latin typeface="Calibri"/>
              </a:rPr>
              <a:t>Significant predictors of increased BP: age, female sex, </a:t>
            </a:r>
          </a:p>
          <a:p>
            <a:pPr defTabSz="1218780"/>
            <a:r>
              <a:rPr lang="en-US" sz="1467" dirty="0">
                <a:solidFill>
                  <a:prstClr val="black"/>
                </a:solidFill>
                <a:latin typeface="Calibri"/>
              </a:rPr>
              <a:t>higher baseline VL, higher baseline BMI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499FFC5E-56F8-519B-BF9C-17B9F9D49AD0}"/>
              </a:ext>
            </a:extLst>
          </p:cNvPr>
          <p:cNvSpPr txBox="1">
            <a:spLocks/>
          </p:cNvSpPr>
          <p:nvPr/>
        </p:nvSpPr>
        <p:spPr>
          <a:xfrm>
            <a:off x="447533" y="5085201"/>
            <a:ext cx="6183251" cy="1050985"/>
          </a:xfrm>
          <a:prstGeom prst="rect">
            <a:avLst/>
          </a:prstGeom>
        </p:spPr>
        <p:txBody>
          <a:bodyPr vert="horz" lIns="91416" tIns="45719" rIns="91416" bIns="45719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457189"/>
            <a:r>
              <a:rPr lang="en-US" sz="1867" b="1" dirty="0">
                <a:solidFill>
                  <a:prstClr val="black"/>
                </a:solidFill>
                <a:latin typeface="Calibri"/>
              </a:rPr>
              <a:t>Conclusion </a:t>
            </a:r>
          </a:p>
          <a:p>
            <a:pPr marL="742932" lvl="1" indent="-285744" defTabSz="457189"/>
            <a:r>
              <a:rPr lang="en-US" sz="1600" dirty="0">
                <a:solidFill>
                  <a:prstClr val="black"/>
                </a:solidFill>
                <a:latin typeface="Calibri"/>
              </a:rPr>
              <a:t>Incident hypertension at W96 was not different </a:t>
            </a:r>
            <a:br>
              <a:rPr lang="en-US" sz="1600" dirty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between DTG and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cART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742932" lvl="1" indent="-285744" defTabSz="457189"/>
            <a:r>
              <a:rPr lang="en-US" sz="1600" dirty="0">
                <a:solidFill>
                  <a:prstClr val="black"/>
                </a:solidFill>
                <a:latin typeface="Calibri"/>
              </a:rPr>
              <a:t>Blood pressure increases were small and did not clinically or significantly differ between DTG and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cART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at W96</a:t>
            </a:r>
          </a:p>
        </p:txBody>
      </p:sp>
      <p:grpSp>
        <p:nvGrpSpPr>
          <p:cNvPr id="4" name="Groupe 67">
            <a:extLst>
              <a:ext uri="{FF2B5EF4-FFF2-40B4-BE49-F238E27FC236}">
                <a16:creationId xmlns:a16="http://schemas.microsoft.com/office/drawing/2014/main" id="{2DFDA81B-93D9-1CFF-90C4-BF2746CC4ACD}"/>
              </a:ext>
            </a:extLst>
          </p:cNvPr>
          <p:cNvGrpSpPr/>
          <p:nvPr/>
        </p:nvGrpSpPr>
        <p:grpSpPr>
          <a:xfrm>
            <a:off x="6219606" y="2288074"/>
            <a:ext cx="5515439" cy="3088854"/>
            <a:chOff x="6936574" y="2450948"/>
            <a:chExt cx="5111960" cy="2627864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925825C-78D2-97C2-2D6C-EB001A657C58}"/>
                </a:ext>
              </a:extLst>
            </p:cNvPr>
            <p:cNvGrpSpPr/>
            <p:nvPr/>
          </p:nvGrpSpPr>
          <p:grpSpPr>
            <a:xfrm>
              <a:off x="7458075" y="2590448"/>
              <a:ext cx="4519613" cy="2217737"/>
              <a:chOff x="7458075" y="2054225"/>
              <a:chExt cx="4519613" cy="2217737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61E68CF-9356-8455-6FA4-EE79E245D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863" y="2054225"/>
                <a:ext cx="4441825" cy="1863725"/>
              </a:xfrm>
              <a:custGeom>
                <a:avLst/>
                <a:gdLst>
                  <a:gd name="T0" fmla="*/ 19589 w 19589"/>
                  <a:gd name="T1" fmla="*/ 8216 h 8216"/>
                  <a:gd name="T2" fmla="*/ 0 w 19589"/>
                  <a:gd name="T3" fmla="*/ 8216 h 8216"/>
                  <a:gd name="T4" fmla="*/ 0 w 19589"/>
                  <a:gd name="T5" fmla="*/ 0 h 8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89" h="8216">
                    <a:moveTo>
                      <a:pt x="19589" y="8216"/>
                    </a:moveTo>
                    <a:lnTo>
                      <a:pt x="0" y="82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E4B610B7-BE2B-39C1-8B1E-BEA5E209C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4447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68F39D3B-719B-E40C-8850-D4A329E85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8130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F3F7CD88-B472-AA36-9A2D-EC5316773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1813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8F37A797-FA8B-A105-BBEE-9C759008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5496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3E209525-BAD8-7091-A5CC-E732DF7B2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9179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DAA2CF30-CE99-466A-C727-3607211C8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0764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E9F6A9A2-FF43-5C75-1DA3-215258160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7400" y="2184400"/>
                <a:ext cx="0" cy="20875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8E79B241-4BF7-5B67-3CA7-196733A40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99838" y="3095625"/>
                <a:ext cx="0" cy="457200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6E0EF717-A175-135E-11BC-26C2DA048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9713" y="2874963"/>
                <a:ext cx="0" cy="304800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F79ABF40-1A60-7E68-305C-CD7ED05FA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3188" y="3109913"/>
                <a:ext cx="0" cy="442912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8FB48F74-5C73-A363-7329-9F7274301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8300" y="3036888"/>
                <a:ext cx="0" cy="276225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02DFAA89-EABA-A4E5-3C7A-ADDF5F420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67850" y="2786063"/>
                <a:ext cx="0" cy="331787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96D8FD2C-69E9-6635-7422-05E006836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4375" y="3201988"/>
                <a:ext cx="0" cy="284162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75F378DB-365E-915F-AAFF-0B510D140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4500" y="3221038"/>
                <a:ext cx="0" cy="463550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2A0FB63C-2EF5-C5BF-4DE2-4C4339AB1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41150" y="3022600"/>
                <a:ext cx="0" cy="471487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620B85E4-058D-1F7B-3298-457088987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0" y="3136900"/>
                <a:ext cx="76200" cy="76200"/>
              </a:xfrm>
              <a:custGeom>
                <a:avLst/>
                <a:gdLst>
                  <a:gd name="T0" fmla="*/ 284 w 333"/>
                  <a:gd name="T1" fmla="*/ 285 h 335"/>
                  <a:gd name="T2" fmla="*/ 295 w 333"/>
                  <a:gd name="T3" fmla="*/ 272 h 335"/>
                  <a:gd name="T4" fmla="*/ 299 w 333"/>
                  <a:gd name="T5" fmla="*/ 265 h 335"/>
                  <a:gd name="T6" fmla="*/ 301 w 333"/>
                  <a:gd name="T7" fmla="*/ 261 h 335"/>
                  <a:gd name="T8" fmla="*/ 305 w 333"/>
                  <a:gd name="T9" fmla="*/ 259 h 335"/>
                  <a:gd name="T10" fmla="*/ 306 w 333"/>
                  <a:gd name="T11" fmla="*/ 255 h 335"/>
                  <a:gd name="T12" fmla="*/ 308 w 333"/>
                  <a:gd name="T13" fmla="*/ 251 h 335"/>
                  <a:gd name="T14" fmla="*/ 313 w 333"/>
                  <a:gd name="T15" fmla="*/ 244 h 335"/>
                  <a:gd name="T16" fmla="*/ 321 w 333"/>
                  <a:gd name="T17" fmla="*/ 230 h 335"/>
                  <a:gd name="T18" fmla="*/ 325 w 333"/>
                  <a:gd name="T19" fmla="*/ 214 h 335"/>
                  <a:gd name="T20" fmla="*/ 330 w 333"/>
                  <a:gd name="T21" fmla="*/ 200 h 335"/>
                  <a:gd name="T22" fmla="*/ 332 w 333"/>
                  <a:gd name="T23" fmla="*/ 184 h 335"/>
                  <a:gd name="T24" fmla="*/ 333 w 333"/>
                  <a:gd name="T25" fmla="*/ 168 h 335"/>
                  <a:gd name="T26" fmla="*/ 332 w 333"/>
                  <a:gd name="T27" fmla="*/ 150 h 335"/>
                  <a:gd name="T28" fmla="*/ 330 w 333"/>
                  <a:gd name="T29" fmla="*/ 134 h 335"/>
                  <a:gd name="T30" fmla="*/ 321 w 333"/>
                  <a:gd name="T31" fmla="*/ 103 h 335"/>
                  <a:gd name="T32" fmla="*/ 305 w 333"/>
                  <a:gd name="T33" fmla="*/ 75 h 335"/>
                  <a:gd name="T34" fmla="*/ 295 w 333"/>
                  <a:gd name="T35" fmla="*/ 61 h 335"/>
                  <a:gd name="T36" fmla="*/ 284 w 333"/>
                  <a:gd name="T37" fmla="*/ 50 h 335"/>
                  <a:gd name="T38" fmla="*/ 270 w 333"/>
                  <a:gd name="T39" fmla="*/ 37 h 335"/>
                  <a:gd name="T40" fmla="*/ 258 w 333"/>
                  <a:gd name="T41" fmla="*/ 27 h 335"/>
                  <a:gd name="T42" fmla="*/ 243 w 333"/>
                  <a:gd name="T43" fmla="*/ 18 h 335"/>
                  <a:gd name="T44" fmla="*/ 229 w 333"/>
                  <a:gd name="T45" fmla="*/ 12 h 335"/>
                  <a:gd name="T46" fmla="*/ 213 w 333"/>
                  <a:gd name="T47" fmla="*/ 6 h 335"/>
                  <a:gd name="T48" fmla="*/ 198 w 333"/>
                  <a:gd name="T49" fmla="*/ 3 h 335"/>
                  <a:gd name="T50" fmla="*/ 182 w 333"/>
                  <a:gd name="T51" fmla="*/ 0 h 335"/>
                  <a:gd name="T52" fmla="*/ 166 w 333"/>
                  <a:gd name="T53" fmla="*/ 0 h 335"/>
                  <a:gd name="T54" fmla="*/ 133 w 333"/>
                  <a:gd name="T55" fmla="*/ 3 h 335"/>
                  <a:gd name="T56" fmla="*/ 102 w 333"/>
                  <a:gd name="T57" fmla="*/ 12 h 335"/>
                  <a:gd name="T58" fmla="*/ 74 w 333"/>
                  <a:gd name="T59" fmla="*/ 27 h 335"/>
                  <a:gd name="T60" fmla="*/ 60 w 333"/>
                  <a:gd name="T61" fmla="*/ 37 h 335"/>
                  <a:gd name="T62" fmla="*/ 49 w 333"/>
                  <a:gd name="T63" fmla="*/ 50 h 335"/>
                  <a:gd name="T64" fmla="*/ 36 w 333"/>
                  <a:gd name="T65" fmla="*/ 61 h 335"/>
                  <a:gd name="T66" fmla="*/ 26 w 333"/>
                  <a:gd name="T67" fmla="*/ 75 h 335"/>
                  <a:gd name="T68" fmla="*/ 11 w 333"/>
                  <a:gd name="T69" fmla="*/ 103 h 335"/>
                  <a:gd name="T70" fmla="*/ 2 w 333"/>
                  <a:gd name="T71" fmla="*/ 134 h 335"/>
                  <a:gd name="T72" fmla="*/ 0 w 333"/>
                  <a:gd name="T73" fmla="*/ 168 h 335"/>
                  <a:gd name="T74" fmla="*/ 0 w 333"/>
                  <a:gd name="T75" fmla="*/ 184 h 335"/>
                  <a:gd name="T76" fmla="*/ 2 w 333"/>
                  <a:gd name="T77" fmla="*/ 200 h 335"/>
                  <a:gd name="T78" fmla="*/ 5 w 333"/>
                  <a:gd name="T79" fmla="*/ 214 h 335"/>
                  <a:gd name="T80" fmla="*/ 11 w 333"/>
                  <a:gd name="T81" fmla="*/ 230 h 335"/>
                  <a:gd name="T82" fmla="*/ 17 w 333"/>
                  <a:gd name="T83" fmla="*/ 244 h 335"/>
                  <a:gd name="T84" fmla="*/ 26 w 333"/>
                  <a:gd name="T85" fmla="*/ 259 h 335"/>
                  <a:gd name="T86" fmla="*/ 36 w 333"/>
                  <a:gd name="T87" fmla="*/ 272 h 335"/>
                  <a:gd name="T88" fmla="*/ 49 w 333"/>
                  <a:gd name="T89" fmla="*/ 285 h 335"/>
                  <a:gd name="T90" fmla="*/ 60 w 333"/>
                  <a:gd name="T91" fmla="*/ 296 h 335"/>
                  <a:gd name="T92" fmla="*/ 74 w 333"/>
                  <a:gd name="T93" fmla="*/ 306 h 335"/>
                  <a:gd name="T94" fmla="*/ 102 w 333"/>
                  <a:gd name="T95" fmla="*/ 322 h 335"/>
                  <a:gd name="T96" fmla="*/ 133 w 333"/>
                  <a:gd name="T97" fmla="*/ 331 h 335"/>
                  <a:gd name="T98" fmla="*/ 149 w 333"/>
                  <a:gd name="T99" fmla="*/ 333 h 335"/>
                  <a:gd name="T100" fmla="*/ 166 w 333"/>
                  <a:gd name="T101" fmla="*/ 335 h 335"/>
                  <a:gd name="T102" fmla="*/ 182 w 333"/>
                  <a:gd name="T103" fmla="*/ 333 h 335"/>
                  <a:gd name="T104" fmla="*/ 198 w 333"/>
                  <a:gd name="T105" fmla="*/ 331 h 335"/>
                  <a:gd name="T106" fmla="*/ 213 w 333"/>
                  <a:gd name="T107" fmla="*/ 327 h 335"/>
                  <a:gd name="T108" fmla="*/ 229 w 333"/>
                  <a:gd name="T109" fmla="*/ 322 h 335"/>
                  <a:gd name="T110" fmla="*/ 243 w 333"/>
                  <a:gd name="T111" fmla="*/ 314 h 335"/>
                  <a:gd name="T112" fmla="*/ 250 w 333"/>
                  <a:gd name="T113" fmla="*/ 309 h 335"/>
                  <a:gd name="T114" fmla="*/ 253 w 333"/>
                  <a:gd name="T115" fmla="*/ 307 h 335"/>
                  <a:gd name="T116" fmla="*/ 258 w 333"/>
                  <a:gd name="T117" fmla="*/ 306 h 335"/>
                  <a:gd name="T118" fmla="*/ 260 w 333"/>
                  <a:gd name="T119" fmla="*/ 303 h 335"/>
                  <a:gd name="T120" fmla="*/ 264 w 333"/>
                  <a:gd name="T121" fmla="*/ 300 h 335"/>
                  <a:gd name="T122" fmla="*/ 270 w 333"/>
                  <a:gd name="T123" fmla="*/ 296 h 335"/>
                  <a:gd name="T124" fmla="*/ 284 w 333"/>
                  <a:gd name="T125" fmla="*/ 28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5">
                    <a:moveTo>
                      <a:pt x="284" y="285"/>
                    </a:moveTo>
                    <a:lnTo>
                      <a:pt x="295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5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5" y="214"/>
                    </a:lnTo>
                    <a:lnTo>
                      <a:pt x="330" y="200"/>
                    </a:lnTo>
                    <a:lnTo>
                      <a:pt x="332" y="184"/>
                    </a:lnTo>
                    <a:lnTo>
                      <a:pt x="333" y="168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5" y="61"/>
                    </a:lnTo>
                    <a:lnTo>
                      <a:pt x="284" y="50"/>
                    </a:lnTo>
                    <a:lnTo>
                      <a:pt x="270" y="37"/>
                    </a:lnTo>
                    <a:lnTo>
                      <a:pt x="258" y="27"/>
                    </a:lnTo>
                    <a:lnTo>
                      <a:pt x="243" y="18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8" y="3"/>
                    </a:lnTo>
                    <a:lnTo>
                      <a:pt x="182" y="0"/>
                    </a:lnTo>
                    <a:lnTo>
                      <a:pt x="166" y="0"/>
                    </a:lnTo>
                    <a:lnTo>
                      <a:pt x="133" y="3"/>
                    </a:lnTo>
                    <a:lnTo>
                      <a:pt x="102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2" y="322"/>
                    </a:lnTo>
                    <a:lnTo>
                      <a:pt x="133" y="331"/>
                    </a:lnTo>
                    <a:lnTo>
                      <a:pt x="149" y="333"/>
                    </a:lnTo>
                    <a:lnTo>
                      <a:pt x="166" y="335"/>
                    </a:lnTo>
                    <a:lnTo>
                      <a:pt x="182" y="333"/>
                    </a:lnTo>
                    <a:lnTo>
                      <a:pt x="198" y="331"/>
                    </a:lnTo>
                    <a:lnTo>
                      <a:pt x="213" y="327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3"/>
                    </a:lnTo>
                    <a:lnTo>
                      <a:pt x="264" y="300"/>
                    </a:lnTo>
                    <a:lnTo>
                      <a:pt x="270" y="296"/>
                    </a:lnTo>
                    <a:lnTo>
                      <a:pt x="284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67B7F515-3497-B8CA-365A-330D2CA76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275" y="3306763"/>
                <a:ext cx="76200" cy="74612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1 h 334"/>
                  <a:gd name="T6" fmla="*/ 214 w 334"/>
                  <a:gd name="T7" fmla="*/ 326 h 334"/>
                  <a:gd name="T8" fmla="*/ 230 w 334"/>
                  <a:gd name="T9" fmla="*/ 321 h 334"/>
                  <a:gd name="T10" fmla="*/ 244 w 334"/>
                  <a:gd name="T11" fmla="*/ 313 h 334"/>
                  <a:gd name="T12" fmla="*/ 251 w 334"/>
                  <a:gd name="T13" fmla="*/ 309 h 334"/>
                  <a:gd name="T14" fmla="*/ 254 w 334"/>
                  <a:gd name="T15" fmla="*/ 306 h 334"/>
                  <a:gd name="T16" fmla="*/ 259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300 w 334"/>
                  <a:gd name="T29" fmla="*/ 264 h 334"/>
                  <a:gd name="T30" fmla="*/ 302 w 334"/>
                  <a:gd name="T31" fmla="*/ 261 h 334"/>
                  <a:gd name="T32" fmla="*/ 306 w 334"/>
                  <a:gd name="T33" fmla="*/ 258 h 334"/>
                  <a:gd name="T34" fmla="*/ 307 w 334"/>
                  <a:gd name="T35" fmla="*/ 254 h 334"/>
                  <a:gd name="T36" fmla="*/ 309 w 334"/>
                  <a:gd name="T37" fmla="*/ 250 h 334"/>
                  <a:gd name="T38" fmla="*/ 314 w 334"/>
                  <a:gd name="T39" fmla="*/ 244 h 334"/>
                  <a:gd name="T40" fmla="*/ 322 w 334"/>
                  <a:gd name="T41" fmla="*/ 230 h 334"/>
                  <a:gd name="T42" fmla="*/ 326 w 334"/>
                  <a:gd name="T43" fmla="*/ 214 h 334"/>
                  <a:gd name="T44" fmla="*/ 331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1 w 334"/>
                  <a:gd name="T53" fmla="*/ 134 h 334"/>
                  <a:gd name="T54" fmla="*/ 322 w 334"/>
                  <a:gd name="T55" fmla="*/ 103 h 334"/>
                  <a:gd name="T56" fmla="*/ 306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9 w 334"/>
                  <a:gd name="T65" fmla="*/ 26 h 334"/>
                  <a:gd name="T66" fmla="*/ 244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5 w 334"/>
                  <a:gd name="T83" fmla="*/ 26 h 334"/>
                  <a:gd name="T84" fmla="*/ 61 w 334"/>
                  <a:gd name="T85" fmla="*/ 36 h 334"/>
                  <a:gd name="T86" fmla="*/ 50 w 334"/>
                  <a:gd name="T87" fmla="*/ 49 h 334"/>
                  <a:gd name="T88" fmla="*/ 37 w 334"/>
                  <a:gd name="T89" fmla="*/ 60 h 334"/>
                  <a:gd name="T90" fmla="*/ 27 w 334"/>
                  <a:gd name="T91" fmla="*/ 74 h 334"/>
                  <a:gd name="T92" fmla="*/ 12 w 334"/>
                  <a:gd name="T93" fmla="*/ 103 h 334"/>
                  <a:gd name="T94" fmla="*/ 3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3 w 334"/>
                  <a:gd name="T101" fmla="*/ 199 h 334"/>
                  <a:gd name="T102" fmla="*/ 6 w 334"/>
                  <a:gd name="T103" fmla="*/ 214 h 334"/>
                  <a:gd name="T104" fmla="*/ 12 w 334"/>
                  <a:gd name="T105" fmla="*/ 230 h 334"/>
                  <a:gd name="T106" fmla="*/ 18 w 334"/>
                  <a:gd name="T107" fmla="*/ 244 h 334"/>
                  <a:gd name="T108" fmla="*/ 27 w 334"/>
                  <a:gd name="T109" fmla="*/ 258 h 334"/>
                  <a:gd name="T110" fmla="*/ 37 w 334"/>
                  <a:gd name="T111" fmla="*/ 271 h 334"/>
                  <a:gd name="T112" fmla="*/ 50 w 334"/>
                  <a:gd name="T113" fmla="*/ 285 h 334"/>
                  <a:gd name="T114" fmla="*/ 61 w 334"/>
                  <a:gd name="T115" fmla="*/ 295 h 334"/>
                  <a:gd name="T116" fmla="*/ 75 w 334"/>
                  <a:gd name="T117" fmla="*/ 305 h 334"/>
                  <a:gd name="T118" fmla="*/ 103 w 334"/>
                  <a:gd name="T119" fmla="*/ 321 h 334"/>
                  <a:gd name="T120" fmla="*/ 134 w 334"/>
                  <a:gd name="T121" fmla="*/ 331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4" y="313"/>
                    </a:lnTo>
                    <a:lnTo>
                      <a:pt x="251" y="309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6" y="258"/>
                    </a:lnTo>
                    <a:lnTo>
                      <a:pt x="307" y="254"/>
                    </a:lnTo>
                    <a:lnTo>
                      <a:pt x="309" y="250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5" y="26"/>
                    </a:lnTo>
                    <a:lnTo>
                      <a:pt x="61" y="36"/>
                    </a:lnTo>
                    <a:lnTo>
                      <a:pt x="50" y="49"/>
                    </a:lnTo>
                    <a:lnTo>
                      <a:pt x="37" y="60"/>
                    </a:lnTo>
                    <a:lnTo>
                      <a:pt x="27" y="74"/>
                    </a:lnTo>
                    <a:lnTo>
                      <a:pt x="12" y="103"/>
                    </a:lnTo>
                    <a:lnTo>
                      <a:pt x="3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3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8" y="244"/>
                    </a:lnTo>
                    <a:lnTo>
                      <a:pt x="27" y="258"/>
                    </a:lnTo>
                    <a:lnTo>
                      <a:pt x="37" y="271"/>
                    </a:lnTo>
                    <a:lnTo>
                      <a:pt x="50" y="285"/>
                    </a:lnTo>
                    <a:lnTo>
                      <a:pt x="61" y="295"/>
                    </a:lnTo>
                    <a:lnTo>
                      <a:pt x="75" y="305"/>
                    </a:lnTo>
                    <a:lnTo>
                      <a:pt x="103" y="321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E43F9587-B4FF-BDE6-FD75-D535D5D4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613" y="2989263"/>
                <a:ext cx="76200" cy="76200"/>
              </a:xfrm>
              <a:custGeom>
                <a:avLst/>
                <a:gdLst>
                  <a:gd name="T0" fmla="*/ 284 w 334"/>
                  <a:gd name="T1" fmla="*/ 284 h 334"/>
                  <a:gd name="T2" fmla="*/ 295 w 334"/>
                  <a:gd name="T3" fmla="*/ 271 h 334"/>
                  <a:gd name="T4" fmla="*/ 299 w 334"/>
                  <a:gd name="T5" fmla="*/ 264 h 334"/>
                  <a:gd name="T6" fmla="*/ 302 w 334"/>
                  <a:gd name="T7" fmla="*/ 260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8 w 334"/>
                  <a:gd name="T13" fmla="*/ 250 h 334"/>
                  <a:gd name="T14" fmla="*/ 313 w 334"/>
                  <a:gd name="T15" fmla="*/ 243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2 w 334"/>
                  <a:gd name="T23" fmla="*/ 183 h 334"/>
                  <a:gd name="T24" fmla="*/ 334 w 334"/>
                  <a:gd name="T25" fmla="*/ 167 h 334"/>
                  <a:gd name="T26" fmla="*/ 332 w 334"/>
                  <a:gd name="T27" fmla="*/ 149 h 334"/>
                  <a:gd name="T28" fmla="*/ 330 w 334"/>
                  <a:gd name="T29" fmla="*/ 133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4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3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0 w 334"/>
                  <a:gd name="T61" fmla="*/ 36 h 334"/>
                  <a:gd name="T62" fmla="*/ 49 w 334"/>
                  <a:gd name="T63" fmla="*/ 49 h 334"/>
                  <a:gd name="T64" fmla="*/ 36 w 334"/>
                  <a:gd name="T65" fmla="*/ 60 h 334"/>
                  <a:gd name="T66" fmla="*/ 26 w 334"/>
                  <a:gd name="T67" fmla="*/ 74 h 334"/>
                  <a:gd name="T68" fmla="*/ 11 w 334"/>
                  <a:gd name="T69" fmla="*/ 103 h 334"/>
                  <a:gd name="T70" fmla="*/ 2 w 334"/>
                  <a:gd name="T71" fmla="*/ 133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1 w 334"/>
                  <a:gd name="T81" fmla="*/ 230 h 334"/>
                  <a:gd name="T82" fmla="*/ 17 w 334"/>
                  <a:gd name="T83" fmla="*/ 243 h 334"/>
                  <a:gd name="T84" fmla="*/ 26 w 334"/>
                  <a:gd name="T85" fmla="*/ 258 h 334"/>
                  <a:gd name="T86" fmla="*/ 36 w 334"/>
                  <a:gd name="T87" fmla="*/ 271 h 334"/>
                  <a:gd name="T88" fmla="*/ 49 w 334"/>
                  <a:gd name="T89" fmla="*/ 284 h 334"/>
                  <a:gd name="T90" fmla="*/ 60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0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0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3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0 w 334"/>
                  <a:gd name="T119" fmla="*/ 302 h 334"/>
                  <a:gd name="T120" fmla="*/ 264 w 334"/>
                  <a:gd name="T121" fmla="*/ 299 h 334"/>
                  <a:gd name="T122" fmla="*/ 271 w 334"/>
                  <a:gd name="T123" fmla="*/ 295 h 334"/>
                  <a:gd name="T124" fmla="*/ 284 w 334"/>
                  <a:gd name="T125" fmla="*/ 28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4" y="284"/>
                    </a:move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0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8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2" y="183"/>
                    </a:lnTo>
                    <a:lnTo>
                      <a:pt x="334" y="167"/>
                    </a:lnTo>
                    <a:lnTo>
                      <a:pt x="332" y="149"/>
                    </a:lnTo>
                    <a:lnTo>
                      <a:pt x="330" y="133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4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3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6" y="271"/>
                    </a:lnTo>
                    <a:lnTo>
                      <a:pt x="49" y="284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0" y="302"/>
                    </a:lnTo>
                    <a:lnTo>
                      <a:pt x="264" y="299"/>
                    </a:lnTo>
                    <a:lnTo>
                      <a:pt x="271" y="295"/>
                    </a:lnTo>
                    <a:lnTo>
                      <a:pt x="284" y="28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832281D4-6593-5063-9737-87026230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5088" y="3305175"/>
                <a:ext cx="74613" cy="74612"/>
              </a:xfrm>
              <a:custGeom>
                <a:avLst/>
                <a:gdLst>
                  <a:gd name="T0" fmla="*/ 285 w 334"/>
                  <a:gd name="T1" fmla="*/ 285 h 334"/>
                  <a:gd name="T2" fmla="*/ 295 w 334"/>
                  <a:gd name="T3" fmla="*/ 271 h 334"/>
                  <a:gd name="T4" fmla="*/ 299 w 334"/>
                  <a:gd name="T5" fmla="*/ 264 h 334"/>
                  <a:gd name="T6" fmla="*/ 302 w 334"/>
                  <a:gd name="T7" fmla="*/ 261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9 w 334"/>
                  <a:gd name="T13" fmla="*/ 250 h 334"/>
                  <a:gd name="T14" fmla="*/ 313 w 334"/>
                  <a:gd name="T15" fmla="*/ 244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3 w 334"/>
                  <a:gd name="T23" fmla="*/ 183 h 334"/>
                  <a:gd name="T24" fmla="*/ 334 w 334"/>
                  <a:gd name="T25" fmla="*/ 167 h 334"/>
                  <a:gd name="T26" fmla="*/ 333 w 334"/>
                  <a:gd name="T27" fmla="*/ 150 h 334"/>
                  <a:gd name="T28" fmla="*/ 330 w 334"/>
                  <a:gd name="T29" fmla="*/ 134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5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3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1 w 334"/>
                  <a:gd name="T61" fmla="*/ 36 h 334"/>
                  <a:gd name="T62" fmla="*/ 49 w 334"/>
                  <a:gd name="T63" fmla="*/ 49 h 334"/>
                  <a:gd name="T64" fmla="*/ 37 w 334"/>
                  <a:gd name="T65" fmla="*/ 60 h 334"/>
                  <a:gd name="T66" fmla="*/ 26 w 334"/>
                  <a:gd name="T67" fmla="*/ 74 h 334"/>
                  <a:gd name="T68" fmla="*/ 11 w 334"/>
                  <a:gd name="T69" fmla="*/ 103 h 334"/>
                  <a:gd name="T70" fmla="*/ 2 w 334"/>
                  <a:gd name="T71" fmla="*/ 134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1 w 334"/>
                  <a:gd name="T81" fmla="*/ 230 h 334"/>
                  <a:gd name="T82" fmla="*/ 17 w 334"/>
                  <a:gd name="T83" fmla="*/ 244 h 334"/>
                  <a:gd name="T84" fmla="*/ 26 w 334"/>
                  <a:gd name="T85" fmla="*/ 258 h 334"/>
                  <a:gd name="T86" fmla="*/ 37 w 334"/>
                  <a:gd name="T87" fmla="*/ 271 h 334"/>
                  <a:gd name="T88" fmla="*/ 49 w 334"/>
                  <a:gd name="T89" fmla="*/ 285 h 334"/>
                  <a:gd name="T90" fmla="*/ 61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1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1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3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1 w 334"/>
                  <a:gd name="T119" fmla="*/ 302 h 334"/>
                  <a:gd name="T120" fmla="*/ 264 w 334"/>
                  <a:gd name="T121" fmla="*/ 300 h 334"/>
                  <a:gd name="T122" fmla="*/ 271 w 334"/>
                  <a:gd name="T123" fmla="*/ 295 h 334"/>
                  <a:gd name="T124" fmla="*/ 285 w 334"/>
                  <a:gd name="T125" fmla="*/ 28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285"/>
                    </a:move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8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9C9CFE48-BBD3-5C68-BCEF-3B32A502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1738" y="3286125"/>
                <a:ext cx="76200" cy="76200"/>
              </a:xfrm>
              <a:custGeom>
                <a:avLst/>
                <a:gdLst>
                  <a:gd name="T0" fmla="*/ 285 w 334"/>
                  <a:gd name="T1" fmla="*/ 285 h 334"/>
                  <a:gd name="T2" fmla="*/ 295 w 334"/>
                  <a:gd name="T3" fmla="*/ 271 h 334"/>
                  <a:gd name="T4" fmla="*/ 300 w 334"/>
                  <a:gd name="T5" fmla="*/ 264 h 334"/>
                  <a:gd name="T6" fmla="*/ 302 w 334"/>
                  <a:gd name="T7" fmla="*/ 261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9 w 334"/>
                  <a:gd name="T13" fmla="*/ 250 h 334"/>
                  <a:gd name="T14" fmla="*/ 313 w 334"/>
                  <a:gd name="T15" fmla="*/ 243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3 w 334"/>
                  <a:gd name="T23" fmla="*/ 183 h 334"/>
                  <a:gd name="T24" fmla="*/ 334 w 334"/>
                  <a:gd name="T25" fmla="*/ 167 h 334"/>
                  <a:gd name="T26" fmla="*/ 333 w 334"/>
                  <a:gd name="T27" fmla="*/ 150 h 334"/>
                  <a:gd name="T28" fmla="*/ 330 w 334"/>
                  <a:gd name="T29" fmla="*/ 134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5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4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1 w 334"/>
                  <a:gd name="T61" fmla="*/ 36 h 334"/>
                  <a:gd name="T62" fmla="*/ 49 w 334"/>
                  <a:gd name="T63" fmla="*/ 49 h 334"/>
                  <a:gd name="T64" fmla="*/ 37 w 334"/>
                  <a:gd name="T65" fmla="*/ 60 h 334"/>
                  <a:gd name="T66" fmla="*/ 26 w 334"/>
                  <a:gd name="T67" fmla="*/ 74 h 334"/>
                  <a:gd name="T68" fmla="*/ 12 w 334"/>
                  <a:gd name="T69" fmla="*/ 103 h 334"/>
                  <a:gd name="T70" fmla="*/ 2 w 334"/>
                  <a:gd name="T71" fmla="*/ 134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2 w 334"/>
                  <a:gd name="T81" fmla="*/ 230 h 334"/>
                  <a:gd name="T82" fmla="*/ 17 w 334"/>
                  <a:gd name="T83" fmla="*/ 243 h 334"/>
                  <a:gd name="T84" fmla="*/ 26 w 334"/>
                  <a:gd name="T85" fmla="*/ 258 h 334"/>
                  <a:gd name="T86" fmla="*/ 37 w 334"/>
                  <a:gd name="T87" fmla="*/ 271 h 334"/>
                  <a:gd name="T88" fmla="*/ 49 w 334"/>
                  <a:gd name="T89" fmla="*/ 285 h 334"/>
                  <a:gd name="T90" fmla="*/ 61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0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0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4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1 w 334"/>
                  <a:gd name="T119" fmla="*/ 302 h 334"/>
                  <a:gd name="T120" fmla="*/ 264 w 334"/>
                  <a:gd name="T121" fmla="*/ 299 h 334"/>
                  <a:gd name="T122" fmla="*/ 271 w 334"/>
                  <a:gd name="T123" fmla="*/ 295 h 334"/>
                  <a:gd name="T124" fmla="*/ 285 w 334"/>
                  <a:gd name="T125" fmla="*/ 28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285"/>
                    </a:move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2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4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299"/>
                    </a:lnTo>
                    <a:lnTo>
                      <a:pt x="271" y="29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C387EF2A-CA99-C220-41AB-0244AEBC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750" y="2914650"/>
                <a:ext cx="76200" cy="74612"/>
              </a:xfrm>
              <a:custGeom>
                <a:avLst/>
                <a:gdLst>
                  <a:gd name="T0" fmla="*/ 166 w 333"/>
                  <a:gd name="T1" fmla="*/ 335 h 335"/>
                  <a:gd name="T2" fmla="*/ 182 w 333"/>
                  <a:gd name="T3" fmla="*/ 334 h 335"/>
                  <a:gd name="T4" fmla="*/ 198 w 333"/>
                  <a:gd name="T5" fmla="*/ 331 h 335"/>
                  <a:gd name="T6" fmla="*/ 213 w 333"/>
                  <a:gd name="T7" fmla="*/ 327 h 335"/>
                  <a:gd name="T8" fmla="*/ 229 w 333"/>
                  <a:gd name="T9" fmla="*/ 322 h 335"/>
                  <a:gd name="T10" fmla="*/ 243 w 333"/>
                  <a:gd name="T11" fmla="*/ 314 h 335"/>
                  <a:gd name="T12" fmla="*/ 250 w 333"/>
                  <a:gd name="T13" fmla="*/ 309 h 335"/>
                  <a:gd name="T14" fmla="*/ 253 w 333"/>
                  <a:gd name="T15" fmla="*/ 307 h 335"/>
                  <a:gd name="T16" fmla="*/ 258 w 333"/>
                  <a:gd name="T17" fmla="*/ 306 h 335"/>
                  <a:gd name="T18" fmla="*/ 260 w 333"/>
                  <a:gd name="T19" fmla="*/ 303 h 335"/>
                  <a:gd name="T20" fmla="*/ 264 w 333"/>
                  <a:gd name="T21" fmla="*/ 300 h 335"/>
                  <a:gd name="T22" fmla="*/ 270 w 333"/>
                  <a:gd name="T23" fmla="*/ 296 h 335"/>
                  <a:gd name="T24" fmla="*/ 284 w 333"/>
                  <a:gd name="T25" fmla="*/ 285 h 335"/>
                  <a:gd name="T26" fmla="*/ 294 w 333"/>
                  <a:gd name="T27" fmla="*/ 272 h 335"/>
                  <a:gd name="T28" fmla="*/ 299 w 333"/>
                  <a:gd name="T29" fmla="*/ 265 h 335"/>
                  <a:gd name="T30" fmla="*/ 301 w 333"/>
                  <a:gd name="T31" fmla="*/ 261 h 335"/>
                  <a:gd name="T32" fmla="*/ 305 w 333"/>
                  <a:gd name="T33" fmla="*/ 259 h 335"/>
                  <a:gd name="T34" fmla="*/ 306 w 333"/>
                  <a:gd name="T35" fmla="*/ 255 h 335"/>
                  <a:gd name="T36" fmla="*/ 308 w 333"/>
                  <a:gd name="T37" fmla="*/ 251 h 335"/>
                  <a:gd name="T38" fmla="*/ 313 w 333"/>
                  <a:gd name="T39" fmla="*/ 244 h 335"/>
                  <a:gd name="T40" fmla="*/ 321 w 333"/>
                  <a:gd name="T41" fmla="*/ 231 h 335"/>
                  <a:gd name="T42" fmla="*/ 325 w 333"/>
                  <a:gd name="T43" fmla="*/ 214 h 335"/>
                  <a:gd name="T44" fmla="*/ 330 w 333"/>
                  <a:gd name="T45" fmla="*/ 200 h 335"/>
                  <a:gd name="T46" fmla="*/ 332 w 333"/>
                  <a:gd name="T47" fmla="*/ 184 h 335"/>
                  <a:gd name="T48" fmla="*/ 333 w 333"/>
                  <a:gd name="T49" fmla="*/ 168 h 335"/>
                  <a:gd name="T50" fmla="*/ 332 w 333"/>
                  <a:gd name="T51" fmla="*/ 150 h 335"/>
                  <a:gd name="T52" fmla="*/ 330 w 333"/>
                  <a:gd name="T53" fmla="*/ 134 h 335"/>
                  <a:gd name="T54" fmla="*/ 321 w 333"/>
                  <a:gd name="T55" fmla="*/ 103 h 335"/>
                  <a:gd name="T56" fmla="*/ 305 w 333"/>
                  <a:gd name="T57" fmla="*/ 75 h 335"/>
                  <a:gd name="T58" fmla="*/ 294 w 333"/>
                  <a:gd name="T59" fmla="*/ 61 h 335"/>
                  <a:gd name="T60" fmla="*/ 284 w 333"/>
                  <a:gd name="T61" fmla="*/ 50 h 335"/>
                  <a:gd name="T62" fmla="*/ 270 w 333"/>
                  <a:gd name="T63" fmla="*/ 37 h 335"/>
                  <a:gd name="T64" fmla="*/ 258 w 333"/>
                  <a:gd name="T65" fmla="*/ 27 h 335"/>
                  <a:gd name="T66" fmla="*/ 243 w 333"/>
                  <a:gd name="T67" fmla="*/ 18 h 335"/>
                  <a:gd name="T68" fmla="*/ 229 w 333"/>
                  <a:gd name="T69" fmla="*/ 12 h 335"/>
                  <a:gd name="T70" fmla="*/ 213 w 333"/>
                  <a:gd name="T71" fmla="*/ 6 h 335"/>
                  <a:gd name="T72" fmla="*/ 198 w 333"/>
                  <a:gd name="T73" fmla="*/ 3 h 335"/>
                  <a:gd name="T74" fmla="*/ 182 w 333"/>
                  <a:gd name="T75" fmla="*/ 0 h 335"/>
                  <a:gd name="T76" fmla="*/ 166 w 333"/>
                  <a:gd name="T77" fmla="*/ 0 h 335"/>
                  <a:gd name="T78" fmla="*/ 133 w 333"/>
                  <a:gd name="T79" fmla="*/ 3 h 335"/>
                  <a:gd name="T80" fmla="*/ 102 w 333"/>
                  <a:gd name="T81" fmla="*/ 12 h 335"/>
                  <a:gd name="T82" fmla="*/ 74 w 333"/>
                  <a:gd name="T83" fmla="*/ 27 h 335"/>
                  <a:gd name="T84" fmla="*/ 60 w 333"/>
                  <a:gd name="T85" fmla="*/ 37 h 335"/>
                  <a:gd name="T86" fmla="*/ 49 w 333"/>
                  <a:gd name="T87" fmla="*/ 50 h 335"/>
                  <a:gd name="T88" fmla="*/ 36 w 333"/>
                  <a:gd name="T89" fmla="*/ 61 h 335"/>
                  <a:gd name="T90" fmla="*/ 26 w 333"/>
                  <a:gd name="T91" fmla="*/ 75 h 335"/>
                  <a:gd name="T92" fmla="*/ 11 w 333"/>
                  <a:gd name="T93" fmla="*/ 103 h 335"/>
                  <a:gd name="T94" fmla="*/ 2 w 333"/>
                  <a:gd name="T95" fmla="*/ 134 h 335"/>
                  <a:gd name="T96" fmla="*/ 0 w 333"/>
                  <a:gd name="T97" fmla="*/ 168 h 335"/>
                  <a:gd name="T98" fmla="*/ 0 w 333"/>
                  <a:gd name="T99" fmla="*/ 184 h 335"/>
                  <a:gd name="T100" fmla="*/ 2 w 333"/>
                  <a:gd name="T101" fmla="*/ 200 h 335"/>
                  <a:gd name="T102" fmla="*/ 5 w 333"/>
                  <a:gd name="T103" fmla="*/ 214 h 335"/>
                  <a:gd name="T104" fmla="*/ 11 w 333"/>
                  <a:gd name="T105" fmla="*/ 231 h 335"/>
                  <a:gd name="T106" fmla="*/ 17 w 333"/>
                  <a:gd name="T107" fmla="*/ 244 h 335"/>
                  <a:gd name="T108" fmla="*/ 26 w 333"/>
                  <a:gd name="T109" fmla="*/ 259 h 335"/>
                  <a:gd name="T110" fmla="*/ 36 w 333"/>
                  <a:gd name="T111" fmla="*/ 272 h 335"/>
                  <a:gd name="T112" fmla="*/ 49 w 333"/>
                  <a:gd name="T113" fmla="*/ 285 h 335"/>
                  <a:gd name="T114" fmla="*/ 60 w 333"/>
                  <a:gd name="T115" fmla="*/ 296 h 335"/>
                  <a:gd name="T116" fmla="*/ 74 w 333"/>
                  <a:gd name="T117" fmla="*/ 306 h 335"/>
                  <a:gd name="T118" fmla="*/ 102 w 333"/>
                  <a:gd name="T119" fmla="*/ 322 h 335"/>
                  <a:gd name="T120" fmla="*/ 133 w 333"/>
                  <a:gd name="T121" fmla="*/ 331 h 335"/>
                  <a:gd name="T122" fmla="*/ 149 w 333"/>
                  <a:gd name="T123" fmla="*/ 334 h 335"/>
                  <a:gd name="T124" fmla="*/ 166 w 333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5">
                    <a:moveTo>
                      <a:pt x="166" y="335"/>
                    </a:moveTo>
                    <a:lnTo>
                      <a:pt x="182" y="334"/>
                    </a:lnTo>
                    <a:lnTo>
                      <a:pt x="198" y="331"/>
                    </a:lnTo>
                    <a:lnTo>
                      <a:pt x="213" y="327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3"/>
                    </a:lnTo>
                    <a:lnTo>
                      <a:pt x="264" y="300"/>
                    </a:lnTo>
                    <a:lnTo>
                      <a:pt x="270" y="296"/>
                    </a:lnTo>
                    <a:lnTo>
                      <a:pt x="284" y="285"/>
                    </a:lnTo>
                    <a:lnTo>
                      <a:pt x="294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5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1"/>
                    </a:lnTo>
                    <a:lnTo>
                      <a:pt x="325" y="214"/>
                    </a:lnTo>
                    <a:lnTo>
                      <a:pt x="330" y="200"/>
                    </a:lnTo>
                    <a:lnTo>
                      <a:pt x="332" y="184"/>
                    </a:lnTo>
                    <a:lnTo>
                      <a:pt x="333" y="168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4" y="61"/>
                    </a:lnTo>
                    <a:lnTo>
                      <a:pt x="284" y="50"/>
                    </a:lnTo>
                    <a:lnTo>
                      <a:pt x="270" y="37"/>
                    </a:lnTo>
                    <a:lnTo>
                      <a:pt x="258" y="27"/>
                    </a:lnTo>
                    <a:lnTo>
                      <a:pt x="243" y="18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8" y="3"/>
                    </a:lnTo>
                    <a:lnTo>
                      <a:pt x="182" y="0"/>
                    </a:lnTo>
                    <a:lnTo>
                      <a:pt x="166" y="0"/>
                    </a:lnTo>
                    <a:lnTo>
                      <a:pt x="133" y="3"/>
                    </a:lnTo>
                    <a:lnTo>
                      <a:pt x="102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5" y="214"/>
                    </a:lnTo>
                    <a:lnTo>
                      <a:pt x="11" y="231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2" y="322"/>
                    </a:lnTo>
                    <a:lnTo>
                      <a:pt x="133" y="331"/>
                    </a:lnTo>
                    <a:lnTo>
                      <a:pt x="149" y="334"/>
                    </a:lnTo>
                    <a:lnTo>
                      <a:pt x="166" y="335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FDFDA9CA-DF00-EDB2-71F2-C15A28C01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6400" y="3414713"/>
                <a:ext cx="76200" cy="76200"/>
              </a:xfrm>
              <a:custGeom>
                <a:avLst/>
                <a:gdLst>
                  <a:gd name="T0" fmla="*/ 167 w 333"/>
                  <a:gd name="T1" fmla="*/ 334 h 334"/>
                  <a:gd name="T2" fmla="*/ 183 w 333"/>
                  <a:gd name="T3" fmla="*/ 333 h 334"/>
                  <a:gd name="T4" fmla="*/ 199 w 333"/>
                  <a:gd name="T5" fmla="*/ 331 h 334"/>
                  <a:gd name="T6" fmla="*/ 213 w 333"/>
                  <a:gd name="T7" fmla="*/ 326 h 334"/>
                  <a:gd name="T8" fmla="*/ 229 w 333"/>
                  <a:gd name="T9" fmla="*/ 322 h 334"/>
                  <a:gd name="T10" fmla="*/ 243 w 333"/>
                  <a:gd name="T11" fmla="*/ 314 h 334"/>
                  <a:gd name="T12" fmla="*/ 250 w 333"/>
                  <a:gd name="T13" fmla="*/ 309 h 334"/>
                  <a:gd name="T14" fmla="*/ 253 w 333"/>
                  <a:gd name="T15" fmla="*/ 307 h 334"/>
                  <a:gd name="T16" fmla="*/ 258 w 333"/>
                  <a:gd name="T17" fmla="*/ 306 h 334"/>
                  <a:gd name="T18" fmla="*/ 260 w 333"/>
                  <a:gd name="T19" fmla="*/ 302 h 334"/>
                  <a:gd name="T20" fmla="*/ 264 w 333"/>
                  <a:gd name="T21" fmla="*/ 300 h 334"/>
                  <a:gd name="T22" fmla="*/ 271 w 333"/>
                  <a:gd name="T23" fmla="*/ 296 h 334"/>
                  <a:gd name="T24" fmla="*/ 284 w 333"/>
                  <a:gd name="T25" fmla="*/ 285 h 334"/>
                  <a:gd name="T26" fmla="*/ 295 w 333"/>
                  <a:gd name="T27" fmla="*/ 272 h 334"/>
                  <a:gd name="T28" fmla="*/ 299 w 333"/>
                  <a:gd name="T29" fmla="*/ 265 h 334"/>
                  <a:gd name="T30" fmla="*/ 301 w 333"/>
                  <a:gd name="T31" fmla="*/ 261 h 334"/>
                  <a:gd name="T32" fmla="*/ 305 w 333"/>
                  <a:gd name="T33" fmla="*/ 259 h 334"/>
                  <a:gd name="T34" fmla="*/ 306 w 333"/>
                  <a:gd name="T35" fmla="*/ 254 h 334"/>
                  <a:gd name="T36" fmla="*/ 308 w 333"/>
                  <a:gd name="T37" fmla="*/ 251 h 334"/>
                  <a:gd name="T38" fmla="*/ 313 w 333"/>
                  <a:gd name="T39" fmla="*/ 244 h 334"/>
                  <a:gd name="T40" fmla="*/ 321 w 333"/>
                  <a:gd name="T41" fmla="*/ 230 h 334"/>
                  <a:gd name="T42" fmla="*/ 325 w 333"/>
                  <a:gd name="T43" fmla="*/ 214 h 334"/>
                  <a:gd name="T44" fmla="*/ 330 w 333"/>
                  <a:gd name="T45" fmla="*/ 199 h 334"/>
                  <a:gd name="T46" fmla="*/ 332 w 333"/>
                  <a:gd name="T47" fmla="*/ 183 h 334"/>
                  <a:gd name="T48" fmla="*/ 333 w 333"/>
                  <a:gd name="T49" fmla="*/ 167 h 334"/>
                  <a:gd name="T50" fmla="*/ 332 w 333"/>
                  <a:gd name="T51" fmla="*/ 150 h 334"/>
                  <a:gd name="T52" fmla="*/ 330 w 333"/>
                  <a:gd name="T53" fmla="*/ 134 h 334"/>
                  <a:gd name="T54" fmla="*/ 321 w 333"/>
                  <a:gd name="T55" fmla="*/ 103 h 334"/>
                  <a:gd name="T56" fmla="*/ 305 w 333"/>
                  <a:gd name="T57" fmla="*/ 75 h 334"/>
                  <a:gd name="T58" fmla="*/ 295 w 333"/>
                  <a:gd name="T59" fmla="*/ 61 h 334"/>
                  <a:gd name="T60" fmla="*/ 284 w 333"/>
                  <a:gd name="T61" fmla="*/ 50 h 334"/>
                  <a:gd name="T62" fmla="*/ 271 w 333"/>
                  <a:gd name="T63" fmla="*/ 37 h 334"/>
                  <a:gd name="T64" fmla="*/ 258 w 333"/>
                  <a:gd name="T65" fmla="*/ 27 h 334"/>
                  <a:gd name="T66" fmla="*/ 243 w 333"/>
                  <a:gd name="T67" fmla="*/ 17 h 334"/>
                  <a:gd name="T68" fmla="*/ 229 w 333"/>
                  <a:gd name="T69" fmla="*/ 12 h 334"/>
                  <a:gd name="T70" fmla="*/ 213 w 333"/>
                  <a:gd name="T71" fmla="*/ 6 h 334"/>
                  <a:gd name="T72" fmla="*/ 199 w 333"/>
                  <a:gd name="T73" fmla="*/ 3 h 334"/>
                  <a:gd name="T74" fmla="*/ 183 w 333"/>
                  <a:gd name="T75" fmla="*/ 0 h 334"/>
                  <a:gd name="T76" fmla="*/ 167 w 333"/>
                  <a:gd name="T77" fmla="*/ 0 h 334"/>
                  <a:gd name="T78" fmla="*/ 133 w 333"/>
                  <a:gd name="T79" fmla="*/ 3 h 334"/>
                  <a:gd name="T80" fmla="*/ 103 w 333"/>
                  <a:gd name="T81" fmla="*/ 12 h 334"/>
                  <a:gd name="T82" fmla="*/ 74 w 333"/>
                  <a:gd name="T83" fmla="*/ 27 h 334"/>
                  <a:gd name="T84" fmla="*/ 60 w 333"/>
                  <a:gd name="T85" fmla="*/ 37 h 334"/>
                  <a:gd name="T86" fmla="*/ 49 w 333"/>
                  <a:gd name="T87" fmla="*/ 50 h 334"/>
                  <a:gd name="T88" fmla="*/ 36 w 333"/>
                  <a:gd name="T89" fmla="*/ 61 h 334"/>
                  <a:gd name="T90" fmla="*/ 26 w 333"/>
                  <a:gd name="T91" fmla="*/ 75 h 334"/>
                  <a:gd name="T92" fmla="*/ 11 w 333"/>
                  <a:gd name="T93" fmla="*/ 103 h 334"/>
                  <a:gd name="T94" fmla="*/ 2 w 333"/>
                  <a:gd name="T95" fmla="*/ 134 h 334"/>
                  <a:gd name="T96" fmla="*/ 0 w 333"/>
                  <a:gd name="T97" fmla="*/ 167 h 334"/>
                  <a:gd name="T98" fmla="*/ 0 w 333"/>
                  <a:gd name="T99" fmla="*/ 183 h 334"/>
                  <a:gd name="T100" fmla="*/ 2 w 333"/>
                  <a:gd name="T101" fmla="*/ 199 h 334"/>
                  <a:gd name="T102" fmla="*/ 5 w 333"/>
                  <a:gd name="T103" fmla="*/ 214 h 334"/>
                  <a:gd name="T104" fmla="*/ 11 w 333"/>
                  <a:gd name="T105" fmla="*/ 230 h 334"/>
                  <a:gd name="T106" fmla="*/ 17 w 333"/>
                  <a:gd name="T107" fmla="*/ 244 h 334"/>
                  <a:gd name="T108" fmla="*/ 26 w 333"/>
                  <a:gd name="T109" fmla="*/ 259 h 334"/>
                  <a:gd name="T110" fmla="*/ 36 w 333"/>
                  <a:gd name="T111" fmla="*/ 272 h 334"/>
                  <a:gd name="T112" fmla="*/ 49 w 333"/>
                  <a:gd name="T113" fmla="*/ 285 h 334"/>
                  <a:gd name="T114" fmla="*/ 60 w 333"/>
                  <a:gd name="T115" fmla="*/ 296 h 334"/>
                  <a:gd name="T116" fmla="*/ 74 w 333"/>
                  <a:gd name="T117" fmla="*/ 306 h 334"/>
                  <a:gd name="T118" fmla="*/ 103 w 333"/>
                  <a:gd name="T119" fmla="*/ 322 h 334"/>
                  <a:gd name="T120" fmla="*/ 133 w 333"/>
                  <a:gd name="T121" fmla="*/ 331 h 334"/>
                  <a:gd name="T122" fmla="*/ 149 w 333"/>
                  <a:gd name="T123" fmla="*/ 333 h 334"/>
                  <a:gd name="T124" fmla="*/ 167 w 333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3" y="326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2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4" y="285"/>
                    </a:lnTo>
                    <a:lnTo>
                      <a:pt x="295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4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5" y="214"/>
                    </a:lnTo>
                    <a:lnTo>
                      <a:pt x="330" y="199"/>
                    </a:lnTo>
                    <a:lnTo>
                      <a:pt x="332" y="183"/>
                    </a:lnTo>
                    <a:lnTo>
                      <a:pt x="333" y="167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5" y="61"/>
                    </a:lnTo>
                    <a:lnTo>
                      <a:pt x="284" y="50"/>
                    </a:lnTo>
                    <a:lnTo>
                      <a:pt x="271" y="37"/>
                    </a:lnTo>
                    <a:lnTo>
                      <a:pt x="258" y="27"/>
                    </a:lnTo>
                    <a:lnTo>
                      <a:pt x="243" y="17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9" y="3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3" y="3"/>
                    </a:lnTo>
                    <a:lnTo>
                      <a:pt x="103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3" y="331"/>
                    </a:lnTo>
                    <a:lnTo>
                      <a:pt x="149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34038195-1811-93AD-E264-5D1D7C918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3219450"/>
                <a:ext cx="76200" cy="76200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0 h 334"/>
                  <a:gd name="T6" fmla="*/ 214 w 334"/>
                  <a:gd name="T7" fmla="*/ 326 h 334"/>
                  <a:gd name="T8" fmla="*/ 230 w 334"/>
                  <a:gd name="T9" fmla="*/ 321 h 334"/>
                  <a:gd name="T10" fmla="*/ 243 w 334"/>
                  <a:gd name="T11" fmla="*/ 313 h 334"/>
                  <a:gd name="T12" fmla="*/ 250 w 334"/>
                  <a:gd name="T13" fmla="*/ 309 h 334"/>
                  <a:gd name="T14" fmla="*/ 254 w 334"/>
                  <a:gd name="T15" fmla="*/ 306 h 334"/>
                  <a:gd name="T16" fmla="*/ 258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299 w 334"/>
                  <a:gd name="T29" fmla="*/ 264 h 334"/>
                  <a:gd name="T30" fmla="*/ 302 w 334"/>
                  <a:gd name="T31" fmla="*/ 261 h 334"/>
                  <a:gd name="T32" fmla="*/ 305 w 334"/>
                  <a:gd name="T33" fmla="*/ 258 h 334"/>
                  <a:gd name="T34" fmla="*/ 306 w 334"/>
                  <a:gd name="T35" fmla="*/ 254 h 334"/>
                  <a:gd name="T36" fmla="*/ 309 w 334"/>
                  <a:gd name="T37" fmla="*/ 250 h 334"/>
                  <a:gd name="T38" fmla="*/ 313 w 334"/>
                  <a:gd name="T39" fmla="*/ 243 h 334"/>
                  <a:gd name="T40" fmla="*/ 321 w 334"/>
                  <a:gd name="T41" fmla="*/ 230 h 334"/>
                  <a:gd name="T42" fmla="*/ 326 w 334"/>
                  <a:gd name="T43" fmla="*/ 214 h 334"/>
                  <a:gd name="T44" fmla="*/ 330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0 w 334"/>
                  <a:gd name="T53" fmla="*/ 134 h 334"/>
                  <a:gd name="T54" fmla="*/ 321 w 334"/>
                  <a:gd name="T55" fmla="*/ 103 h 334"/>
                  <a:gd name="T56" fmla="*/ 305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8 w 334"/>
                  <a:gd name="T65" fmla="*/ 26 h 334"/>
                  <a:gd name="T66" fmla="*/ 243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4 w 334"/>
                  <a:gd name="T83" fmla="*/ 26 h 334"/>
                  <a:gd name="T84" fmla="*/ 60 w 334"/>
                  <a:gd name="T85" fmla="*/ 36 h 334"/>
                  <a:gd name="T86" fmla="*/ 49 w 334"/>
                  <a:gd name="T87" fmla="*/ 49 h 334"/>
                  <a:gd name="T88" fmla="*/ 36 w 334"/>
                  <a:gd name="T89" fmla="*/ 60 h 334"/>
                  <a:gd name="T90" fmla="*/ 26 w 334"/>
                  <a:gd name="T91" fmla="*/ 74 h 334"/>
                  <a:gd name="T92" fmla="*/ 11 w 334"/>
                  <a:gd name="T93" fmla="*/ 103 h 334"/>
                  <a:gd name="T94" fmla="*/ 2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2 w 334"/>
                  <a:gd name="T101" fmla="*/ 199 h 334"/>
                  <a:gd name="T102" fmla="*/ 6 w 334"/>
                  <a:gd name="T103" fmla="*/ 214 h 334"/>
                  <a:gd name="T104" fmla="*/ 11 w 334"/>
                  <a:gd name="T105" fmla="*/ 230 h 334"/>
                  <a:gd name="T106" fmla="*/ 17 w 334"/>
                  <a:gd name="T107" fmla="*/ 243 h 334"/>
                  <a:gd name="T108" fmla="*/ 26 w 334"/>
                  <a:gd name="T109" fmla="*/ 258 h 334"/>
                  <a:gd name="T110" fmla="*/ 36 w 334"/>
                  <a:gd name="T111" fmla="*/ 271 h 334"/>
                  <a:gd name="T112" fmla="*/ 49 w 334"/>
                  <a:gd name="T113" fmla="*/ 285 h 334"/>
                  <a:gd name="T114" fmla="*/ 60 w 334"/>
                  <a:gd name="T115" fmla="*/ 295 h 334"/>
                  <a:gd name="T116" fmla="*/ 74 w 334"/>
                  <a:gd name="T117" fmla="*/ 305 h 334"/>
                  <a:gd name="T118" fmla="*/ 103 w 334"/>
                  <a:gd name="T119" fmla="*/ 321 h 334"/>
                  <a:gd name="T120" fmla="*/ 134 w 334"/>
                  <a:gd name="T121" fmla="*/ 330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6" y="271"/>
                    </a:lnTo>
                    <a:lnTo>
                      <a:pt x="49" y="285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8780"/>
                <a:endParaRPr lang="en-US" sz="1467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9A90A83-7019-6230-B5E3-C2F326103EE3}"/>
                </a:ext>
              </a:extLst>
            </p:cNvPr>
            <p:cNvSpPr txBox="1"/>
            <p:nvPr/>
          </p:nvSpPr>
          <p:spPr>
            <a:xfrm>
              <a:off x="7717004" y="4534742"/>
              <a:ext cx="785836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Week 48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E35C561-1BA1-E326-A317-8EB0209F2E41}"/>
                </a:ext>
              </a:extLst>
            </p:cNvPr>
            <p:cNvSpPr txBox="1"/>
            <p:nvPr/>
          </p:nvSpPr>
          <p:spPr>
            <a:xfrm>
              <a:off x="8906506" y="4534742"/>
              <a:ext cx="785836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Week 96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77F7CA6-1AC1-F1E4-4814-0F5E5E991035}"/>
                </a:ext>
              </a:extLst>
            </p:cNvPr>
            <p:cNvSpPr txBox="1"/>
            <p:nvPr/>
          </p:nvSpPr>
          <p:spPr>
            <a:xfrm>
              <a:off x="7250708" y="4315675"/>
              <a:ext cx="258816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41597EB-E14A-F452-BCA0-2A9641D22F4F}"/>
                </a:ext>
              </a:extLst>
            </p:cNvPr>
            <p:cNvSpPr txBox="1"/>
            <p:nvPr/>
          </p:nvSpPr>
          <p:spPr>
            <a:xfrm>
              <a:off x="7118473" y="3949041"/>
              <a:ext cx="391045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1.0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08E6011-C095-5BAC-3444-C677434ED746}"/>
                </a:ext>
              </a:extLst>
            </p:cNvPr>
            <p:cNvSpPr txBox="1"/>
            <p:nvPr/>
          </p:nvSpPr>
          <p:spPr>
            <a:xfrm>
              <a:off x="7118473" y="3582413"/>
              <a:ext cx="391045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2.0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B6C4BE9-5CE2-975B-79AA-E81DE7462392}"/>
                </a:ext>
              </a:extLst>
            </p:cNvPr>
            <p:cNvSpPr txBox="1"/>
            <p:nvPr/>
          </p:nvSpPr>
          <p:spPr>
            <a:xfrm>
              <a:off x="7118473" y="3215784"/>
              <a:ext cx="391045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3.0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792CBA4-62D1-96E1-8963-2D110C9BA75B}"/>
                </a:ext>
              </a:extLst>
            </p:cNvPr>
            <p:cNvSpPr txBox="1"/>
            <p:nvPr/>
          </p:nvSpPr>
          <p:spPr>
            <a:xfrm>
              <a:off x="7118473" y="2849156"/>
              <a:ext cx="391045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4.0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C69C79F-CC26-78BF-39A4-ED7E8BADD27B}"/>
                </a:ext>
              </a:extLst>
            </p:cNvPr>
            <p:cNvSpPr txBox="1"/>
            <p:nvPr/>
          </p:nvSpPr>
          <p:spPr>
            <a:xfrm>
              <a:off x="7118473" y="2482526"/>
              <a:ext cx="391045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5.0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6B04F83-5D02-E48B-8AFF-D644A1523534}"/>
                </a:ext>
              </a:extLst>
            </p:cNvPr>
            <p:cNvSpPr txBox="1"/>
            <p:nvPr/>
          </p:nvSpPr>
          <p:spPr>
            <a:xfrm>
              <a:off x="8060576" y="2450948"/>
              <a:ext cx="1809627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780"/>
              <a:r>
                <a:rPr lang="en-US" sz="1467" b="1" dirty="0">
                  <a:solidFill>
                    <a:prstClr val="black"/>
                  </a:solidFill>
                  <a:latin typeface="Calibri"/>
                </a:rPr>
                <a:t>DTG regimen (N=1223)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6B6E1E3-1DDC-95B4-EB1D-9FB6211F4F48}"/>
                </a:ext>
              </a:extLst>
            </p:cNvPr>
            <p:cNvSpPr txBox="1"/>
            <p:nvPr/>
          </p:nvSpPr>
          <p:spPr>
            <a:xfrm>
              <a:off x="10128449" y="2450948"/>
              <a:ext cx="1233221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780"/>
              <a:r>
                <a:rPr lang="en-US" sz="1467" b="1" dirty="0" err="1">
                  <a:solidFill>
                    <a:prstClr val="black"/>
                  </a:solidFill>
                  <a:latin typeface="Calibri"/>
                </a:rPr>
                <a:t>cART</a:t>
              </a:r>
              <a:r>
                <a:rPr lang="en-US" sz="1467" b="1" dirty="0">
                  <a:solidFill>
                    <a:prstClr val="black"/>
                  </a:solidFill>
                  <a:latin typeface="Calibri"/>
                </a:rPr>
                <a:t> (N=1122)</a:t>
              </a: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C0980EA-5334-DB02-E81B-111A068AE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208" y="2553936"/>
              <a:ext cx="74613" cy="74612"/>
            </a:xfrm>
            <a:custGeom>
              <a:avLst/>
              <a:gdLst>
                <a:gd name="T0" fmla="*/ 285 w 334"/>
                <a:gd name="T1" fmla="*/ 285 h 334"/>
                <a:gd name="T2" fmla="*/ 295 w 334"/>
                <a:gd name="T3" fmla="*/ 271 h 334"/>
                <a:gd name="T4" fmla="*/ 300 w 334"/>
                <a:gd name="T5" fmla="*/ 265 h 334"/>
                <a:gd name="T6" fmla="*/ 302 w 334"/>
                <a:gd name="T7" fmla="*/ 261 h 334"/>
                <a:gd name="T8" fmla="*/ 305 w 334"/>
                <a:gd name="T9" fmla="*/ 259 h 334"/>
                <a:gd name="T10" fmla="*/ 306 w 334"/>
                <a:gd name="T11" fmla="*/ 254 h 334"/>
                <a:gd name="T12" fmla="*/ 309 w 334"/>
                <a:gd name="T13" fmla="*/ 251 h 334"/>
                <a:gd name="T14" fmla="*/ 313 w 334"/>
                <a:gd name="T15" fmla="*/ 244 h 334"/>
                <a:gd name="T16" fmla="*/ 321 w 334"/>
                <a:gd name="T17" fmla="*/ 230 h 334"/>
                <a:gd name="T18" fmla="*/ 326 w 334"/>
                <a:gd name="T19" fmla="*/ 214 h 334"/>
                <a:gd name="T20" fmla="*/ 330 w 334"/>
                <a:gd name="T21" fmla="*/ 199 h 334"/>
                <a:gd name="T22" fmla="*/ 333 w 334"/>
                <a:gd name="T23" fmla="*/ 183 h 334"/>
                <a:gd name="T24" fmla="*/ 334 w 334"/>
                <a:gd name="T25" fmla="*/ 167 h 334"/>
                <a:gd name="T26" fmla="*/ 333 w 334"/>
                <a:gd name="T27" fmla="*/ 150 h 334"/>
                <a:gd name="T28" fmla="*/ 330 w 334"/>
                <a:gd name="T29" fmla="*/ 134 h 334"/>
                <a:gd name="T30" fmla="*/ 321 w 334"/>
                <a:gd name="T31" fmla="*/ 103 h 334"/>
                <a:gd name="T32" fmla="*/ 305 w 334"/>
                <a:gd name="T33" fmla="*/ 75 h 334"/>
                <a:gd name="T34" fmla="*/ 295 w 334"/>
                <a:gd name="T35" fmla="*/ 61 h 334"/>
                <a:gd name="T36" fmla="*/ 285 w 334"/>
                <a:gd name="T37" fmla="*/ 49 h 334"/>
                <a:gd name="T38" fmla="*/ 271 w 334"/>
                <a:gd name="T39" fmla="*/ 37 h 334"/>
                <a:gd name="T40" fmla="*/ 258 w 334"/>
                <a:gd name="T41" fmla="*/ 27 h 334"/>
                <a:gd name="T42" fmla="*/ 244 w 334"/>
                <a:gd name="T43" fmla="*/ 17 h 334"/>
                <a:gd name="T44" fmla="*/ 230 w 334"/>
                <a:gd name="T45" fmla="*/ 12 h 334"/>
                <a:gd name="T46" fmla="*/ 214 w 334"/>
                <a:gd name="T47" fmla="*/ 6 h 334"/>
                <a:gd name="T48" fmla="*/ 199 w 334"/>
                <a:gd name="T49" fmla="*/ 2 h 334"/>
                <a:gd name="T50" fmla="*/ 183 w 334"/>
                <a:gd name="T51" fmla="*/ 0 h 334"/>
                <a:gd name="T52" fmla="*/ 167 w 334"/>
                <a:gd name="T53" fmla="*/ 0 h 334"/>
                <a:gd name="T54" fmla="*/ 134 w 334"/>
                <a:gd name="T55" fmla="*/ 2 h 334"/>
                <a:gd name="T56" fmla="*/ 103 w 334"/>
                <a:gd name="T57" fmla="*/ 12 h 334"/>
                <a:gd name="T58" fmla="*/ 74 w 334"/>
                <a:gd name="T59" fmla="*/ 27 h 334"/>
                <a:gd name="T60" fmla="*/ 61 w 334"/>
                <a:gd name="T61" fmla="*/ 37 h 334"/>
                <a:gd name="T62" fmla="*/ 49 w 334"/>
                <a:gd name="T63" fmla="*/ 49 h 334"/>
                <a:gd name="T64" fmla="*/ 37 w 334"/>
                <a:gd name="T65" fmla="*/ 61 h 334"/>
                <a:gd name="T66" fmla="*/ 26 w 334"/>
                <a:gd name="T67" fmla="*/ 75 h 334"/>
                <a:gd name="T68" fmla="*/ 11 w 334"/>
                <a:gd name="T69" fmla="*/ 103 h 334"/>
                <a:gd name="T70" fmla="*/ 2 w 334"/>
                <a:gd name="T71" fmla="*/ 134 h 334"/>
                <a:gd name="T72" fmla="*/ 0 w 334"/>
                <a:gd name="T73" fmla="*/ 167 h 334"/>
                <a:gd name="T74" fmla="*/ 0 w 334"/>
                <a:gd name="T75" fmla="*/ 183 h 334"/>
                <a:gd name="T76" fmla="*/ 2 w 334"/>
                <a:gd name="T77" fmla="*/ 199 h 334"/>
                <a:gd name="T78" fmla="*/ 6 w 334"/>
                <a:gd name="T79" fmla="*/ 214 h 334"/>
                <a:gd name="T80" fmla="*/ 11 w 334"/>
                <a:gd name="T81" fmla="*/ 230 h 334"/>
                <a:gd name="T82" fmla="*/ 17 w 334"/>
                <a:gd name="T83" fmla="*/ 244 h 334"/>
                <a:gd name="T84" fmla="*/ 26 w 334"/>
                <a:gd name="T85" fmla="*/ 259 h 334"/>
                <a:gd name="T86" fmla="*/ 37 w 334"/>
                <a:gd name="T87" fmla="*/ 271 h 334"/>
                <a:gd name="T88" fmla="*/ 49 w 334"/>
                <a:gd name="T89" fmla="*/ 285 h 334"/>
                <a:gd name="T90" fmla="*/ 61 w 334"/>
                <a:gd name="T91" fmla="*/ 295 h 334"/>
                <a:gd name="T92" fmla="*/ 74 w 334"/>
                <a:gd name="T93" fmla="*/ 306 h 334"/>
                <a:gd name="T94" fmla="*/ 103 w 334"/>
                <a:gd name="T95" fmla="*/ 322 h 334"/>
                <a:gd name="T96" fmla="*/ 134 w 334"/>
                <a:gd name="T97" fmla="*/ 331 h 334"/>
                <a:gd name="T98" fmla="*/ 150 w 334"/>
                <a:gd name="T99" fmla="*/ 333 h 334"/>
                <a:gd name="T100" fmla="*/ 167 w 334"/>
                <a:gd name="T101" fmla="*/ 334 h 334"/>
                <a:gd name="T102" fmla="*/ 183 w 334"/>
                <a:gd name="T103" fmla="*/ 333 h 334"/>
                <a:gd name="T104" fmla="*/ 199 w 334"/>
                <a:gd name="T105" fmla="*/ 331 h 334"/>
                <a:gd name="T106" fmla="*/ 214 w 334"/>
                <a:gd name="T107" fmla="*/ 326 h 334"/>
                <a:gd name="T108" fmla="*/ 230 w 334"/>
                <a:gd name="T109" fmla="*/ 322 h 334"/>
                <a:gd name="T110" fmla="*/ 244 w 334"/>
                <a:gd name="T111" fmla="*/ 314 h 334"/>
                <a:gd name="T112" fmla="*/ 250 w 334"/>
                <a:gd name="T113" fmla="*/ 309 h 334"/>
                <a:gd name="T114" fmla="*/ 254 w 334"/>
                <a:gd name="T115" fmla="*/ 307 h 334"/>
                <a:gd name="T116" fmla="*/ 258 w 334"/>
                <a:gd name="T117" fmla="*/ 306 h 334"/>
                <a:gd name="T118" fmla="*/ 261 w 334"/>
                <a:gd name="T119" fmla="*/ 302 h 334"/>
                <a:gd name="T120" fmla="*/ 264 w 334"/>
                <a:gd name="T121" fmla="*/ 300 h 334"/>
                <a:gd name="T122" fmla="*/ 271 w 334"/>
                <a:gd name="T123" fmla="*/ 295 h 334"/>
                <a:gd name="T124" fmla="*/ 285 w 334"/>
                <a:gd name="T125" fmla="*/ 28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34">
                  <a:moveTo>
                    <a:pt x="285" y="285"/>
                  </a:moveTo>
                  <a:lnTo>
                    <a:pt x="295" y="271"/>
                  </a:lnTo>
                  <a:lnTo>
                    <a:pt x="300" y="265"/>
                  </a:lnTo>
                  <a:lnTo>
                    <a:pt x="302" y="261"/>
                  </a:lnTo>
                  <a:lnTo>
                    <a:pt x="305" y="259"/>
                  </a:lnTo>
                  <a:lnTo>
                    <a:pt x="306" y="254"/>
                  </a:lnTo>
                  <a:lnTo>
                    <a:pt x="309" y="251"/>
                  </a:lnTo>
                  <a:lnTo>
                    <a:pt x="313" y="244"/>
                  </a:lnTo>
                  <a:lnTo>
                    <a:pt x="321" y="230"/>
                  </a:lnTo>
                  <a:lnTo>
                    <a:pt x="326" y="214"/>
                  </a:lnTo>
                  <a:lnTo>
                    <a:pt x="330" y="199"/>
                  </a:lnTo>
                  <a:lnTo>
                    <a:pt x="333" y="183"/>
                  </a:lnTo>
                  <a:lnTo>
                    <a:pt x="334" y="167"/>
                  </a:lnTo>
                  <a:lnTo>
                    <a:pt x="333" y="150"/>
                  </a:lnTo>
                  <a:lnTo>
                    <a:pt x="330" y="134"/>
                  </a:lnTo>
                  <a:lnTo>
                    <a:pt x="321" y="103"/>
                  </a:lnTo>
                  <a:lnTo>
                    <a:pt x="305" y="75"/>
                  </a:lnTo>
                  <a:lnTo>
                    <a:pt x="295" y="61"/>
                  </a:lnTo>
                  <a:lnTo>
                    <a:pt x="285" y="49"/>
                  </a:lnTo>
                  <a:lnTo>
                    <a:pt x="271" y="37"/>
                  </a:lnTo>
                  <a:lnTo>
                    <a:pt x="258" y="27"/>
                  </a:lnTo>
                  <a:lnTo>
                    <a:pt x="244" y="17"/>
                  </a:lnTo>
                  <a:lnTo>
                    <a:pt x="230" y="12"/>
                  </a:lnTo>
                  <a:lnTo>
                    <a:pt x="214" y="6"/>
                  </a:lnTo>
                  <a:lnTo>
                    <a:pt x="199" y="2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34" y="2"/>
                  </a:lnTo>
                  <a:lnTo>
                    <a:pt x="103" y="12"/>
                  </a:lnTo>
                  <a:lnTo>
                    <a:pt x="74" y="27"/>
                  </a:lnTo>
                  <a:lnTo>
                    <a:pt x="61" y="37"/>
                  </a:lnTo>
                  <a:lnTo>
                    <a:pt x="49" y="49"/>
                  </a:lnTo>
                  <a:lnTo>
                    <a:pt x="37" y="61"/>
                  </a:lnTo>
                  <a:lnTo>
                    <a:pt x="26" y="75"/>
                  </a:lnTo>
                  <a:lnTo>
                    <a:pt x="11" y="103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6" y="214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6" y="259"/>
                  </a:lnTo>
                  <a:lnTo>
                    <a:pt x="37" y="271"/>
                  </a:lnTo>
                  <a:lnTo>
                    <a:pt x="49" y="285"/>
                  </a:lnTo>
                  <a:lnTo>
                    <a:pt x="61" y="295"/>
                  </a:lnTo>
                  <a:lnTo>
                    <a:pt x="74" y="306"/>
                  </a:lnTo>
                  <a:lnTo>
                    <a:pt x="103" y="322"/>
                  </a:lnTo>
                  <a:lnTo>
                    <a:pt x="134" y="331"/>
                  </a:lnTo>
                  <a:lnTo>
                    <a:pt x="150" y="333"/>
                  </a:lnTo>
                  <a:lnTo>
                    <a:pt x="167" y="334"/>
                  </a:lnTo>
                  <a:lnTo>
                    <a:pt x="183" y="333"/>
                  </a:lnTo>
                  <a:lnTo>
                    <a:pt x="199" y="331"/>
                  </a:lnTo>
                  <a:lnTo>
                    <a:pt x="214" y="326"/>
                  </a:lnTo>
                  <a:lnTo>
                    <a:pt x="230" y="322"/>
                  </a:lnTo>
                  <a:lnTo>
                    <a:pt x="244" y="314"/>
                  </a:lnTo>
                  <a:lnTo>
                    <a:pt x="250" y="309"/>
                  </a:lnTo>
                  <a:lnTo>
                    <a:pt x="254" y="307"/>
                  </a:lnTo>
                  <a:lnTo>
                    <a:pt x="258" y="306"/>
                  </a:lnTo>
                  <a:lnTo>
                    <a:pt x="261" y="302"/>
                  </a:lnTo>
                  <a:lnTo>
                    <a:pt x="264" y="300"/>
                  </a:lnTo>
                  <a:lnTo>
                    <a:pt x="271" y="295"/>
                  </a:lnTo>
                  <a:lnTo>
                    <a:pt x="285" y="28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/>
              <a:endParaRPr lang="en-US" sz="1467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83037844-E4C1-576A-A3AC-8CF81E3E9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240" y="2553936"/>
              <a:ext cx="76200" cy="74612"/>
            </a:xfrm>
            <a:custGeom>
              <a:avLst/>
              <a:gdLst>
                <a:gd name="T0" fmla="*/ 167 w 333"/>
                <a:gd name="T1" fmla="*/ 334 h 334"/>
                <a:gd name="T2" fmla="*/ 183 w 333"/>
                <a:gd name="T3" fmla="*/ 333 h 334"/>
                <a:gd name="T4" fmla="*/ 199 w 333"/>
                <a:gd name="T5" fmla="*/ 331 h 334"/>
                <a:gd name="T6" fmla="*/ 213 w 333"/>
                <a:gd name="T7" fmla="*/ 326 h 334"/>
                <a:gd name="T8" fmla="*/ 229 w 333"/>
                <a:gd name="T9" fmla="*/ 322 h 334"/>
                <a:gd name="T10" fmla="*/ 243 w 333"/>
                <a:gd name="T11" fmla="*/ 314 h 334"/>
                <a:gd name="T12" fmla="*/ 250 w 333"/>
                <a:gd name="T13" fmla="*/ 309 h 334"/>
                <a:gd name="T14" fmla="*/ 253 w 333"/>
                <a:gd name="T15" fmla="*/ 307 h 334"/>
                <a:gd name="T16" fmla="*/ 258 w 333"/>
                <a:gd name="T17" fmla="*/ 306 h 334"/>
                <a:gd name="T18" fmla="*/ 260 w 333"/>
                <a:gd name="T19" fmla="*/ 302 h 334"/>
                <a:gd name="T20" fmla="*/ 264 w 333"/>
                <a:gd name="T21" fmla="*/ 300 h 334"/>
                <a:gd name="T22" fmla="*/ 271 w 333"/>
                <a:gd name="T23" fmla="*/ 295 h 334"/>
                <a:gd name="T24" fmla="*/ 284 w 333"/>
                <a:gd name="T25" fmla="*/ 285 h 334"/>
                <a:gd name="T26" fmla="*/ 295 w 333"/>
                <a:gd name="T27" fmla="*/ 271 h 334"/>
                <a:gd name="T28" fmla="*/ 299 w 333"/>
                <a:gd name="T29" fmla="*/ 265 h 334"/>
                <a:gd name="T30" fmla="*/ 301 w 333"/>
                <a:gd name="T31" fmla="*/ 261 h 334"/>
                <a:gd name="T32" fmla="*/ 305 w 333"/>
                <a:gd name="T33" fmla="*/ 259 h 334"/>
                <a:gd name="T34" fmla="*/ 306 w 333"/>
                <a:gd name="T35" fmla="*/ 254 h 334"/>
                <a:gd name="T36" fmla="*/ 308 w 333"/>
                <a:gd name="T37" fmla="*/ 251 h 334"/>
                <a:gd name="T38" fmla="*/ 313 w 333"/>
                <a:gd name="T39" fmla="*/ 244 h 334"/>
                <a:gd name="T40" fmla="*/ 321 w 333"/>
                <a:gd name="T41" fmla="*/ 230 h 334"/>
                <a:gd name="T42" fmla="*/ 325 w 333"/>
                <a:gd name="T43" fmla="*/ 214 h 334"/>
                <a:gd name="T44" fmla="*/ 330 w 333"/>
                <a:gd name="T45" fmla="*/ 199 h 334"/>
                <a:gd name="T46" fmla="*/ 332 w 333"/>
                <a:gd name="T47" fmla="*/ 183 h 334"/>
                <a:gd name="T48" fmla="*/ 333 w 333"/>
                <a:gd name="T49" fmla="*/ 167 h 334"/>
                <a:gd name="T50" fmla="*/ 332 w 333"/>
                <a:gd name="T51" fmla="*/ 150 h 334"/>
                <a:gd name="T52" fmla="*/ 330 w 333"/>
                <a:gd name="T53" fmla="*/ 134 h 334"/>
                <a:gd name="T54" fmla="*/ 321 w 333"/>
                <a:gd name="T55" fmla="*/ 103 h 334"/>
                <a:gd name="T56" fmla="*/ 305 w 333"/>
                <a:gd name="T57" fmla="*/ 75 h 334"/>
                <a:gd name="T58" fmla="*/ 295 w 333"/>
                <a:gd name="T59" fmla="*/ 61 h 334"/>
                <a:gd name="T60" fmla="*/ 284 w 333"/>
                <a:gd name="T61" fmla="*/ 49 h 334"/>
                <a:gd name="T62" fmla="*/ 271 w 333"/>
                <a:gd name="T63" fmla="*/ 37 h 334"/>
                <a:gd name="T64" fmla="*/ 258 w 333"/>
                <a:gd name="T65" fmla="*/ 27 h 334"/>
                <a:gd name="T66" fmla="*/ 243 w 333"/>
                <a:gd name="T67" fmla="*/ 17 h 334"/>
                <a:gd name="T68" fmla="*/ 229 w 333"/>
                <a:gd name="T69" fmla="*/ 12 h 334"/>
                <a:gd name="T70" fmla="*/ 213 w 333"/>
                <a:gd name="T71" fmla="*/ 6 h 334"/>
                <a:gd name="T72" fmla="*/ 199 w 333"/>
                <a:gd name="T73" fmla="*/ 2 h 334"/>
                <a:gd name="T74" fmla="*/ 183 w 333"/>
                <a:gd name="T75" fmla="*/ 0 h 334"/>
                <a:gd name="T76" fmla="*/ 167 w 333"/>
                <a:gd name="T77" fmla="*/ 0 h 334"/>
                <a:gd name="T78" fmla="*/ 133 w 333"/>
                <a:gd name="T79" fmla="*/ 2 h 334"/>
                <a:gd name="T80" fmla="*/ 103 w 333"/>
                <a:gd name="T81" fmla="*/ 12 h 334"/>
                <a:gd name="T82" fmla="*/ 74 w 333"/>
                <a:gd name="T83" fmla="*/ 27 h 334"/>
                <a:gd name="T84" fmla="*/ 60 w 333"/>
                <a:gd name="T85" fmla="*/ 37 h 334"/>
                <a:gd name="T86" fmla="*/ 49 w 333"/>
                <a:gd name="T87" fmla="*/ 49 h 334"/>
                <a:gd name="T88" fmla="*/ 36 w 333"/>
                <a:gd name="T89" fmla="*/ 61 h 334"/>
                <a:gd name="T90" fmla="*/ 26 w 333"/>
                <a:gd name="T91" fmla="*/ 75 h 334"/>
                <a:gd name="T92" fmla="*/ 11 w 333"/>
                <a:gd name="T93" fmla="*/ 103 h 334"/>
                <a:gd name="T94" fmla="*/ 2 w 333"/>
                <a:gd name="T95" fmla="*/ 134 h 334"/>
                <a:gd name="T96" fmla="*/ 0 w 333"/>
                <a:gd name="T97" fmla="*/ 167 h 334"/>
                <a:gd name="T98" fmla="*/ 0 w 333"/>
                <a:gd name="T99" fmla="*/ 183 h 334"/>
                <a:gd name="T100" fmla="*/ 2 w 333"/>
                <a:gd name="T101" fmla="*/ 199 h 334"/>
                <a:gd name="T102" fmla="*/ 5 w 333"/>
                <a:gd name="T103" fmla="*/ 214 h 334"/>
                <a:gd name="T104" fmla="*/ 11 w 333"/>
                <a:gd name="T105" fmla="*/ 230 h 334"/>
                <a:gd name="T106" fmla="*/ 17 w 333"/>
                <a:gd name="T107" fmla="*/ 244 h 334"/>
                <a:gd name="T108" fmla="*/ 26 w 333"/>
                <a:gd name="T109" fmla="*/ 259 h 334"/>
                <a:gd name="T110" fmla="*/ 36 w 333"/>
                <a:gd name="T111" fmla="*/ 271 h 334"/>
                <a:gd name="T112" fmla="*/ 49 w 333"/>
                <a:gd name="T113" fmla="*/ 285 h 334"/>
                <a:gd name="T114" fmla="*/ 60 w 333"/>
                <a:gd name="T115" fmla="*/ 295 h 334"/>
                <a:gd name="T116" fmla="*/ 74 w 333"/>
                <a:gd name="T117" fmla="*/ 306 h 334"/>
                <a:gd name="T118" fmla="*/ 103 w 333"/>
                <a:gd name="T119" fmla="*/ 322 h 334"/>
                <a:gd name="T120" fmla="*/ 133 w 333"/>
                <a:gd name="T121" fmla="*/ 331 h 334"/>
                <a:gd name="T122" fmla="*/ 149 w 333"/>
                <a:gd name="T123" fmla="*/ 333 h 334"/>
                <a:gd name="T124" fmla="*/ 167 w 333"/>
                <a:gd name="T12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" h="334">
                  <a:moveTo>
                    <a:pt x="167" y="334"/>
                  </a:moveTo>
                  <a:lnTo>
                    <a:pt x="183" y="333"/>
                  </a:lnTo>
                  <a:lnTo>
                    <a:pt x="199" y="331"/>
                  </a:lnTo>
                  <a:lnTo>
                    <a:pt x="213" y="326"/>
                  </a:lnTo>
                  <a:lnTo>
                    <a:pt x="229" y="322"/>
                  </a:lnTo>
                  <a:lnTo>
                    <a:pt x="243" y="314"/>
                  </a:lnTo>
                  <a:lnTo>
                    <a:pt x="250" y="309"/>
                  </a:lnTo>
                  <a:lnTo>
                    <a:pt x="253" y="307"/>
                  </a:lnTo>
                  <a:lnTo>
                    <a:pt x="258" y="306"/>
                  </a:lnTo>
                  <a:lnTo>
                    <a:pt x="260" y="302"/>
                  </a:lnTo>
                  <a:lnTo>
                    <a:pt x="264" y="300"/>
                  </a:lnTo>
                  <a:lnTo>
                    <a:pt x="271" y="295"/>
                  </a:lnTo>
                  <a:lnTo>
                    <a:pt x="284" y="285"/>
                  </a:lnTo>
                  <a:lnTo>
                    <a:pt x="295" y="271"/>
                  </a:lnTo>
                  <a:lnTo>
                    <a:pt x="299" y="265"/>
                  </a:lnTo>
                  <a:lnTo>
                    <a:pt x="301" y="261"/>
                  </a:lnTo>
                  <a:lnTo>
                    <a:pt x="305" y="259"/>
                  </a:lnTo>
                  <a:lnTo>
                    <a:pt x="306" y="254"/>
                  </a:lnTo>
                  <a:lnTo>
                    <a:pt x="308" y="251"/>
                  </a:lnTo>
                  <a:lnTo>
                    <a:pt x="313" y="244"/>
                  </a:lnTo>
                  <a:lnTo>
                    <a:pt x="321" y="230"/>
                  </a:lnTo>
                  <a:lnTo>
                    <a:pt x="325" y="214"/>
                  </a:lnTo>
                  <a:lnTo>
                    <a:pt x="330" y="199"/>
                  </a:lnTo>
                  <a:lnTo>
                    <a:pt x="332" y="183"/>
                  </a:lnTo>
                  <a:lnTo>
                    <a:pt x="333" y="167"/>
                  </a:lnTo>
                  <a:lnTo>
                    <a:pt x="332" y="150"/>
                  </a:lnTo>
                  <a:lnTo>
                    <a:pt x="330" y="134"/>
                  </a:lnTo>
                  <a:lnTo>
                    <a:pt x="321" y="103"/>
                  </a:lnTo>
                  <a:lnTo>
                    <a:pt x="305" y="75"/>
                  </a:lnTo>
                  <a:lnTo>
                    <a:pt x="295" y="61"/>
                  </a:lnTo>
                  <a:lnTo>
                    <a:pt x="284" y="49"/>
                  </a:lnTo>
                  <a:lnTo>
                    <a:pt x="271" y="37"/>
                  </a:lnTo>
                  <a:lnTo>
                    <a:pt x="258" y="27"/>
                  </a:lnTo>
                  <a:lnTo>
                    <a:pt x="243" y="17"/>
                  </a:lnTo>
                  <a:lnTo>
                    <a:pt x="229" y="12"/>
                  </a:lnTo>
                  <a:lnTo>
                    <a:pt x="213" y="6"/>
                  </a:lnTo>
                  <a:lnTo>
                    <a:pt x="199" y="2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3" y="12"/>
                  </a:lnTo>
                  <a:lnTo>
                    <a:pt x="74" y="27"/>
                  </a:lnTo>
                  <a:lnTo>
                    <a:pt x="60" y="37"/>
                  </a:lnTo>
                  <a:lnTo>
                    <a:pt x="49" y="49"/>
                  </a:lnTo>
                  <a:lnTo>
                    <a:pt x="36" y="61"/>
                  </a:lnTo>
                  <a:lnTo>
                    <a:pt x="26" y="75"/>
                  </a:lnTo>
                  <a:lnTo>
                    <a:pt x="11" y="103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5" y="214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6" y="259"/>
                  </a:lnTo>
                  <a:lnTo>
                    <a:pt x="36" y="271"/>
                  </a:lnTo>
                  <a:lnTo>
                    <a:pt x="49" y="285"/>
                  </a:lnTo>
                  <a:lnTo>
                    <a:pt x="60" y="295"/>
                  </a:lnTo>
                  <a:lnTo>
                    <a:pt x="74" y="306"/>
                  </a:lnTo>
                  <a:lnTo>
                    <a:pt x="103" y="322"/>
                  </a:lnTo>
                  <a:lnTo>
                    <a:pt x="133" y="331"/>
                  </a:lnTo>
                  <a:lnTo>
                    <a:pt x="149" y="333"/>
                  </a:lnTo>
                  <a:lnTo>
                    <a:pt x="167" y="3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/>
              <a:endParaRPr lang="en-US" sz="1467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40E0818-F87E-5381-3A1F-F9A21F5405FE}"/>
                </a:ext>
              </a:extLst>
            </p:cNvPr>
            <p:cNvSpPr txBox="1"/>
            <p:nvPr/>
          </p:nvSpPr>
          <p:spPr>
            <a:xfrm>
              <a:off x="8398223" y="2727947"/>
              <a:ext cx="443046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b="1" dirty="0">
                  <a:solidFill>
                    <a:srgbClr val="0070C0"/>
                  </a:solidFill>
                  <a:latin typeface="Calibri"/>
                </a:rPr>
                <a:t>SBP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B55BB6E-1821-ADE9-FCD7-DFA7B3411849}"/>
                </a:ext>
              </a:extLst>
            </p:cNvPr>
            <p:cNvSpPr txBox="1"/>
            <p:nvPr/>
          </p:nvSpPr>
          <p:spPr>
            <a:xfrm>
              <a:off x="10619520" y="2727947"/>
              <a:ext cx="471276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b="1" dirty="0">
                  <a:solidFill>
                    <a:srgbClr val="0070C0"/>
                  </a:solidFill>
                  <a:latin typeface="Calibri"/>
                </a:rPr>
                <a:t>DBP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92B4C69-E131-DE6F-3D2D-5D2B3E0044F2}"/>
                </a:ext>
              </a:extLst>
            </p:cNvPr>
            <p:cNvSpPr txBox="1"/>
            <p:nvPr/>
          </p:nvSpPr>
          <p:spPr>
            <a:xfrm>
              <a:off x="7757568" y="4808185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820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B76EC37-A282-E159-223D-C3300487B23C}"/>
                </a:ext>
              </a:extLst>
            </p:cNvPr>
            <p:cNvSpPr txBox="1"/>
            <p:nvPr/>
          </p:nvSpPr>
          <p:spPr>
            <a:xfrm>
              <a:off x="8117314" y="4808186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731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80C8078-19E7-F08A-552F-B021D108E882}"/>
                </a:ext>
              </a:extLst>
            </p:cNvPr>
            <p:cNvSpPr txBox="1"/>
            <p:nvPr/>
          </p:nvSpPr>
          <p:spPr>
            <a:xfrm>
              <a:off x="8918436" y="4808186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763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DC60F1C-509C-CF73-270D-CFBC97076CB7}"/>
                </a:ext>
              </a:extLst>
            </p:cNvPr>
            <p:cNvSpPr txBox="1"/>
            <p:nvPr/>
          </p:nvSpPr>
          <p:spPr>
            <a:xfrm>
              <a:off x="9278177" y="4808186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661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03FCFB9-71A7-26CF-7D23-E0DBD0280D41}"/>
                </a:ext>
              </a:extLst>
            </p:cNvPr>
            <p:cNvSpPr txBox="1"/>
            <p:nvPr/>
          </p:nvSpPr>
          <p:spPr>
            <a:xfrm>
              <a:off x="6936574" y="4808186"/>
              <a:ext cx="805745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b="1" dirty="0">
                  <a:solidFill>
                    <a:prstClr val="black"/>
                  </a:solidFill>
                  <a:latin typeface="Calibri"/>
                </a:rPr>
                <a:t>Pooled n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BED7F460-3D9B-7C14-188B-955791E27954}"/>
                </a:ext>
              </a:extLst>
            </p:cNvPr>
            <p:cNvSpPr txBox="1"/>
            <p:nvPr/>
          </p:nvSpPr>
          <p:spPr>
            <a:xfrm>
              <a:off x="10029568" y="4534742"/>
              <a:ext cx="785836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Week 48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03AB780-CA63-3057-9852-E1BD105D22EE}"/>
                </a:ext>
              </a:extLst>
            </p:cNvPr>
            <p:cNvSpPr txBox="1"/>
            <p:nvPr/>
          </p:nvSpPr>
          <p:spPr>
            <a:xfrm>
              <a:off x="11219065" y="4534742"/>
              <a:ext cx="785836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Week 96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6275B1F-0A3A-E7ED-4613-6BA6E69977EE}"/>
                </a:ext>
              </a:extLst>
            </p:cNvPr>
            <p:cNvSpPr txBox="1"/>
            <p:nvPr/>
          </p:nvSpPr>
          <p:spPr>
            <a:xfrm>
              <a:off x="10070133" y="4808186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812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97E7EC7F-6849-506C-38E9-289D694CE6A0}"/>
                </a:ext>
              </a:extLst>
            </p:cNvPr>
            <p:cNvSpPr txBox="1"/>
            <p:nvPr/>
          </p:nvSpPr>
          <p:spPr>
            <a:xfrm>
              <a:off x="10429880" y="4808186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729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E6BAA27-AAB9-206D-8FCD-C442CEF18578}"/>
                </a:ext>
              </a:extLst>
            </p:cNvPr>
            <p:cNvSpPr txBox="1"/>
            <p:nvPr/>
          </p:nvSpPr>
          <p:spPr>
            <a:xfrm>
              <a:off x="11231001" y="4808186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756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491BE87-15B8-8139-C819-A0EEB75AC696}"/>
                </a:ext>
              </a:extLst>
            </p:cNvPr>
            <p:cNvSpPr txBox="1"/>
            <p:nvPr/>
          </p:nvSpPr>
          <p:spPr>
            <a:xfrm>
              <a:off x="11590740" y="4808186"/>
              <a:ext cx="434133" cy="27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660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F896001-3285-888A-54A1-159C02326423}"/>
                </a:ext>
              </a:extLst>
            </p:cNvPr>
            <p:cNvSpPr txBox="1"/>
            <p:nvPr/>
          </p:nvSpPr>
          <p:spPr>
            <a:xfrm>
              <a:off x="7705299" y="3117958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2.01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(0.37)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0938A282-126D-988E-1DFE-1A1AA7950BA6}"/>
                </a:ext>
              </a:extLst>
            </p:cNvPr>
            <p:cNvSpPr txBox="1"/>
            <p:nvPr/>
          </p:nvSpPr>
          <p:spPr>
            <a:xfrm>
              <a:off x="8041551" y="3349213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1.56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(0.39)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2AD1CB7-7C8D-3FCD-A469-C4F5742DDE68}"/>
                </a:ext>
              </a:extLst>
            </p:cNvPr>
            <p:cNvSpPr txBox="1"/>
            <p:nvPr/>
          </p:nvSpPr>
          <p:spPr>
            <a:xfrm>
              <a:off x="8758522" y="3004946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2.42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(0.40)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E2EB987-892F-0385-F9CA-D5157D81FBDB}"/>
                </a:ext>
              </a:extLst>
            </p:cNvPr>
            <p:cNvSpPr txBox="1"/>
            <p:nvPr/>
          </p:nvSpPr>
          <p:spPr>
            <a:xfrm>
              <a:off x="9191775" y="2848188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2.62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(0.44)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F0986478-1B70-22B6-9F20-63978134EBBD}"/>
                </a:ext>
              </a:extLst>
            </p:cNvPr>
            <p:cNvSpPr txBox="1"/>
            <p:nvPr/>
          </p:nvSpPr>
          <p:spPr>
            <a:xfrm>
              <a:off x="9959097" y="3201577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1.57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(0.61)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A877EF5D-BEB7-5C70-79E1-FBEED02B0DF5}"/>
                </a:ext>
              </a:extLst>
            </p:cNvPr>
            <p:cNvSpPr txBox="1"/>
            <p:nvPr/>
          </p:nvSpPr>
          <p:spPr>
            <a:xfrm>
              <a:off x="10311682" y="3336699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1.25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(0.62)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A244626-EDBE-0A85-6EBD-6996948446E4}"/>
                </a:ext>
              </a:extLst>
            </p:cNvPr>
            <p:cNvSpPr txBox="1"/>
            <p:nvPr/>
          </p:nvSpPr>
          <p:spPr>
            <a:xfrm>
              <a:off x="11077798" y="3205001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1.62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(0.62)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FB07529-9DFA-3F9B-EBAB-C579FC1F509E}"/>
                </a:ext>
              </a:extLst>
            </p:cNvPr>
            <p:cNvSpPr txBox="1"/>
            <p:nvPr/>
          </p:nvSpPr>
          <p:spPr>
            <a:xfrm>
              <a:off x="11462857" y="3092673"/>
              <a:ext cx="585677" cy="462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780"/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1.80</a:t>
              </a:r>
              <a:br>
                <a:rPr lang="en-US" sz="1467" dirty="0">
                  <a:solidFill>
                    <a:prstClr val="black"/>
                  </a:solidFill>
                  <a:latin typeface="Calibri"/>
                </a:rPr>
              </a:br>
              <a:r>
                <a:rPr lang="en-US" sz="1467" dirty="0">
                  <a:solidFill>
                    <a:prstClr val="black"/>
                  </a:solidFill>
                  <a:latin typeface="Calibri"/>
                </a:rPr>
                <a:t>(0.63)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33072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B956-6D4E-1DA9-AB6B-6106C61C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11031016" cy="1143000"/>
          </a:xfrm>
        </p:spPr>
        <p:txBody>
          <a:bodyPr/>
          <a:lstStyle/>
          <a:p>
            <a:r>
              <a:rPr lang="en-US" dirty="0"/>
              <a:t>Impact of INSTI- and TAF-Related BMI Changes on Risk of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7625-8CE5-2A71-2335-25B1BC09AA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850"/>
            <a:ext cx="6062464" cy="4572000"/>
          </a:xfrm>
        </p:spPr>
        <p:txBody>
          <a:bodyPr/>
          <a:lstStyle/>
          <a:p>
            <a:r>
              <a:rPr lang="en-US" dirty="0"/>
              <a:t>RESPOND Cohort: Data from 13/19 observational HIV cohorts</a:t>
            </a:r>
          </a:p>
          <a:p>
            <a:pPr lvl="1"/>
            <a:r>
              <a:rPr lang="en-US" dirty="0"/>
              <a:t>PWH without hypertension (n=9704)</a:t>
            </a:r>
          </a:p>
          <a:p>
            <a:pPr lvl="1"/>
            <a:r>
              <a:rPr lang="en-US" dirty="0"/>
              <a:t>ART duration: 10 years</a:t>
            </a:r>
          </a:p>
          <a:p>
            <a:r>
              <a:rPr lang="en-US" dirty="0"/>
              <a:t>Developed hypertension</a:t>
            </a:r>
          </a:p>
          <a:p>
            <a:pPr lvl="1"/>
            <a:r>
              <a:rPr lang="en-US" dirty="0"/>
              <a:t>31% over 39,993 person-years of follow-up</a:t>
            </a:r>
          </a:p>
          <a:p>
            <a:r>
              <a:rPr lang="en-US" dirty="0"/>
              <a:t>Current use of INSTI was associated with incident hypertension</a:t>
            </a:r>
          </a:p>
          <a:p>
            <a:pPr lvl="1"/>
            <a:r>
              <a:rPr lang="en-US" dirty="0"/>
              <a:t>Adjustment for time-updated BMI attenuated the association with hypertension but remained significant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957B5-8E65-3370-1710-EFF1CB01183C}"/>
              </a:ext>
            </a:extLst>
          </p:cNvPr>
          <p:cNvSpPr txBox="1"/>
          <p:nvPr/>
        </p:nvSpPr>
        <p:spPr>
          <a:xfrm>
            <a:off x="6096002" y="6459280"/>
            <a:ext cx="5829300" cy="240128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US" sz="1067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Byonanebye DM, et al. IAS 2023. Abstract </a:t>
            </a:r>
            <a:r>
              <a:rPr lang="en-US" sz="1067" kern="0" dirty="0" err="1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OALBB0505</a:t>
            </a:r>
            <a:r>
              <a:rPr lang="en-US" sz="1067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CE711E-2C26-E6B1-FAE2-19AAA79DB092}"/>
              </a:ext>
            </a:extLst>
          </p:cNvPr>
          <p:cNvGraphicFramePr>
            <a:graphicFrameLocks/>
          </p:cNvGraphicFramePr>
          <p:nvPr/>
        </p:nvGraphicFramePr>
        <p:xfrm>
          <a:off x="6831282" y="2203883"/>
          <a:ext cx="5141730" cy="276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387">
                  <a:extLst>
                    <a:ext uri="{9D8B030D-6E8A-4147-A177-3AD203B41FA5}">
                      <a16:colId xmlns:a16="http://schemas.microsoft.com/office/drawing/2014/main" val="2819906351"/>
                    </a:ext>
                  </a:extLst>
                </a:gridCol>
                <a:gridCol w="2244343">
                  <a:extLst>
                    <a:ext uri="{9D8B030D-6E8A-4147-A177-3AD203B41FA5}">
                      <a16:colId xmlns:a16="http://schemas.microsoft.com/office/drawing/2014/main" val="1973503177"/>
                    </a:ext>
                  </a:extLst>
                </a:gridCol>
              </a:tblGrid>
              <a:tr h="973112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IRR</a:t>
                      </a:r>
                    </a:p>
                    <a:p>
                      <a:pPr algn="ctr"/>
                      <a:r>
                        <a:rPr lang="en-US" sz="1600" dirty="0"/>
                        <a:t>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08413"/>
                  </a:ext>
                </a:extLst>
              </a:tr>
              <a:tr h="179257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Hypertension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INSTI with TAF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INSTI, no TAF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No INSTI with TAF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rgbClr val="29282D"/>
                        </a:solidFill>
                      </a:endParaRP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  1.48 (1.31, 1.68)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  1.25 (1.13,1.39)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29282D"/>
                          </a:solidFill>
                        </a:rPr>
                        <a:t>     1.33 (1.14, 1.55)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02593"/>
                  </a:ext>
                </a:extLst>
              </a:tr>
            </a:tbl>
          </a:graphicData>
        </a:graphic>
      </p:graphicFrame>
      <p:sp>
        <p:nvSpPr>
          <p:cNvPr id="6" name="TextBox 39">
            <a:extLst>
              <a:ext uri="{FF2B5EF4-FFF2-40B4-BE49-F238E27FC236}">
                <a16:creationId xmlns:a16="http://schemas.microsoft.com/office/drawing/2014/main" id="{8A43F3A2-E8C6-9554-B95D-02AED7B5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017" y="1523059"/>
            <a:ext cx="5103455" cy="3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7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Fully Adjusted Incidence Rate Ratios</a:t>
            </a:r>
            <a:endParaRPr lang="en-US" sz="1067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584" y="6171496"/>
            <a:ext cx="4084445" cy="492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defTabSz="1219170" hangingPunct="0"/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  <a:sym typeface="Helvetica"/>
              </a:rPr>
              <a:t>Did they use the right analyses?</a:t>
            </a:r>
          </a:p>
        </p:txBody>
      </p:sp>
    </p:spTree>
    <p:extLst>
      <p:ext uri="{BB962C8B-B14F-4D97-AF65-F5344CB8AC3E}">
        <p14:creationId xmlns:p14="http://schemas.microsoft.com/office/powerpoint/2010/main" val="292306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latin typeface="+mn-lt"/>
              </a:rPr>
              <a:t>A dynamic view of body weight change appears more predictive in BP change than a static view expressed by BMI</a:t>
            </a:r>
            <a:br>
              <a:rPr lang="en-GB" sz="2800" dirty="0"/>
            </a:br>
            <a:endParaRPr lang="en-GB" sz="3600" dirty="0"/>
          </a:p>
        </p:txBody>
      </p:sp>
      <p:sp>
        <p:nvSpPr>
          <p:cNvPr id="1146" name="Espace réservé du contenu 1145">
            <a:extLst>
              <a:ext uri="{FF2B5EF4-FFF2-40B4-BE49-F238E27FC236}">
                <a16:creationId xmlns:a16="http://schemas.microsoft.com/office/drawing/2014/main" id="{62551A7C-7930-3EAB-B84B-061C4752BE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792864"/>
            <a:ext cx="10972800" cy="75339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prstClr val="black"/>
                </a:solidFill>
                <a:latin typeface="Calibri"/>
              </a:rPr>
              <a:t>BMI cannot differentiate between individuals with excess fat and those with a high muscle mass, and cannot discriminate the location of fat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870" y="686271"/>
            <a:ext cx="2850397" cy="17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2492896"/>
            <a:ext cx="12108025" cy="430863"/>
          </a:xfrm>
          <a:prstGeom prst="rect">
            <a:avLst/>
          </a:prstGeom>
        </p:spPr>
        <p:txBody>
          <a:bodyPr wrap="square" lIns="121896" tIns="60948" rIns="121896" bIns="60948">
            <a:spAutoFit/>
          </a:bodyPr>
          <a:lstStyle/>
          <a:p>
            <a:pPr defTabSz="1218780"/>
            <a:r>
              <a:rPr lang="en-GB" sz="2000" b="1" dirty="0">
                <a:solidFill>
                  <a:srgbClr val="0070C0"/>
                </a:solidFill>
                <a:latin typeface="Calibri"/>
              </a:rPr>
              <a:t>Higher correlation between weight variation/year and BP increase compared with other anthropometric indices</a:t>
            </a:r>
          </a:p>
        </p:txBody>
      </p:sp>
      <p:grpSp>
        <p:nvGrpSpPr>
          <p:cNvPr id="1097" name="Groupe 1096">
            <a:extLst>
              <a:ext uri="{FF2B5EF4-FFF2-40B4-BE49-F238E27FC236}">
                <a16:creationId xmlns:a16="http://schemas.microsoft.com/office/drawing/2014/main" id="{425351BD-09A2-EF0E-4B15-F51B880DD39A}"/>
              </a:ext>
            </a:extLst>
          </p:cNvPr>
          <p:cNvGrpSpPr/>
          <p:nvPr/>
        </p:nvGrpSpPr>
        <p:grpSpPr>
          <a:xfrm>
            <a:off x="850037" y="3371486"/>
            <a:ext cx="5029939" cy="1138697"/>
            <a:chOff x="-67691" y="3729037"/>
            <a:chExt cx="5764214" cy="1304925"/>
          </a:xfrm>
        </p:grpSpPr>
        <p:sp>
          <p:nvSpPr>
            <p:cNvPr id="1058" name="Freeform 87">
              <a:extLst>
                <a:ext uri="{FF2B5EF4-FFF2-40B4-BE49-F238E27FC236}">
                  <a16:creationId xmlns:a16="http://schemas.microsoft.com/office/drawing/2014/main" id="{F15E05C3-F805-7DEB-DF14-86502F563FF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3" y="3729037"/>
              <a:ext cx="5695950" cy="1304925"/>
            </a:xfrm>
            <a:custGeom>
              <a:avLst/>
              <a:gdLst>
                <a:gd name="T0" fmla="*/ 0 w 17942"/>
                <a:gd name="T1" fmla="*/ 4106 h 4106"/>
                <a:gd name="T2" fmla="*/ 17942 w 17942"/>
                <a:gd name="T3" fmla="*/ 4106 h 4106"/>
                <a:gd name="T4" fmla="*/ 17942 w 17942"/>
                <a:gd name="T5" fmla="*/ 0 h 4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42" h="4106">
                  <a:moveTo>
                    <a:pt x="0" y="4106"/>
                  </a:moveTo>
                  <a:lnTo>
                    <a:pt x="17942" y="4106"/>
                  </a:lnTo>
                  <a:lnTo>
                    <a:pt x="179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9" name="Line 88">
              <a:extLst>
                <a:ext uri="{FF2B5EF4-FFF2-40B4-BE49-F238E27FC236}">
                  <a16:creationId xmlns:a16="http://schemas.microsoft.com/office/drawing/2014/main" id="{BC6F3482-CBCB-8480-CA08-F7D66B032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3867150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Line 89">
              <a:extLst>
                <a:ext uri="{FF2B5EF4-FFF2-40B4-BE49-F238E27FC236}">
                  <a16:creationId xmlns:a16="http://schemas.microsoft.com/office/drawing/2014/main" id="{6395948C-CEBA-EF2E-76FC-E3AAD0E12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4367212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Line 90">
              <a:extLst>
                <a:ext uri="{FF2B5EF4-FFF2-40B4-BE49-F238E27FC236}">
                  <a16:creationId xmlns:a16="http://schemas.microsoft.com/office/drawing/2014/main" id="{2B4FA1FF-DC0B-B7BD-17F7-32023709F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4200525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Line 91">
              <a:extLst>
                <a:ext uri="{FF2B5EF4-FFF2-40B4-BE49-F238E27FC236}">
                  <a16:creationId xmlns:a16="http://schemas.microsoft.com/office/drawing/2014/main" id="{D08DA05E-6A1D-CBC4-222A-E04C57C59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4699000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3" name="Line 92">
              <a:extLst>
                <a:ext uri="{FF2B5EF4-FFF2-40B4-BE49-F238E27FC236}">
                  <a16:creationId xmlns:a16="http://schemas.microsoft.com/office/drawing/2014/main" id="{9187CBE1-F412-4D30-755A-FA03705F6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4533900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Line 93">
              <a:extLst>
                <a:ext uri="{FF2B5EF4-FFF2-40B4-BE49-F238E27FC236}">
                  <a16:creationId xmlns:a16="http://schemas.microsoft.com/office/drawing/2014/main" id="{B3270334-0055-F5A5-A880-9FB762F3B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5033962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Line 94">
              <a:extLst>
                <a:ext uri="{FF2B5EF4-FFF2-40B4-BE49-F238E27FC236}">
                  <a16:creationId xmlns:a16="http://schemas.microsoft.com/office/drawing/2014/main" id="{0777E24C-A107-B594-4AF4-57BC5946D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4865687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Line 95">
              <a:extLst>
                <a:ext uri="{FF2B5EF4-FFF2-40B4-BE49-F238E27FC236}">
                  <a16:creationId xmlns:a16="http://schemas.microsoft.com/office/drawing/2014/main" id="{DB7D3DC6-7F00-2917-C31B-483BC8756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691" y="4033837"/>
              <a:ext cx="682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6" name="Freeform 105">
              <a:extLst>
                <a:ext uri="{FF2B5EF4-FFF2-40B4-BE49-F238E27FC236}">
                  <a16:creationId xmlns:a16="http://schemas.microsoft.com/office/drawing/2014/main" id="{8EEBB752-E6DB-077C-8823-EEB2D1885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4110" y="4114800"/>
              <a:ext cx="4968875" cy="787400"/>
            </a:xfrm>
            <a:custGeom>
              <a:avLst/>
              <a:gdLst>
                <a:gd name="T0" fmla="*/ 0 w 15654"/>
                <a:gd name="T1" fmla="*/ 0 h 2480"/>
                <a:gd name="T2" fmla="*/ 2234 w 15654"/>
                <a:gd name="T3" fmla="*/ 787 h 2480"/>
                <a:gd name="T4" fmla="*/ 4481 w 15654"/>
                <a:gd name="T5" fmla="*/ 1519 h 2480"/>
                <a:gd name="T6" fmla="*/ 6704 w 15654"/>
                <a:gd name="T7" fmla="*/ 1672 h 2480"/>
                <a:gd name="T8" fmla="*/ 8950 w 15654"/>
                <a:gd name="T9" fmla="*/ 1759 h 2480"/>
                <a:gd name="T10" fmla="*/ 11195 w 15654"/>
                <a:gd name="T11" fmla="*/ 2283 h 2480"/>
                <a:gd name="T12" fmla="*/ 13419 w 15654"/>
                <a:gd name="T13" fmla="*/ 2349 h 2480"/>
                <a:gd name="T14" fmla="*/ 15654 w 15654"/>
                <a:gd name="T15" fmla="*/ 248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54" h="2480">
                  <a:moveTo>
                    <a:pt x="0" y="0"/>
                  </a:moveTo>
                  <a:lnTo>
                    <a:pt x="2234" y="787"/>
                  </a:lnTo>
                  <a:lnTo>
                    <a:pt x="4481" y="1519"/>
                  </a:lnTo>
                  <a:lnTo>
                    <a:pt x="6704" y="1672"/>
                  </a:lnTo>
                  <a:lnTo>
                    <a:pt x="8950" y="1759"/>
                  </a:lnTo>
                  <a:lnTo>
                    <a:pt x="11195" y="2283"/>
                  </a:lnTo>
                  <a:lnTo>
                    <a:pt x="13419" y="2349"/>
                  </a:lnTo>
                  <a:lnTo>
                    <a:pt x="15654" y="2480"/>
                  </a:lnTo>
                </a:path>
              </a:pathLst>
            </a:cu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7" name="Line 116">
              <a:extLst>
                <a:ext uri="{FF2B5EF4-FFF2-40B4-BE49-F238E27FC236}">
                  <a16:creationId xmlns:a16="http://schemas.microsoft.com/office/drawing/2014/main" id="{0575D40B-0DBC-6387-3D6F-500406F75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15348" y="4457700"/>
              <a:ext cx="0" cy="266700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8" name="Line 117">
              <a:extLst>
                <a:ext uri="{FF2B5EF4-FFF2-40B4-BE49-F238E27FC236}">
                  <a16:creationId xmlns:a16="http://schemas.microsoft.com/office/drawing/2014/main" id="{CC7E4717-23EA-DDA5-ACD9-A8D246D72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24960" y="4205287"/>
              <a:ext cx="0" cy="315913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9" name="Line 118">
              <a:extLst>
                <a:ext uri="{FF2B5EF4-FFF2-40B4-BE49-F238E27FC236}">
                  <a16:creationId xmlns:a16="http://schemas.microsoft.com/office/drawing/2014/main" id="{994DA305-3D74-F4E2-4652-860502EED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1360" y="4610100"/>
              <a:ext cx="0" cy="122238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0" name="Line 119">
              <a:extLst>
                <a:ext uri="{FF2B5EF4-FFF2-40B4-BE49-F238E27FC236}">
                  <a16:creationId xmlns:a16="http://schemas.microsoft.com/office/drawing/2014/main" id="{384158D9-8886-B456-D6A5-2F2A7B307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5735" y="4556125"/>
              <a:ext cx="0" cy="161925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1" name="Line 120">
              <a:extLst>
                <a:ext uri="{FF2B5EF4-FFF2-40B4-BE49-F238E27FC236}">
                  <a16:creationId xmlns:a16="http://schemas.microsoft.com/office/drawing/2014/main" id="{953D0D7A-3CE7-4393-8635-95174041D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81748" y="4756150"/>
              <a:ext cx="0" cy="152400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2" name="Line 121">
              <a:extLst>
                <a:ext uri="{FF2B5EF4-FFF2-40B4-BE49-F238E27FC236}">
                  <a16:creationId xmlns:a16="http://schemas.microsoft.com/office/drawing/2014/main" id="{B0EB2EA9-A922-4703-E76C-E0F3655B3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935" y="4843462"/>
              <a:ext cx="0" cy="117475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3" name="Line 122">
              <a:extLst>
                <a:ext uri="{FF2B5EF4-FFF2-40B4-BE49-F238E27FC236}">
                  <a16:creationId xmlns:a16="http://schemas.microsoft.com/office/drawing/2014/main" id="{BDAF13AB-089F-1FCA-F91C-9CC7EB6A7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8960" y="4811712"/>
              <a:ext cx="0" cy="96838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4" name="Line 123">
              <a:extLst>
                <a:ext uri="{FF2B5EF4-FFF2-40B4-BE49-F238E27FC236}">
                  <a16:creationId xmlns:a16="http://schemas.microsoft.com/office/drawing/2014/main" id="{3BA35868-A7B9-1B2F-C0F6-C6A210FF6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7748" y="3830637"/>
              <a:ext cx="0" cy="565150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98" name="Groupe 1097">
            <a:extLst>
              <a:ext uri="{FF2B5EF4-FFF2-40B4-BE49-F238E27FC236}">
                <a16:creationId xmlns:a16="http://schemas.microsoft.com/office/drawing/2014/main" id="{73477EA0-4371-DCDA-F65D-9B955913FA13}"/>
              </a:ext>
            </a:extLst>
          </p:cNvPr>
          <p:cNvGrpSpPr/>
          <p:nvPr/>
        </p:nvGrpSpPr>
        <p:grpSpPr>
          <a:xfrm>
            <a:off x="6900096" y="3371486"/>
            <a:ext cx="5028552" cy="1138697"/>
            <a:chOff x="6468048" y="3729037"/>
            <a:chExt cx="5762625" cy="1304925"/>
          </a:xfrm>
        </p:grpSpPr>
        <p:sp>
          <p:nvSpPr>
            <p:cNvPr id="1067" name="Line 96">
              <a:extLst>
                <a:ext uri="{FF2B5EF4-FFF2-40B4-BE49-F238E27FC236}">
                  <a16:creationId xmlns:a16="http://schemas.microsoft.com/office/drawing/2014/main" id="{D3F451DA-D243-A235-99A9-F66A9EC7B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4027487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Line 97">
              <a:extLst>
                <a:ext uri="{FF2B5EF4-FFF2-40B4-BE49-F238E27FC236}">
                  <a16:creationId xmlns:a16="http://schemas.microsoft.com/office/drawing/2014/main" id="{48751653-4C9C-22FF-EA0A-906AFFCAF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3887787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Line 98">
              <a:extLst>
                <a:ext uri="{FF2B5EF4-FFF2-40B4-BE49-F238E27FC236}">
                  <a16:creationId xmlns:a16="http://schemas.microsoft.com/office/drawing/2014/main" id="{BDCD0A2E-6B51-80B1-07C1-B6B2B068F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4167187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0" name="Line 99">
              <a:extLst>
                <a:ext uri="{FF2B5EF4-FFF2-40B4-BE49-F238E27FC236}">
                  <a16:creationId xmlns:a16="http://schemas.microsoft.com/office/drawing/2014/main" id="{0594F315-7016-8BC4-09A7-E2F33894D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4305300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1" name="Line 100">
              <a:extLst>
                <a:ext uri="{FF2B5EF4-FFF2-40B4-BE49-F238E27FC236}">
                  <a16:creationId xmlns:a16="http://schemas.microsoft.com/office/drawing/2014/main" id="{4732F1E4-5061-15F5-B7F0-B284FB71C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4445000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2" name="Line 101">
              <a:extLst>
                <a:ext uri="{FF2B5EF4-FFF2-40B4-BE49-F238E27FC236}">
                  <a16:creationId xmlns:a16="http://schemas.microsoft.com/office/drawing/2014/main" id="{21355360-49CA-25A9-37D6-68E497EA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4583112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3" name="Line 102">
              <a:extLst>
                <a:ext uri="{FF2B5EF4-FFF2-40B4-BE49-F238E27FC236}">
                  <a16:creationId xmlns:a16="http://schemas.microsoft.com/office/drawing/2014/main" id="{DC5FD098-63FB-D29B-6C99-750CDE337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4722812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4" name="Line 103">
              <a:extLst>
                <a:ext uri="{FF2B5EF4-FFF2-40B4-BE49-F238E27FC236}">
                  <a16:creationId xmlns:a16="http://schemas.microsoft.com/office/drawing/2014/main" id="{08637BF6-4367-9258-DC6F-8381B588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4860925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5" name="Line 104">
              <a:extLst>
                <a:ext uri="{FF2B5EF4-FFF2-40B4-BE49-F238E27FC236}">
                  <a16:creationId xmlns:a16="http://schemas.microsoft.com/office/drawing/2014/main" id="{0E64A8BE-AC9F-A835-4FE4-2D4B48FB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048" y="5003800"/>
              <a:ext cx="666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7" name="Freeform 106">
              <a:extLst>
                <a:ext uri="{FF2B5EF4-FFF2-40B4-BE49-F238E27FC236}">
                  <a16:creationId xmlns:a16="http://schemas.microsoft.com/office/drawing/2014/main" id="{AEEB7334-5FBC-8174-DB45-097C7CE8CC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83972" y="4059237"/>
              <a:ext cx="4929188" cy="881063"/>
            </a:xfrm>
            <a:custGeom>
              <a:avLst/>
              <a:gdLst>
                <a:gd name="T0" fmla="*/ 0 w 15524"/>
                <a:gd name="T1" fmla="*/ 0 h 2776"/>
                <a:gd name="T2" fmla="*/ 2214 w 15524"/>
                <a:gd name="T3" fmla="*/ 360 h 2776"/>
                <a:gd name="T4" fmla="*/ 4426 w 15524"/>
                <a:gd name="T5" fmla="*/ 1486 h 2776"/>
                <a:gd name="T6" fmla="*/ 6650 w 15524"/>
                <a:gd name="T7" fmla="*/ 2055 h 2776"/>
                <a:gd name="T8" fmla="*/ 8863 w 15524"/>
                <a:gd name="T9" fmla="*/ 2186 h 2776"/>
                <a:gd name="T10" fmla="*/ 11087 w 15524"/>
                <a:gd name="T11" fmla="*/ 2207 h 2776"/>
                <a:gd name="T12" fmla="*/ 13300 w 15524"/>
                <a:gd name="T13" fmla="*/ 2306 h 2776"/>
                <a:gd name="T14" fmla="*/ 15524 w 15524"/>
                <a:gd name="T15" fmla="*/ 2776 h 2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24" h="2776">
                  <a:moveTo>
                    <a:pt x="0" y="0"/>
                  </a:moveTo>
                  <a:lnTo>
                    <a:pt x="2214" y="360"/>
                  </a:lnTo>
                  <a:lnTo>
                    <a:pt x="4426" y="1486"/>
                  </a:lnTo>
                  <a:lnTo>
                    <a:pt x="6650" y="2055"/>
                  </a:lnTo>
                  <a:lnTo>
                    <a:pt x="8863" y="2186"/>
                  </a:lnTo>
                  <a:lnTo>
                    <a:pt x="11087" y="2207"/>
                  </a:lnTo>
                  <a:lnTo>
                    <a:pt x="13300" y="2306"/>
                  </a:lnTo>
                  <a:lnTo>
                    <a:pt x="15524" y="2776"/>
                  </a:lnTo>
                </a:path>
              </a:pathLst>
            </a:cu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9" name="Line 108">
              <a:extLst>
                <a:ext uri="{FF2B5EF4-FFF2-40B4-BE49-F238E27FC236}">
                  <a16:creationId xmlns:a16="http://schemas.microsoft.com/office/drawing/2014/main" id="{DEC99A9D-6DCC-8796-EC8B-25A755282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109898" y="3860800"/>
              <a:ext cx="0" cy="625475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0" name="Line 109">
              <a:extLst>
                <a:ext uri="{FF2B5EF4-FFF2-40B4-BE49-F238E27FC236}">
                  <a16:creationId xmlns:a16="http://schemas.microsoft.com/office/drawing/2014/main" id="{741BB673-501D-EE5F-DE5B-159DF541B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411398" y="4410075"/>
              <a:ext cx="0" cy="239713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1" name="Line 110">
              <a:extLst>
                <a:ext uri="{FF2B5EF4-FFF2-40B4-BE49-F238E27FC236}">
                  <a16:creationId xmlns:a16="http://schemas.microsoft.com/office/drawing/2014/main" id="{0A0B3601-F436-399B-5A5A-C7C1664E0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04960" y="4618037"/>
              <a:ext cx="0" cy="190500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2" name="Line 111">
              <a:extLst>
                <a:ext uri="{FF2B5EF4-FFF2-40B4-BE49-F238E27FC236}">
                  <a16:creationId xmlns:a16="http://schemas.microsoft.com/office/drawing/2014/main" id="{37C28416-1465-C308-4F73-980D5F13D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98523" y="4679950"/>
              <a:ext cx="0" cy="160338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3" name="Line 112">
              <a:extLst>
                <a:ext uri="{FF2B5EF4-FFF2-40B4-BE49-F238E27FC236}">
                  <a16:creationId xmlns:a16="http://schemas.microsoft.com/office/drawing/2014/main" id="{3F6706CA-4896-2212-2EF9-16ECCCA55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83973" y="4887912"/>
              <a:ext cx="0" cy="104775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4" name="Line 113">
              <a:extLst>
                <a:ext uri="{FF2B5EF4-FFF2-40B4-BE49-F238E27FC236}">
                  <a16:creationId xmlns:a16="http://schemas.microsoft.com/office/drawing/2014/main" id="{81A6B97D-3FDC-402E-805D-2718C8607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87235" y="4714875"/>
              <a:ext cx="0" cy="152400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5" name="Line 114">
              <a:extLst>
                <a:ext uri="{FF2B5EF4-FFF2-40B4-BE49-F238E27FC236}">
                  <a16:creationId xmlns:a16="http://schemas.microsoft.com/office/drawing/2014/main" id="{8AF3E8FB-90EC-A408-831F-C8571D1AA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93673" y="4638675"/>
              <a:ext cx="0" cy="239713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6" name="Line 115">
              <a:extLst>
                <a:ext uri="{FF2B5EF4-FFF2-40B4-BE49-F238E27FC236}">
                  <a16:creationId xmlns:a16="http://schemas.microsoft.com/office/drawing/2014/main" id="{62B58A09-5494-F0C3-69B1-7A1CD0B42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816335" y="3857625"/>
              <a:ext cx="0" cy="395288"/>
            </a:xfrm>
            <a:prstGeom prst="line">
              <a:avLst/>
            </a:pr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6" name="Freeform 87">
              <a:extLst>
                <a:ext uri="{FF2B5EF4-FFF2-40B4-BE49-F238E27FC236}">
                  <a16:creationId xmlns:a16="http://schemas.microsoft.com/office/drawing/2014/main" id="{4544D7B5-B4E1-3875-923A-56945555EA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34723" y="3729037"/>
              <a:ext cx="5695950" cy="1304925"/>
            </a:xfrm>
            <a:custGeom>
              <a:avLst/>
              <a:gdLst>
                <a:gd name="T0" fmla="*/ 0 w 17942"/>
                <a:gd name="T1" fmla="*/ 4106 h 4106"/>
                <a:gd name="T2" fmla="*/ 17942 w 17942"/>
                <a:gd name="T3" fmla="*/ 4106 h 4106"/>
                <a:gd name="T4" fmla="*/ 17942 w 17942"/>
                <a:gd name="T5" fmla="*/ 0 h 4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42" h="4106">
                  <a:moveTo>
                    <a:pt x="0" y="4106"/>
                  </a:moveTo>
                  <a:lnTo>
                    <a:pt x="17942" y="4106"/>
                  </a:lnTo>
                  <a:lnTo>
                    <a:pt x="179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99" name="ZoneTexte 1098">
            <a:extLst>
              <a:ext uri="{FF2B5EF4-FFF2-40B4-BE49-F238E27FC236}">
                <a16:creationId xmlns:a16="http://schemas.microsoft.com/office/drawing/2014/main" id="{44A90C26-7C75-5C2D-0D61-BD7C318AD665}"/>
              </a:ext>
            </a:extLst>
          </p:cNvPr>
          <p:cNvSpPr txBox="1"/>
          <p:nvPr/>
        </p:nvSpPr>
        <p:spPr>
          <a:xfrm rot="18765550">
            <a:off x="207707" y="4974896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More </a:t>
            </a:r>
            <a:r>
              <a:rPr lang="fr-FR" sz="1000" dirty="0" err="1"/>
              <a:t>than</a:t>
            </a:r>
            <a:r>
              <a:rPr lang="fr-FR" sz="1000" dirty="0"/>
              <a:t> -0,4kg/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00" name="ZoneTexte 1099">
            <a:extLst>
              <a:ext uri="{FF2B5EF4-FFF2-40B4-BE49-F238E27FC236}">
                <a16:creationId xmlns:a16="http://schemas.microsoft.com/office/drawing/2014/main" id="{1E8DCB75-51AC-DCAD-5346-4245FC82F18C}"/>
              </a:ext>
            </a:extLst>
          </p:cNvPr>
          <p:cNvSpPr txBox="1"/>
          <p:nvPr/>
        </p:nvSpPr>
        <p:spPr>
          <a:xfrm>
            <a:off x="475332" y="438567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76,2</a:t>
            </a:r>
          </a:p>
        </p:txBody>
      </p:sp>
      <p:sp>
        <p:nvSpPr>
          <p:cNvPr id="1101" name="ZoneTexte 1100">
            <a:extLst>
              <a:ext uri="{FF2B5EF4-FFF2-40B4-BE49-F238E27FC236}">
                <a16:creationId xmlns:a16="http://schemas.microsoft.com/office/drawing/2014/main" id="{090D8291-E832-9633-DB3B-D98D32BBD8DC}"/>
              </a:ext>
            </a:extLst>
          </p:cNvPr>
          <p:cNvSpPr txBox="1"/>
          <p:nvPr/>
        </p:nvSpPr>
        <p:spPr>
          <a:xfrm>
            <a:off x="8777832" y="2946010"/>
            <a:ext cx="935449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2" name="ZoneTexte 1101">
            <a:extLst>
              <a:ext uri="{FF2B5EF4-FFF2-40B4-BE49-F238E27FC236}">
                <a16:creationId xmlns:a16="http://schemas.microsoft.com/office/drawing/2014/main" id="{90A51054-D5E6-34D8-8C27-6F77C27E88D7}"/>
              </a:ext>
            </a:extLst>
          </p:cNvPr>
          <p:cNvSpPr txBox="1"/>
          <p:nvPr/>
        </p:nvSpPr>
        <p:spPr>
          <a:xfrm>
            <a:off x="3128275" y="2946010"/>
            <a:ext cx="625492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</a:p>
        </p:txBody>
      </p:sp>
      <p:sp>
        <p:nvSpPr>
          <p:cNvPr id="1103" name="ZoneTexte 1102">
            <a:extLst>
              <a:ext uri="{FF2B5EF4-FFF2-40B4-BE49-F238E27FC236}">
                <a16:creationId xmlns:a16="http://schemas.microsoft.com/office/drawing/2014/main" id="{C04DCF5B-E1D2-AE80-231E-907AE5969D0D}"/>
              </a:ext>
            </a:extLst>
          </p:cNvPr>
          <p:cNvSpPr txBox="1"/>
          <p:nvPr/>
        </p:nvSpPr>
        <p:spPr>
          <a:xfrm rot="18765550">
            <a:off x="1053277" y="4857790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-0,2 to 0 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04" name="ZoneTexte 1103">
            <a:extLst>
              <a:ext uri="{FF2B5EF4-FFF2-40B4-BE49-F238E27FC236}">
                <a16:creationId xmlns:a16="http://schemas.microsoft.com/office/drawing/2014/main" id="{87E5AB65-240C-D141-1E52-9A9CDC6C4EB1}"/>
              </a:ext>
            </a:extLst>
          </p:cNvPr>
          <p:cNvSpPr txBox="1"/>
          <p:nvPr/>
        </p:nvSpPr>
        <p:spPr>
          <a:xfrm rot="18765550">
            <a:off x="1680792" y="4856613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 to +0,2kg/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05" name="ZoneTexte 1104">
            <a:extLst>
              <a:ext uri="{FF2B5EF4-FFF2-40B4-BE49-F238E27FC236}">
                <a16:creationId xmlns:a16="http://schemas.microsoft.com/office/drawing/2014/main" id="{77F6F42C-5EFD-B46F-EB81-9AD50F0BDC41}"/>
              </a:ext>
            </a:extLst>
          </p:cNvPr>
          <p:cNvSpPr txBox="1"/>
          <p:nvPr/>
        </p:nvSpPr>
        <p:spPr>
          <a:xfrm rot="18765550">
            <a:off x="2197653" y="4892509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0,2 to +0,4kg/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06" name="ZoneTexte 1105">
            <a:extLst>
              <a:ext uri="{FF2B5EF4-FFF2-40B4-BE49-F238E27FC236}">
                <a16:creationId xmlns:a16="http://schemas.microsoft.com/office/drawing/2014/main" id="{BE657C7F-B681-E8AC-2A64-8E16976420FD}"/>
              </a:ext>
            </a:extLst>
          </p:cNvPr>
          <p:cNvSpPr txBox="1"/>
          <p:nvPr/>
        </p:nvSpPr>
        <p:spPr>
          <a:xfrm rot="18765550">
            <a:off x="2823565" y="4892509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0,4 to +0,6kg/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07" name="ZoneTexte 1106">
            <a:extLst>
              <a:ext uri="{FF2B5EF4-FFF2-40B4-BE49-F238E27FC236}">
                <a16:creationId xmlns:a16="http://schemas.microsoft.com/office/drawing/2014/main" id="{E2DFDBD8-EF4C-CEE4-AED7-0E83FA3C3456}"/>
              </a:ext>
            </a:extLst>
          </p:cNvPr>
          <p:cNvSpPr txBox="1"/>
          <p:nvPr/>
        </p:nvSpPr>
        <p:spPr>
          <a:xfrm rot="18765550">
            <a:off x="3449477" y="4892509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0,6 to +0,8kg/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08" name="ZoneTexte 1107">
            <a:extLst>
              <a:ext uri="{FF2B5EF4-FFF2-40B4-BE49-F238E27FC236}">
                <a16:creationId xmlns:a16="http://schemas.microsoft.com/office/drawing/2014/main" id="{EA233FFF-0393-A2DF-5A6A-296323DE0440}"/>
              </a:ext>
            </a:extLst>
          </p:cNvPr>
          <p:cNvSpPr txBox="1"/>
          <p:nvPr/>
        </p:nvSpPr>
        <p:spPr>
          <a:xfrm rot="18765550">
            <a:off x="4112248" y="4856613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0,8 to +1kg/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09" name="ZoneTexte 1108">
            <a:extLst>
              <a:ext uri="{FF2B5EF4-FFF2-40B4-BE49-F238E27FC236}">
                <a16:creationId xmlns:a16="http://schemas.microsoft.com/office/drawing/2014/main" id="{4E494661-DA4D-4BEF-E6DB-B78220B6F3A8}"/>
              </a:ext>
            </a:extLst>
          </p:cNvPr>
          <p:cNvSpPr txBox="1"/>
          <p:nvPr/>
        </p:nvSpPr>
        <p:spPr>
          <a:xfrm rot="18765550">
            <a:off x="4621123" y="4924875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More </a:t>
            </a:r>
            <a:r>
              <a:rPr lang="fr-FR" sz="1000" dirty="0" err="1"/>
              <a:t>than</a:t>
            </a:r>
            <a:r>
              <a:rPr lang="fr-FR" sz="1000" dirty="0"/>
              <a:t> 1kg/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10" name="ZoneTexte 1109">
            <a:extLst>
              <a:ext uri="{FF2B5EF4-FFF2-40B4-BE49-F238E27FC236}">
                <a16:creationId xmlns:a16="http://schemas.microsoft.com/office/drawing/2014/main" id="{2DD2A508-C15A-822B-E856-CE37D1A1CEA0}"/>
              </a:ext>
            </a:extLst>
          </p:cNvPr>
          <p:cNvSpPr txBox="1"/>
          <p:nvPr/>
        </p:nvSpPr>
        <p:spPr>
          <a:xfrm>
            <a:off x="475332" y="424110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76,6</a:t>
            </a:r>
          </a:p>
        </p:txBody>
      </p:sp>
      <p:sp>
        <p:nvSpPr>
          <p:cNvPr id="1111" name="ZoneTexte 1110">
            <a:extLst>
              <a:ext uri="{FF2B5EF4-FFF2-40B4-BE49-F238E27FC236}">
                <a16:creationId xmlns:a16="http://schemas.microsoft.com/office/drawing/2014/main" id="{61AD23AF-BAA3-414F-6A7E-05597117DAED}"/>
              </a:ext>
            </a:extLst>
          </p:cNvPr>
          <p:cNvSpPr txBox="1"/>
          <p:nvPr/>
        </p:nvSpPr>
        <p:spPr>
          <a:xfrm>
            <a:off x="475332" y="4096530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77,0</a:t>
            </a:r>
          </a:p>
        </p:txBody>
      </p:sp>
      <p:sp>
        <p:nvSpPr>
          <p:cNvPr id="1112" name="ZoneTexte 1111">
            <a:extLst>
              <a:ext uri="{FF2B5EF4-FFF2-40B4-BE49-F238E27FC236}">
                <a16:creationId xmlns:a16="http://schemas.microsoft.com/office/drawing/2014/main" id="{A8F54902-6F32-1EC1-189F-89C5F1DC748F}"/>
              </a:ext>
            </a:extLst>
          </p:cNvPr>
          <p:cNvSpPr txBox="1"/>
          <p:nvPr/>
        </p:nvSpPr>
        <p:spPr>
          <a:xfrm>
            <a:off x="475332" y="395195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77,4</a:t>
            </a:r>
          </a:p>
        </p:txBody>
      </p:sp>
      <p:sp>
        <p:nvSpPr>
          <p:cNvPr id="1113" name="ZoneTexte 1112">
            <a:extLst>
              <a:ext uri="{FF2B5EF4-FFF2-40B4-BE49-F238E27FC236}">
                <a16:creationId xmlns:a16="http://schemas.microsoft.com/office/drawing/2014/main" id="{959D91D8-B23A-2F5B-149B-CAF1B4179F95}"/>
              </a:ext>
            </a:extLst>
          </p:cNvPr>
          <p:cNvSpPr txBox="1"/>
          <p:nvPr/>
        </p:nvSpPr>
        <p:spPr>
          <a:xfrm>
            <a:off x="475332" y="3807384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77,8</a:t>
            </a:r>
          </a:p>
        </p:txBody>
      </p:sp>
      <p:sp>
        <p:nvSpPr>
          <p:cNvPr id="1114" name="ZoneTexte 1113">
            <a:extLst>
              <a:ext uri="{FF2B5EF4-FFF2-40B4-BE49-F238E27FC236}">
                <a16:creationId xmlns:a16="http://schemas.microsoft.com/office/drawing/2014/main" id="{7EB1CFCF-3BE5-DDA7-DB24-56FDA51B959C}"/>
              </a:ext>
            </a:extLst>
          </p:cNvPr>
          <p:cNvSpPr txBox="1"/>
          <p:nvPr/>
        </p:nvSpPr>
        <p:spPr>
          <a:xfrm>
            <a:off x="475332" y="3662811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78,2</a:t>
            </a:r>
          </a:p>
        </p:txBody>
      </p:sp>
      <p:sp>
        <p:nvSpPr>
          <p:cNvPr id="1116" name="ZoneTexte 1115">
            <a:extLst>
              <a:ext uri="{FF2B5EF4-FFF2-40B4-BE49-F238E27FC236}">
                <a16:creationId xmlns:a16="http://schemas.microsoft.com/office/drawing/2014/main" id="{C5235B51-F5F4-7B3C-4BFD-8EF81E4B686E}"/>
              </a:ext>
            </a:extLst>
          </p:cNvPr>
          <p:cNvSpPr txBox="1"/>
          <p:nvPr/>
        </p:nvSpPr>
        <p:spPr>
          <a:xfrm>
            <a:off x="475332" y="351823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78,6</a:t>
            </a:r>
          </a:p>
        </p:txBody>
      </p:sp>
      <p:sp>
        <p:nvSpPr>
          <p:cNvPr id="1117" name="ZoneTexte 1116">
            <a:extLst>
              <a:ext uri="{FF2B5EF4-FFF2-40B4-BE49-F238E27FC236}">
                <a16:creationId xmlns:a16="http://schemas.microsoft.com/office/drawing/2014/main" id="{B6389499-E17A-8A5B-26BB-C1B0E077938B}"/>
              </a:ext>
            </a:extLst>
          </p:cNvPr>
          <p:cNvSpPr txBox="1"/>
          <p:nvPr/>
        </p:nvSpPr>
        <p:spPr>
          <a:xfrm>
            <a:off x="475332" y="3373665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79,0</a:t>
            </a:r>
          </a:p>
        </p:txBody>
      </p:sp>
      <p:sp>
        <p:nvSpPr>
          <p:cNvPr id="1118" name="ZoneTexte 1117">
            <a:extLst>
              <a:ext uri="{FF2B5EF4-FFF2-40B4-BE49-F238E27FC236}">
                <a16:creationId xmlns:a16="http://schemas.microsoft.com/office/drawing/2014/main" id="{6355E289-AA3B-1D6E-7A53-1BB8E6C62367}"/>
              </a:ext>
            </a:extLst>
          </p:cNvPr>
          <p:cNvSpPr txBox="1"/>
          <p:nvPr/>
        </p:nvSpPr>
        <p:spPr>
          <a:xfrm>
            <a:off x="2257043" y="5494895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Weight</a:t>
            </a:r>
            <a:r>
              <a:rPr lang="fr-FR" sz="1000" b="1" dirty="0"/>
              <a:t> variation kg/</a:t>
            </a:r>
            <a:r>
              <a:rPr lang="fr-FR" sz="1000" b="1" dirty="0" err="1"/>
              <a:t>year</a:t>
            </a:r>
            <a:endParaRPr lang="fr-FR" sz="1000" b="1" dirty="0"/>
          </a:p>
        </p:txBody>
      </p:sp>
      <p:sp>
        <p:nvSpPr>
          <p:cNvPr id="1119" name="ZoneTexte 1118">
            <a:extLst>
              <a:ext uri="{FF2B5EF4-FFF2-40B4-BE49-F238E27FC236}">
                <a16:creationId xmlns:a16="http://schemas.microsoft.com/office/drawing/2014/main" id="{52C0D607-C036-3DD9-0788-6F3D92DDC25E}"/>
              </a:ext>
            </a:extLst>
          </p:cNvPr>
          <p:cNvSpPr txBox="1"/>
          <p:nvPr/>
        </p:nvSpPr>
        <p:spPr>
          <a:xfrm rot="16200000">
            <a:off x="-424581" y="3765715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Adjusted</a:t>
            </a:r>
            <a:r>
              <a:rPr lang="fr-FR" sz="1000" b="1" dirty="0"/>
              <a:t> </a:t>
            </a:r>
            <a:r>
              <a:rPr lang="fr-FR" sz="1000" b="1" dirty="0" err="1"/>
              <a:t>diastolic</a:t>
            </a:r>
            <a:r>
              <a:rPr lang="fr-FR" sz="1000" b="1" dirty="0"/>
              <a:t> </a:t>
            </a:r>
            <a:r>
              <a:rPr lang="fr-FR" sz="1000" b="1" dirty="0" err="1"/>
              <a:t>blood</a:t>
            </a:r>
            <a:br>
              <a:rPr lang="fr-FR" sz="1000" b="1" dirty="0"/>
            </a:br>
            <a:r>
              <a:rPr lang="fr-FR" sz="1000" b="1" dirty="0"/>
              <a:t>pressure</a:t>
            </a:r>
          </a:p>
        </p:txBody>
      </p:sp>
      <p:sp>
        <p:nvSpPr>
          <p:cNvPr id="1120" name="ZoneTexte 1119">
            <a:extLst>
              <a:ext uri="{FF2B5EF4-FFF2-40B4-BE49-F238E27FC236}">
                <a16:creationId xmlns:a16="http://schemas.microsoft.com/office/drawing/2014/main" id="{10D37B91-CF89-0465-9257-48ECFF5E16BB}"/>
              </a:ext>
            </a:extLst>
          </p:cNvPr>
          <p:cNvSpPr txBox="1"/>
          <p:nvPr/>
        </p:nvSpPr>
        <p:spPr>
          <a:xfrm rot="18765550">
            <a:off x="6214314" y="4974896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More </a:t>
            </a:r>
            <a:r>
              <a:rPr lang="fr-FR" sz="1000" dirty="0" err="1"/>
              <a:t>than</a:t>
            </a:r>
            <a:r>
              <a:rPr lang="fr-FR" sz="1000" dirty="0"/>
              <a:t> -0,4kg/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1" name="ZoneTexte 1120">
            <a:extLst>
              <a:ext uri="{FF2B5EF4-FFF2-40B4-BE49-F238E27FC236}">
                <a16:creationId xmlns:a16="http://schemas.microsoft.com/office/drawing/2014/main" id="{B63A851B-148C-281B-E7AC-934B47AB9669}"/>
              </a:ext>
            </a:extLst>
          </p:cNvPr>
          <p:cNvSpPr txBox="1"/>
          <p:nvPr/>
        </p:nvSpPr>
        <p:spPr>
          <a:xfrm>
            <a:off x="6481939" y="4357102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76,3</a:t>
            </a:r>
          </a:p>
        </p:txBody>
      </p:sp>
      <p:sp>
        <p:nvSpPr>
          <p:cNvPr id="1122" name="ZoneTexte 1121">
            <a:extLst>
              <a:ext uri="{FF2B5EF4-FFF2-40B4-BE49-F238E27FC236}">
                <a16:creationId xmlns:a16="http://schemas.microsoft.com/office/drawing/2014/main" id="{8D724104-D8DC-4D76-41F7-6F33D61F8215}"/>
              </a:ext>
            </a:extLst>
          </p:cNvPr>
          <p:cNvSpPr txBox="1"/>
          <p:nvPr/>
        </p:nvSpPr>
        <p:spPr>
          <a:xfrm rot="18765550">
            <a:off x="7059884" y="4857790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-0,2 to 0 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3" name="ZoneTexte 1122">
            <a:extLst>
              <a:ext uri="{FF2B5EF4-FFF2-40B4-BE49-F238E27FC236}">
                <a16:creationId xmlns:a16="http://schemas.microsoft.com/office/drawing/2014/main" id="{66A98DC0-346C-934C-B21E-7AA0A94521A8}"/>
              </a:ext>
            </a:extLst>
          </p:cNvPr>
          <p:cNvSpPr txBox="1"/>
          <p:nvPr/>
        </p:nvSpPr>
        <p:spPr>
          <a:xfrm rot="18765550">
            <a:off x="7687399" y="4856613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 to +0,2kg/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4" name="ZoneTexte 1123">
            <a:extLst>
              <a:ext uri="{FF2B5EF4-FFF2-40B4-BE49-F238E27FC236}">
                <a16:creationId xmlns:a16="http://schemas.microsoft.com/office/drawing/2014/main" id="{9DAF8E97-FA92-453E-B199-7534F34BDDE4}"/>
              </a:ext>
            </a:extLst>
          </p:cNvPr>
          <p:cNvSpPr txBox="1"/>
          <p:nvPr/>
        </p:nvSpPr>
        <p:spPr>
          <a:xfrm rot="18765550">
            <a:off x="8204260" y="4892509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0,2 to +0,4kg/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5" name="ZoneTexte 1124">
            <a:extLst>
              <a:ext uri="{FF2B5EF4-FFF2-40B4-BE49-F238E27FC236}">
                <a16:creationId xmlns:a16="http://schemas.microsoft.com/office/drawing/2014/main" id="{49914B68-0434-8B8B-1CE6-DDA622DEF4A9}"/>
              </a:ext>
            </a:extLst>
          </p:cNvPr>
          <p:cNvSpPr txBox="1"/>
          <p:nvPr/>
        </p:nvSpPr>
        <p:spPr>
          <a:xfrm rot="18765550">
            <a:off x="8830172" y="4892509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0,4 to +0,6kg/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6" name="ZoneTexte 1125">
            <a:extLst>
              <a:ext uri="{FF2B5EF4-FFF2-40B4-BE49-F238E27FC236}">
                <a16:creationId xmlns:a16="http://schemas.microsoft.com/office/drawing/2014/main" id="{52864457-0DC1-22C7-6CDF-1FF0F3946A66}"/>
              </a:ext>
            </a:extLst>
          </p:cNvPr>
          <p:cNvSpPr txBox="1"/>
          <p:nvPr/>
        </p:nvSpPr>
        <p:spPr>
          <a:xfrm rot="18765550">
            <a:off x="9456084" y="4892509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0,6 to +0,8kg/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7" name="ZoneTexte 1126">
            <a:extLst>
              <a:ext uri="{FF2B5EF4-FFF2-40B4-BE49-F238E27FC236}">
                <a16:creationId xmlns:a16="http://schemas.microsoft.com/office/drawing/2014/main" id="{049B621A-14F8-D7E7-9873-D8091CED16C1}"/>
              </a:ext>
            </a:extLst>
          </p:cNvPr>
          <p:cNvSpPr txBox="1"/>
          <p:nvPr/>
        </p:nvSpPr>
        <p:spPr>
          <a:xfrm rot="18765550">
            <a:off x="10118855" y="4856613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0,8 to +1kg/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8" name="ZoneTexte 1127">
            <a:extLst>
              <a:ext uri="{FF2B5EF4-FFF2-40B4-BE49-F238E27FC236}">
                <a16:creationId xmlns:a16="http://schemas.microsoft.com/office/drawing/2014/main" id="{C110B979-D672-7AB7-5B5A-BCA0340D4A78}"/>
              </a:ext>
            </a:extLst>
          </p:cNvPr>
          <p:cNvSpPr txBox="1"/>
          <p:nvPr/>
        </p:nvSpPr>
        <p:spPr>
          <a:xfrm rot="18765550">
            <a:off x="10627730" y="4924875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More </a:t>
            </a:r>
            <a:r>
              <a:rPr lang="fr-FR" sz="1000" dirty="0" err="1"/>
              <a:t>than</a:t>
            </a:r>
            <a:r>
              <a:rPr lang="fr-FR" sz="1000" dirty="0"/>
              <a:t> 1kg/</a:t>
            </a:r>
            <a:r>
              <a:rPr lang="fr-FR" sz="1000" dirty="0" err="1"/>
              <a:t>year</a:t>
            </a:r>
            <a:endParaRPr lang="fr-FR" sz="1000" dirty="0"/>
          </a:p>
        </p:txBody>
      </p:sp>
      <p:sp>
        <p:nvSpPr>
          <p:cNvPr id="1129" name="ZoneTexte 1128">
            <a:extLst>
              <a:ext uri="{FF2B5EF4-FFF2-40B4-BE49-F238E27FC236}">
                <a16:creationId xmlns:a16="http://schemas.microsoft.com/office/drawing/2014/main" id="{6B860AB0-2D52-00C1-B1FD-FD0354CF6790}"/>
              </a:ext>
            </a:extLst>
          </p:cNvPr>
          <p:cNvSpPr txBox="1"/>
          <p:nvPr/>
        </p:nvSpPr>
        <p:spPr>
          <a:xfrm>
            <a:off x="8263650" y="5494895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Weight</a:t>
            </a:r>
            <a:r>
              <a:rPr lang="fr-FR" sz="1000" b="1" dirty="0"/>
              <a:t> variation kg/</a:t>
            </a:r>
            <a:r>
              <a:rPr lang="fr-FR" sz="1000" b="1" dirty="0" err="1"/>
              <a:t>year</a:t>
            </a:r>
            <a:endParaRPr lang="fr-FR" sz="1000" b="1" dirty="0"/>
          </a:p>
        </p:txBody>
      </p:sp>
      <p:sp>
        <p:nvSpPr>
          <p:cNvPr id="1130" name="ZoneTexte 1129">
            <a:extLst>
              <a:ext uri="{FF2B5EF4-FFF2-40B4-BE49-F238E27FC236}">
                <a16:creationId xmlns:a16="http://schemas.microsoft.com/office/drawing/2014/main" id="{D81F7F49-974A-C478-8DF0-D1E0987BBB01}"/>
              </a:ext>
            </a:extLst>
          </p:cNvPr>
          <p:cNvSpPr txBox="1"/>
          <p:nvPr/>
        </p:nvSpPr>
        <p:spPr>
          <a:xfrm rot="16200000">
            <a:off x="5582026" y="3765715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Adjusted</a:t>
            </a:r>
            <a:r>
              <a:rPr lang="fr-FR" sz="1000" b="1" dirty="0"/>
              <a:t> </a:t>
            </a:r>
            <a:r>
              <a:rPr lang="fr-FR" sz="1000" b="1" dirty="0" err="1"/>
              <a:t>diastolic</a:t>
            </a:r>
            <a:r>
              <a:rPr lang="fr-FR" sz="1000" b="1" dirty="0"/>
              <a:t> </a:t>
            </a:r>
            <a:r>
              <a:rPr lang="fr-FR" sz="1000" b="1" dirty="0" err="1"/>
              <a:t>blood</a:t>
            </a:r>
            <a:br>
              <a:rPr lang="fr-FR" sz="1000" b="1" dirty="0"/>
            </a:br>
            <a:r>
              <a:rPr lang="fr-FR" sz="1000" b="1" dirty="0"/>
              <a:t>pressure</a:t>
            </a:r>
          </a:p>
        </p:txBody>
      </p:sp>
      <p:sp>
        <p:nvSpPr>
          <p:cNvPr id="1133" name="ZoneTexte 1132">
            <a:extLst>
              <a:ext uri="{FF2B5EF4-FFF2-40B4-BE49-F238E27FC236}">
                <a16:creationId xmlns:a16="http://schemas.microsoft.com/office/drawing/2014/main" id="{D00BC33E-98F4-6852-7DC1-4A6A9D97476C}"/>
              </a:ext>
            </a:extLst>
          </p:cNvPr>
          <p:cNvSpPr txBox="1"/>
          <p:nvPr/>
        </p:nvSpPr>
        <p:spPr>
          <a:xfrm>
            <a:off x="6481939" y="423567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76,5</a:t>
            </a:r>
          </a:p>
        </p:txBody>
      </p:sp>
      <p:sp>
        <p:nvSpPr>
          <p:cNvPr id="1134" name="ZoneTexte 1133">
            <a:extLst>
              <a:ext uri="{FF2B5EF4-FFF2-40B4-BE49-F238E27FC236}">
                <a16:creationId xmlns:a16="http://schemas.microsoft.com/office/drawing/2014/main" id="{140EC8AF-C843-844A-FF68-6696B814C26C}"/>
              </a:ext>
            </a:extLst>
          </p:cNvPr>
          <p:cNvSpPr txBox="1"/>
          <p:nvPr/>
        </p:nvSpPr>
        <p:spPr>
          <a:xfrm>
            <a:off x="6481939" y="411425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76,7</a:t>
            </a:r>
          </a:p>
        </p:txBody>
      </p:sp>
      <p:sp>
        <p:nvSpPr>
          <p:cNvPr id="1135" name="ZoneTexte 1134">
            <a:extLst>
              <a:ext uri="{FF2B5EF4-FFF2-40B4-BE49-F238E27FC236}">
                <a16:creationId xmlns:a16="http://schemas.microsoft.com/office/drawing/2014/main" id="{A41386B7-21DB-21FA-4CB7-11D9FF1CA008}"/>
              </a:ext>
            </a:extLst>
          </p:cNvPr>
          <p:cNvSpPr txBox="1"/>
          <p:nvPr/>
        </p:nvSpPr>
        <p:spPr>
          <a:xfrm>
            <a:off x="6481939" y="399282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76,9</a:t>
            </a:r>
          </a:p>
        </p:txBody>
      </p:sp>
      <p:sp>
        <p:nvSpPr>
          <p:cNvPr id="1136" name="ZoneTexte 1135">
            <a:extLst>
              <a:ext uri="{FF2B5EF4-FFF2-40B4-BE49-F238E27FC236}">
                <a16:creationId xmlns:a16="http://schemas.microsoft.com/office/drawing/2014/main" id="{C8F0C6E2-C8DD-28C3-553F-9B4E745A92DD}"/>
              </a:ext>
            </a:extLst>
          </p:cNvPr>
          <p:cNvSpPr txBox="1"/>
          <p:nvPr/>
        </p:nvSpPr>
        <p:spPr>
          <a:xfrm>
            <a:off x="6481939" y="3749975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77,3</a:t>
            </a:r>
          </a:p>
        </p:txBody>
      </p:sp>
      <p:sp>
        <p:nvSpPr>
          <p:cNvPr id="1138" name="ZoneTexte 1137">
            <a:extLst>
              <a:ext uri="{FF2B5EF4-FFF2-40B4-BE49-F238E27FC236}">
                <a16:creationId xmlns:a16="http://schemas.microsoft.com/office/drawing/2014/main" id="{6D5F9ED9-371C-7564-93DE-E75737688074}"/>
              </a:ext>
            </a:extLst>
          </p:cNvPr>
          <p:cNvSpPr txBox="1"/>
          <p:nvPr/>
        </p:nvSpPr>
        <p:spPr>
          <a:xfrm>
            <a:off x="6481939" y="350712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77,7</a:t>
            </a:r>
          </a:p>
        </p:txBody>
      </p:sp>
      <p:sp>
        <p:nvSpPr>
          <p:cNvPr id="1142" name="ZoneTexte 1141">
            <a:extLst>
              <a:ext uri="{FF2B5EF4-FFF2-40B4-BE49-F238E27FC236}">
                <a16:creationId xmlns:a16="http://schemas.microsoft.com/office/drawing/2014/main" id="{D99B5AB5-9A21-F2FB-2CA5-82FAC58733EB}"/>
              </a:ext>
            </a:extLst>
          </p:cNvPr>
          <p:cNvSpPr txBox="1"/>
          <p:nvPr/>
        </p:nvSpPr>
        <p:spPr>
          <a:xfrm>
            <a:off x="6481939" y="3871401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77,1</a:t>
            </a:r>
          </a:p>
        </p:txBody>
      </p:sp>
      <p:sp>
        <p:nvSpPr>
          <p:cNvPr id="1143" name="ZoneTexte 1142">
            <a:extLst>
              <a:ext uri="{FF2B5EF4-FFF2-40B4-BE49-F238E27FC236}">
                <a16:creationId xmlns:a16="http://schemas.microsoft.com/office/drawing/2014/main" id="{E83E5D83-428F-903E-4DFE-EBA7ED457EB8}"/>
              </a:ext>
            </a:extLst>
          </p:cNvPr>
          <p:cNvSpPr txBox="1"/>
          <p:nvPr/>
        </p:nvSpPr>
        <p:spPr>
          <a:xfrm>
            <a:off x="6481939" y="36285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77,5</a:t>
            </a:r>
          </a:p>
        </p:txBody>
      </p:sp>
      <p:sp>
        <p:nvSpPr>
          <p:cNvPr id="1145" name="ZoneTexte 1144">
            <a:extLst>
              <a:ext uri="{FF2B5EF4-FFF2-40B4-BE49-F238E27FC236}">
                <a16:creationId xmlns:a16="http://schemas.microsoft.com/office/drawing/2014/main" id="{061A53A4-04FD-B8F0-3CC3-F46EDF544EA2}"/>
              </a:ext>
            </a:extLst>
          </p:cNvPr>
          <p:cNvSpPr txBox="1"/>
          <p:nvPr/>
        </p:nvSpPr>
        <p:spPr>
          <a:xfrm>
            <a:off x="6481939" y="338569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77,9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B8E1C0F-F1AB-7D1C-CD54-744A47C13551}"/>
              </a:ext>
            </a:extLst>
          </p:cNvPr>
          <p:cNvSpPr txBox="1"/>
          <p:nvPr/>
        </p:nvSpPr>
        <p:spPr>
          <a:xfrm>
            <a:off x="2246306" y="6287142"/>
            <a:ext cx="991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1.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Haftenberger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M, et al.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Eur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J Clin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Nut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2016;70:300-5; 2. Zheng Y, et al. JAMA 2017;318:255-72; 3. Ma/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hotra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R, et al.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Obesity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2013;21:1923-34;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4 . AIOSMAP.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Weight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gain and HIV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treatment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2020.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Available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from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: https://www.aidsmap.com/about-hiv/weight-gain-and-hiv-treatment.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Accessed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jan2022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62CE28-A5E7-70E5-627F-9CA41DE7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11031016" cy="1143000"/>
          </a:xfrm>
        </p:spPr>
        <p:txBody>
          <a:bodyPr/>
          <a:lstStyle/>
          <a:p>
            <a:r>
              <a:rPr lang="en-US" dirty="0"/>
              <a:t>Differentiating normal weight gain, return to</a:t>
            </a:r>
            <a:br>
              <a:rPr lang="en-US" dirty="0"/>
            </a:br>
            <a:r>
              <a:rPr lang="fr-FR" dirty="0" err="1"/>
              <a:t>health</a:t>
            </a:r>
            <a:r>
              <a:rPr lang="fr-FR" dirty="0"/>
              <a:t> and ART-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9680DA-65F5-8F13-94C9-B1187756C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72816"/>
            <a:ext cx="10972800" cy="4572000"/>
          </a:xfrm>
        </p:spPr>
        <p:txBody>
          <a:bodyPr>
            <a:normAutofit/>
          </a:bodyPr>
          <a:lstStyle/>
          <a:p>
            <a:r>
              <a:rPr lang="en-US" dirty="0"/>
              <a:t>How much weight gain is ''normal''?</a:t>
            </a:r>
          </a:p>
          <a:p>
            <a:pPr lvl="1"/>
            <a:r>
              <a:rPr lang="en-US" dirty="0"/>
              <a:t>Average US adult gains 0.5-1 kg/year</a:t>
            </a:r>
            <a:r>
              <a:rPr lang="en-US" baseline="30000" dirty="0"/>
              <a:t>1,2</a:t>
            </a:r>
          </a:p>
          <a:p>
            <a:pPr lvl="1"/>
            <a:r>
              <a:rPr lang="en-US" dirty="0"/>
              <a:t>Germany: 0.23 [women] to 0.30 kg/year [men]</a:t>
            </a:r>
            <a:r>
              <a:rPr lang="en-US" baseline="30000" dirty="0"/>
              <a:t>3</a:t>
            </a:r>
          </a:p>
          <a:p>
            <a:pPr lvl="1"/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early</a:t>
            </a:r>
            <a:r>
              <a:rPr lang="fr-FR" dirty="0"/>
              <a:t>- to middle-</a:t>
            </a:r>
            <a:r>
              <a:rPr lang="fr-FR" dirty="0" err="1"/>
              <a:t>adulthood</a:t>
            </a:r>
            <a:endParaRPr lang="fr-FR" dirty="0"/>
          </a:p>
          <a:p>
            <a:pPr marL="300038" lvl="1" indent="0">
              <a:buNone/>
            </a:pPr>
            <a:r>
              <a:rPr lang="en-US" dirty="0"/>
              <a:t>➔ Remember many Pharma trials are based on US patient recruitment</a:t>
            </a:r>
          </a:p>
          <a:p>
            <a:r>
              <a:rPr lang="en-US" dirty="0"/>
              <a:t>ARV effects not mutually exclusive</a:t>
            </a:r>
          </a:p>
          <a:p>
            <a:pPr lvl="1"/>
            <a:r>
              <a:rPr lang="en-US" dirty="0"/>
              <a:t>Some ARVs cause excess weight gain : </a:t>
            </a:r>
            <a:r>
              <a:rPr lang="en-US" dirty="0" err="1"/>
              <a:t>INSTls</a:t>
            </a:r>
            <a:r>
              <a:rPr lang="en-US" dirty="0"/>
              <a:t>, TAF</a:t>
            </a:r>
          </a:p>
          <a:p>
            <a:pPr lvl="1"/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ARVs</a:t>
            </a:r>
            <a:r>
              <a:rPr lang="fr-FR" dirty="0"/>
              <a:t> </a:t>
            </a:r>
            <a:r>
              <a:rPr lang="fr-FR" dirty="0" err="1"/>
              <a:t>suppress</a:t>
            </a:r>
            <a:r>
              <a:rPr lang="fr-FR" dirty="0"/>
              <a:t> ''normal'' </a:t>
            </a:r>
            <a:r>
              <a:rPr lang="fr-FR" dirty="0" err="1"/>
              <a:t>weight</a:t>
            </a:r>
            <a:r>
              <a:rPr lang="fr-FR" dirty="0"/>
              <a:t> gain : TDF, EFV (plus ABC, </a:t>
            </a:r>
            <a:r>
              <a:rPr lang="fr-FR" dirty="0" err="1"/>
              <a:t>rtv</a:t>
            </a:r>
            <a:r>
              <a:rPr lang="fr-FR" dirty="0"/>
              <a:t>, cobi)</a:t>
            </a:r>
          </a:p>
          <a:p>
            <a:r>
              <a:rPr lang="en-US" dirty="0"/>
              <a:t>Return to health after starting effective treatment</a:t>
            </a:r>
          </a:p>
          <a:p>
            <a:pPr lvl="1"/>
            <a:r>
              <a:rPr lang="en-US" dirty="0"/>
              <a:t>Turn off organism (HIV) replication which was suppressing appetite</a:t>
            </a:r>
          </a:p>
          <a:p>
            <a:pPr lvl="1"/>
            <a:r>
              <a:rPr lang="en-US" dirty="0"/>
              <a:t>Return to health is through appetite</a:t>
            </a:r>
          </a:p>
        </p:txBody>
      </p:sp>
    </p:spTree>
    <p:extLst>
      <p:ext uri="{BB962C8B-B14F-4D97-AF65-F5344CB8AC3E}">
        <p14:creationId xmlns:p14="http://schemas.microsoft.com/office/powerpoint/2010/main" val="1593240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AB73B5-4BA5-8BCD-860D-7162D15F2C17}"/>
              </a:ext>
            </a:extLst>
          </p:cNvPr>
          <p:cNvSpPr txBox="1">
            <a:spLocks/>
          </p:cNvSpPr>
          <p:nvPr/>
        </p:nvSpPr>
        <p:spPr>
          <a:xfrm>
            <a:off x="732187" y="309768"/>
            <a:ext cx="8244133" cy="11683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BECC1-17B1-EF9C-C57B-84813E49A6CC}"/>
              </a:ext>
            </a:extLst>
          </p:cNvPr>
          <p:cNvSpPr txBox="1"/>
          <p:nvPr/>
        </p:nvSpPr>
        <p:spPr>
          <a:xfrm>
            <a:off x="473691" y="6307127"/>
            <a:ext cx="11622157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Hill, M Mirchandani, B Simmons, S Sokhela, F Venter. Long-term risks of clinical obesity in the ADVANCE, NAMSAL and VISEND trials. HIV Glasgow, 2022.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https://hivglasgow.org/wp-content/uploads/2023/01/P149_Hill_Andrew.pdf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295" y="1405229"/>
            <a:ext cx="6096000" cy="1015659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marL="0" marR="0" lvl="0" indent="0" algn="l" defTabSz="12186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Difference in weight gain in the regimens </a:t>
            </a:r>
          </a:p>
          <a:p>
            <a:pPr marL="0" marR="0" lvl="0" indent="0" algn="l" defTabSz="12186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Women gain more weight than men</a:t>
            </a:r>
          </a:p>
          <a:p>
            <a:pPr marL="0" marR="0" lvl="0" indent="0" algn="l" defTabSz="12186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Weight gain continued to rise at 144 Weeks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665F30-6C79-1A64-FAA2-CE99AC387942}"/>
              </a:ext>
            </a:extLst>
          </p:cNvPr>
          <p:cNvSpPr txBox="1"/>
          <p:nvPr/>
        </p:nvSpPr>
        <p:spPr>
          <a:xfrm>
            <a:off x="3087584" y="3978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72EFD33-44EA-B9CA-E2FB-35D72926F405}"/>
              </a:ext>
            </a:extLst>
          </p:cNvPr>
          <p:cNvGrpSpPr/>
          <p:nvPr/>
        </p:nvGrpSpPr>
        <p:grpSpPr>
          <a:xfrm>
            <a:off x="86882" y="2781593"/>
            <a:ext cx="6096000" cy="3320827"/>
            <a:chOff x="6758239" y="1767007"/>
            <a:chExt cx="4356788" cy="2478971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C8DE130F-4A0E-5889-0126-FCAAECEF4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3624" y="1870770"/>
              <a:ext cx="0" cy="1830586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5E2FBF57-1E20-C683-D625-0E0C84866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7804" y="3896321"/>
              <a:ext cx="3746004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DEF3AB03-7939-D3F3-DFBF-C5105C73A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51131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31396AE9-7B3A-7213-8DF2-10F68D7B7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84284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7686367C-1B9A-292C-84C1-1CCB72D14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16964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B38DE47A-074B-FDD7-FBF3-3FFC7D173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50116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844EEBDD-6E4F-F7E8-4A57-B67354120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15948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CC481B1C-07F6-1C9E-7A6C-56744A5C1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7804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D8E410E1-D4A9-69F8-C4E5-EAF87F5B4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9468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047515EB-2804-F3E8-FC9F-B39A83987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2147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43E7856E-E7D5-2272-2C66-072EAC6FB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85300" y="3896321"/>
              <a:ext cx="0" cy="5655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E2FF11F8-28F7-75C8-0A55-3ABF6C889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1890118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id="{008E28A8-123E-16CC-154E-270A009BB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2147590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37">
              <a:extLst>
                <a:ext uri="{FF2B5EF4-FFF2-40B4-BE49-F238E27FC236}">
                  <a16:creationId xmlns:a16="http://schemas.microsoft.com/office/drawing/2014/main" id="{79EF4790-C4CB-9FE9-B252-3F12D988C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2406551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38">
              <a:extLst>
                <a:ext uri="{FF2B5EF4-FFF2-40B4-BE49-F238E27FC236}">
                  <a16:creationId xmlns:a16="http://schemas.microsoft.com/office/drawing/2014/main" id="{1DE3E94B-79DD-4593-BE6D-C42DCC26E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2665512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39">
              <a:extLst>
                <a:ext uri="{FF2B5EF4-FFF2-40B4-BE49-F238E27FC236}">
                  <a16:creationId xmlns:a16="http://schemas.microsoft.com/office/drawing/2014/main" id="{27C81B5F-0AD6-A7CD-D5E1-DFBAEB839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2925962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id="{8063C1AC-54C9-CC8D-67B9-CD4FA4E10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3183434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15AC1736-C817-8FC3-010E-EC647C4FE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3442395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id="{6AC4AFAF-BD11-6F62-4042-35726DE45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163" y="3701356"/>
              <a:ext cx="68461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0D873BA3-A0DE-A8BE-274F-E6FD4B2BE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292" y="2320231"/>
              <a:ext cx="3740051" cy="1384102"/>
            </a:xfrm>
            <a:custGeom>
              <a:avLst/>
              <a:gdLst>
                <a:gd name="T0" fmla="*/ 2513 w 2513"/>
                <a:gd name="T1" fmla="*/ 52 h 930"/>
                <a:gd name="T2" fmla="*/ 2198 w 2513"/>
                <a:gd name="T3" fmla="*/ 0 h 930"/>
                <a:gd name="T4" fmla="*/ 1253 w 2513"/>
                <a:gd name="T5" fmla="*/ 222 h 930"/>
                <a:gd name="T6" fmla="*/ 1102 w 2513"/>
                <a:gd name="T7" fmla="*/ 238 h 930"/>
                <a:gd name="T8" fmla="*/ 947 w 2513"/>
                <a:gd name="T9" fmla="*/ 265 h 930"/>
                <a:gd name="T10" fmla="*/ 633 w 2513"/>
                <a:gd name="T11" fmla="*/ 371 h 930"/>
                <a:gd name="T12" fmla="*/ 472 w 2513"/>
                <a:gd name="T13" fmla="*/ 467 h 930"/>
                <a:gd name="T14" fmla="*/ 314 w 2513"/>
                <a:gd name="T15" fmla="*/ 583 h 930"/>
                <a:gd name="T16" fmla="*/ 157 w 2513"/>
                <a:gd name="T17" fmla="*/ 760 h 930"/>
                <a:gd name="T18" fmla="*/ 51 w 2513"/>
                <a:gd name="T19" fmla="*/ 868 h 930"/>
                <a:gd name="T20" fmla="*/ 0 w 2513"/>
                <a:gd name="T21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3" h="930">
                  <a:moveTo>
                    <a:pt x="2513" y="52"/>
                  </a:moveTo>
                  <a:lnTo>
                    <a:pt x="2198" y="0"/>
                  </a:lnTo>
                  <a:lnTo>
                    <a:pt x="1253" y="222"/>
                  </a:lnTo>
                  <a:lnTo>
                    <a:pt x="1102" y="238"/>
                  </a:lnTo>
                  <a:lnTo>
                    <a:pt x="947" y="265"/>
                  </a:lnTo>
                  <a:lnTo>
                    <a:pt x="633" y="371"/>
                  </a:lnTo>
                  <a:lnTo>
                    <a:pt x="472" y="467"/>
                  </a:lnTo>
                  <a:lnTo>
                    <a:pt x="314" y="583"/>
                  </a:lnTo>
                  <a:lnTo>
                    <a:pt x="157" y="760"/>
                  </a:lnTo>
                  <a:lnTo>
                    <a:pt x="51" y="868"/>
                  </a:lnTo>
                  <a:lnTo>
                    <a:pt x="0" y="930"/>
                  </a:lnTo>
                </a:path>
              </a:pathLst>
            </a:custGeom>
            <a:noFill/>
            <a:ln w="25400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58">
              <a:extLst>
                <a:ext uri="{FF2B5EF4-FFF2-40B4-BE49-F238E27FC236}">
                  <a16:creationId xmlns:a16="http://schemas.microsoft.com/office/drawing/2014/main" id="{08EA8100-B9DE-9CE3-A177-BF7138DF5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60534" y="2147590"/>
              <a:ext cx="0" cy="328911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59">
              <a:extLst>
                <a:ext uri="{FF2B5EF4-FFF2-40B4-BE49-F238E27FC236}">
                  <a16:creationId xmlns:a16="http://schemas.microsoft.com/office/drawing/2014/main" id="{F3463A90-A976-69CF-8C53-B74D41B92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3389" y="2238376"/>
              <a:ext cx="0" cy="308075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60">
              <a:extLst>
                <a:ext uri="{FF2B5EF4-FFF2-40B4-BE49-F238E27FC236}">
                  <a16:creationId xmlns:a16="http://schemas.microsoft.com/office/drawing/2014/main" id="{80A7F305-34E7-A410-37C1-F9FDD711C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27889" y="2536032"/>
              <a:ext cx="0" cy="287239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61">
              <a:extLst>
                <a:ext uri="{FF2B5EF4-FFF2-40B4-BE49-F238E27FC236}">
                  <a16:creationId xmlns:a16="http://schemas.microsoft.com/office/drawing/2014/main" id="{747C5434-FFD9-9C7E-7CBA-78AEF5BCE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58573" y="2504778"/>
              <a:ext cx="0" cy="302122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62">
              <a:extLst>
                <a:ext uri="{FF2B5EF4-FFF2-40B4-BE49-F238E27FC236}">
                  <a16:creationId xmlns:a16="http://schemas.microsoft.com/office/drawing/2014/main" id="{B6DEFEBD-9D92-82EC-3153-72113CF7D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91725" y="2242840"/>
              <a:ext cx="0" cy="366117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63">
              <a:extLst>
                <a:ext uri="{FF2B5EF4-FFF2-40B4-BE49-F238E27FC236}">
                  <a16:creationId xmlns:a16="http://schemas.microsoft.com/office/drawing/2014/main" id="{A35E3FC0-328E-FE13-570C-F2B0949C7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2741" y="2574728"/>
              <a:ext cx="0" cy="278309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64">
              <a:extLst>
                <a:ext uri="{FF2B5EF4-FFF2-40B4-BE49-F238E27FC236}">
                  <a16:creationId xmlns:a16="http://schemas.microsoft.com/office/drawing/2014/main" id="{C3CF9E7B-ABC6-E4F9-927B-DAE516AEC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1147" y="3567411"/>
              <a:ext cx="0" cy="77391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65">
              <a:extLst>
                <a:ext uri="{FF2B5EF4-FFF2-40B4-BE49-F238E27FC236}">
                  <a16:creationId xmlns:a16="http://schemas.microsoft.com/office/drawing/2014/main" id="{0D4FA852-3C17-5F3D-D464-DF12A6C45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2952" y="3393282"/>
              <a:ext cx="0" cy="102692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66">
              <a:extLst>
                <a:ext uri="{FF2B5EF4-FFF2-40B4-BE49-F238E27FC236}">
                  <a16:creationId xmlns:a16="http://schemas.microsoft.com/office/drawing/2014/main" id="{BA604E45-D009-311C-CC0A-32CB3FB33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3249" y="2927450"/>
              <a:ext cx="0" cy="180083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67">
              <a:extLst>
                <a:ext uri="{FF2B5EF4-FFF2-40B4-BE49-F238E27FC236}">
                  <a16:creationId xmlns:a16="http://schemas.microsoft.com/office/drawing/2014/main" id="{A7014126-0368-DE7B-FAF5-4876302B8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8100" y="3117950"/>
              <a:ext cx="0" cy="144364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8">
              <a:extLst>
                <a:ext uri="{FF2B5EF4-FFF2-40B4-BE49-F238E27FC236}">
                  <a16:creationId xmlns:a16="http://schemas.microsoft.com/office/drawing/2014/main" id="{75077D2F-CB3C-ACD9-0E2C-19B390C8D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3933" y="2759274"/>
              <a:ext cx="0" cy="226219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69">
              <a:extLst>
                <a:ext uri="{FF2B5EF4-FFF2-40B4-BE49-F238E27FC236}">
                  <a16:creationId xmlns:a16="http://schemas.microsoft.com/office/drawing/2014/main" id="{40254DCE-06F9-04FF-9C6E-DFD2877B8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60569" y="2665512"/>
              <a:ext cx="0" cy="241102"/>
            </a:xfrm>
            <a:prstGeom prst="line">
              <a:avLst/>
            </a:prstGeom>
            <a:noFill/>
            <a:ln w="7938" cap="rnd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3FA05287-E43F-2461-DB12-D92E0167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968" y="3682009"/>
              <a:ext cx="44648" cy="46137"/>
            </a:xfrm>
            <a:custGeom>
              <a:avLst/>
              <a:gdLst>
                <a:gd name="T0" fmla="*/ 22 w 22"/>
                <a:gd name="T1" fmla="*/ 11 h 22"/>
                <a:gd name="T2" fmla="*/ 19 w 22"/>
                <a:gd name="T3" fmla="*/ 3 h 22"/>
                <a:gd name="T4" fmla="*/ 11 w 22"/>
                <a:gd name="T5" fmla="*/ 0 h 22"/>
                <a:gd name="T6" fmla="*/ 3 w 22"/>
                <a:gd name="T7" fmla="*/ 3 h 22"/>
                <a:gd name="T8" fmla="*/ 0 w 22"/>
                <a:gd name="T9" fmla="*/ 11 h 22"/>
                <a:gd name="T10" fmla="*/ 3 w 22"/>
                <a:gd name="T11" fmla="*/ 18 h 22"/>
                <a:gd name="T12" fmla="*/ 11 w 22"/>
                <a:gd name="T13" fmla="*/ 22 h 22"/>
                <a:gd name="T14" fmla="*/ 19 w 22"/>
                <a:gd name="T15" fmla="*/ 18 h 22"/>
                <a:gd name="T16" fmla="*/ 22 w 22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8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8"/>
                  </a:cubicBezTo>
                  <a:cubicBezTo>
                    <a:pt x="21" y="16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F8E9C616-523C-1FE6-0AC5-F935494B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870" y="3592712"/>
              <a:ext cx="43161" cy="43161"/>
            </a:xfrm>
            <a:custGeom>
              <a:avLst/>
              <a:gdLst>
                <a:gd name="T0" fmla="*/ 21 w 21"/>
                <a:gd name="T1" fmla="*/ 10 h 21"/>
                <a:gd name="T2" fmla="*/ 18 w 21"/>
                <a:gd name="T3" fmla="*/ 3 h 21"/>
                <a:gd name="T4" fmla="*/ 11 w 21"/>
                <a:gd name="T5" fmla="*/ 0 h 21"/>
                <a:gd name="T6" fmla="*/ 3 w 21"/>
                <a:gd name="T7" fmla="*/ 3 h 21"/>
                <a:gd name="T8" fmla="*/ 0 w 21"/>
                <a:gd name="T9" fmla="*/ 10 h 21"/>
                <a:gd name="T10" fmla="*/ 3 w 21"/>
                <a:gd name="T11" fmla="*/ 18 h 21"/>
                <a:gd name="T12" fmla="*/ 11 w 21"/>
                <a:gd name="T13" fmla="*/ 21 h 21"/>
                <a:gd name="T14" fmla="*/ 18 w 21"/>
                <a:gd name="T15" fmla="*/ 18 h 21"/>
                <a:gd name="T16" fmla="*/ 21 w 2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1" y="10"/>
                  </a:moveTo>
                  <a:cubicBezTo>
                    <a:pt x="21" y="7"/>
                    <a:pt x="20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20" y="16"/>
                    <a:pt x="21" y="13"/>
                    <a:pt x="21" y="1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72">
              <a:extLst>
                <a:ext uri="{FF2B5EF4-FFF2-40B4-BE49-F238E27FC236}">
                  <a16:creationId xmlns:a16="http://schemas.microsoft.com/office/drawing/2014/main" id="{78B362FF-8680-8842-30E0-BF4A487F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628" y="3427512"/>
              <a:ext cx="44648" cy="46137"/>
            </a:xfrm>
            <a:custGeom>
              <a:avLst/>
              <a:gdLst>
                <a:gd name="T0" fmla="*/ 22 w 22"/>
                <a:gd name="T1" fmla="*/ 11 h 22"/>
                <a:gd name="T2" fmla="*/ 18 w 22"/>
                <a:gd name="T3" fmla="*/ 3 h 22"/>
                <a:gd name="T4" fmla="*/ 11 w 22"/>
                <a:gd name="T5" fmla="*/ 0 h 22"/>
                <a:gd name="T6" fmla="*/ 3 w 22"/>
                <a:gd name="T7" fmla="*/ 3 h 22"/>
                <a:gd name="T8" fmla="*/ 0 w 22"/>
                <a:gd name="T9" fmla="*/ 11 h 22"/>
                <a:gd name="T10" fmla="*/ 3 w 22"/>
                <a:gd name="T11" fmla="*/ 18 h 22"/>
                <a:gd name="T12" fmla="*/ 11 w 22"/>
                <a:gd name="T13" fmla="*/ 22 h 22"/>
                <a:gd name="T14" fmla="*/ 18 w 22"/>
                <a:gd name="T15" fmla="*/ 18 h 22"/>
                <a:gd name="T16" fmla="*/ 22 w 22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33CF9184-C651-7F39-B70D-7B7D63162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3165575"/>
              <a:ext cx="44648" cy="43161"/>
            </a:xfrm>
            <a:custGeom>
              <a:avLst/>
              <a:gdLst>
                <a:gd name="T0" fmla="*/ 22 w 22"/>
                <a:gd name="T1" fmla="*/ 11 h 21"/>
                <a:gd name="T2" fmla="*/ 19 w 22"/>
                <a:gd name="T3" fmla="*/ 3 h 21"/>
                <a:gd name="T4" fmla="*/ 11 w 22"/>
                <a:gd name="T5" fmla="*/ 0 h 21"/>
                <a:gd name="T6" fmla="*/ 3 w 22"/>
                <a:gd name="T7" fmla="*/ 3 h 21"/>
                <a:gd name="T8" fmla="*/ 0 w 22"/>
                <a:gd name="T9" fmla="*/ 11 h 21"/>
                <a:gd name="T10" fmla="*/ 3 w 22"/>
                <a:gd name="T11" fmla="*/ 18 h 21"/>
                <a:gd name="T12" fmla="*/ 11 w 22"/>
                <a:gd name="T13" fmla="*/ 21 h 21"/>
                <a:gd name="T14" fmla="*/ 19 w 22"/>
                <a:gd name="T15" fmla="*/ 18 h 21"/>
                <a:gd name="T16" fmla="*/ 22 w 22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cubicBezTo>
                    <a:pt x="22" y="8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6" y="20"/>
                    <a:pt x="19" y="18"/>
                  </a:cubicBezTo>
                  <a:cubicBezTo>
                    <a:pt x="21" y="16"/>
                    <a:pt x="22" y="13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74">
              <a:extLst>
                <a:ext uri="{FF2B5EF4-FFF2-40B4-BE49-F238E27FC236}">
                  <a16:creationId xmlns:a16="http://schemas.microsoft.com/office/drawing/2014/main" id="{9E04340F-579D-6BFE-6707-6BDB7AA9F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436" y="2995911"/>
              <a:ext cx="44648" cy="41672"/>
            </a:xfrm>
            <a:custGeom>
              <a:avLst/>
              <a:gdLst>
                <a:gd name="T0" fmla="*/ 22 w 22"/>
                <a:gd name="T1" fmla="*/ 10 h 21"/>
                <a:gd name="T2" fmla="*/ 19 w 22"/>
                <a:gd name="T3" fmla="*/ 3 h 21"/>
                <a:gd name="T4" fmla="*/ 11 w 22"/>
                <a:gd name="T5" fmla="*/ 0 h 21"/>
                <a:gd name="T6" fmla="*/ 3 w 22"/>
                <a:gd name="T7" fmla="*/ 3 h 21"/>
                <a:gd name="T8" fmla="*/ 0 w 22"/>
                <a:gd name="T9" fmla="*/ 10 h 21"/>
                <a:gd name="T10" fmla="*/ 3 w 22"/>
                <a:gd name="T11" fmla="*/ 18 h 21"/>
                <a:gd name="T12" fmla="*/ 11 w 22"/>
                <a:gd name="T13" fmla="*/ 21 h 21"/>
                <a:gd name="T14" fmla="*/ 19 w 22"/>
                <a:gd name="T15" fmla="*/ 18 h 21"/>
                <a:gd name="T16" fmla="*/ 22 w 22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0"/>
                  </a:moveTo>
                  <a:cubicBezTo>
                    <a:pt x="22" y="7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6" y="20"/>
                    <a:pt x="19" y="18"/>
                  </a:cubicBezTo>
                  <a:cubicBezTo>
                    <a:pt x="21" y="16"/>
                    <a:pt x="22" y="13"/>
                    <a:pt x="22" y="1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75">
              <a:extLst>
                <a:ext uri="{FF2B5EF4-FFF2-40B4-BE49-F238E27FC236}">
                  <a16:creationId xmlns:a16="http://schemas.microsoft.com/office/drawing/2014/main" id="{782F39F4-DB68-965E-4F12-2E6F895E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120" y="2850059"/>
              <a:ext cx="46137" cy="44648"/>
            </a:xfrm>
            <a:custGeom>
              <a:avLst/>
              <a:gdLst>
                <a:gd name="T0" fmla="*/ 22 w 22"/>
                <a:gd name="T1" fmla="*/ 11 h 22"/>
                <a:gd name="T2" fmla="*/ 19 w 22"/>
                <a:gd name="T3" fmla="*/ 4 h 22"/>
                <a:gd name="T4" fmla="*/ 11 w 22"/>
                <a:gd name="T5" fmla="*/ 0 h 22"/>
                <a:gd name="T6" fmla="*/ 3 w 22"/>
                <a:gd name="T7" fmla="*/ 4 h 22"/>
                <a:gd name="T8" fmla="*/ 0 w 22"/>
                <a:gd name="T9" fmla="*/ 11 h 22"/>
                <a:gd name="T10" fmla="*/ 3 w 22"/>
                <a:gd name="T11" fmla="*/ 19 h 22"/>
                <a:gd name="T12" fmla="*/ 11 w 22"/>
                <a:gd name="T13" fmla="*/ 22 h 22"/>
                <a:gd name="T14" fmla="*/ 19 w 22"/>
                <a:gd name="T15" fmla="*/ 19 h 22"/>
                <a:gd name="T16" fmla="*/ 22 w 22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8"/>
                    <a:pt x="21" y="6"/>
                    <a:pt x="19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9"/>
                  </a:cubicBezTo>
                  <a:cubicBezTo>
                    <a:pt x="21" y="17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id="{C068EBA0-7038-9152-71F5-397AA6CE1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245" y="2769692"/>
              <a:ext cx="44648" cy="43161"/>
            </a:xfrm>
            <a:custGeom>
              <a:avLst/>
              <a:gdLst>
                <a:gd name="T0" fmla="*/ 22 w 22"/>
                <a:gd name="T1" fmla="*/ 11 h 21"/>
                <a:gd name="T2" fmla="*/ 19 w 22"/>
                <a:gd name="T3" fmla="*/ 3 h 21"/>
                <a:gd name="T4" fmla="*/ 11 w 22"/>
                <a:gd name="T5" fmla="*/ 0 h 21"/>
                <a:gd name="T6" fmla="*/ 4 w 22"/>
                <a:gd name="T7" fmla="*/ 3 h 21"/>
                <a:gd name="T8" fmla="*/ 0 w 22"/>
                <a:gd name="T9" fmla="*/ 11 h 21"/>
                <a:gd name="T10" fmla="*/ 4 w 22"/>
                <a:gd name="T11" fmla="*/ 18 h 21"/>
                <a:gd name="T12" fmla="*/ 11 w 22"/>
                <a:gd name="T13" fmla="*/ 21 h 21"/>
                <a:gd name="T14" fmla="*/ 19 w 22"/>
                <a:gd name="T15" fmla="*/ 18 h 21"/>
                <a:gd name="T16" fmla="*/ 22 w 22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cubicBezTo>
                    <a:pt x="22" y="8"/>
                    <a:pt x="21" y="5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7" y="20"/>
                    <a:pt x="19" y="18"/>
                  </a:cubicBezTo>
                  <a:cubicBezTo>
                    <a:pt x="21" y="16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77">
              <a:extLst>
                <a:ext uri="{FF2B5EF4-FFF2-40B4-BE49-F238E27FC236}">
                  <a16:creationId xmlns:a16="http://schemas.microsoft.com/office/drawing/2014/main" id="{D29CD442-1A41-9EDC-3FB1-551D68D52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1905" y="2693790"/>
              <a:ext cx="44648" cy="43161"/>
            </a:xfrm>
            <a:custGeom>
              <a:avLst/>
              <a:gdLst>
                <a:gd name="T0" fmla="*/ 22 w 22"/>
                <a:gd name="T1" fmla="*/ 10 h 21"/>
                <a:gd name="T2" fmla="*/ 18 w 22"/>
                <a:gd name="T3" fmla="*/ 3 h 21"/>
                <a:gd name="T4" fmla="*/ 11 w 22"/>
                <a:gd name="T5" fmla="*/ 0 h 21"/>
                <a:gd name="T6" fmla="*/ 3 w 22"/>
                <a:gd name="T7" fmla="*/ 3 h 21"/>
                <a:gd name="T8" fmla="*/ 0 w 22"/>
                <a:gd name="T9" fmla="*/ 10 h 21"/>
                <a:gd name="T10" fmla="*/ 3 w 22"/>
                <a:gd name="T11" fmla="*/ 18 h 21"/>
                <a:gd name="T12" fmla="*/ 11 w 22"/>
                <a:gd name="T13" fmla="*/ 21 h 21"/>
                <a:gd name="T14" fmla="*/ 18 w 22"/>
                <a:gd name="T15" fmla="*/ 18 h 21"/>
                <a:gd name="T16" fmla="*/ 22 w 22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0"/>
                  </a:moveTo>
                  <a:cubicBezTo>
                    <a:pt x="22" y="7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21" y="16"/>
                    <a:pt x="22" y="13"/>
                    <a:pt x="22" y="1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D2645585-E81B-E950-24B3-E21F01BF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7053" y="2655095"/>
              <a:ext cx="44648" cy="43161"/>
            </a:xfrm>
            <a:custGeom>
              <a:avLst/>
              <a:gdLst>
                <a:gd name="T0" fmla="*/ 22 w 22"/>
                <a:gd name="T1" fmla="*/ 10 h 21"/>
                <a:gd name="T2" fmla="*/ 19 w 22"/>
                <a:gd name="T3" fmla="*/ 3 h 21"/>
                <a:gd name="T4" fmla="*/ 11 w 22"/>
                <a:gd name="T5" fmla="*/ 0 h 21"/>
                <a:gd name="T6" fmla="*/ 4 w 22"/>
                <a:gd name="T7" fmla="*/ 3 h 21"/>
                <a:gd name="T8" fmla="*/ 0 w 22"/>
                <a:gd name="T9" fmla="*/ 10 h 21"/>
                <a:gd name="T10" fmla="*/ 4 w 22"/>
                <a:gd name="T11" fmla="*/ 18 h 21"/>
                <a:gd name="T12" fmla="*/ 11 w 22"/>
                <a:gd name="T13" fmla="*/ 21 h 21"/>
                <a:gd name="T14" fmla="*/ 19 w 22"/>
                <a:gd name="T15" fmla="*/ 18 h 21"/>
                <a:gd name="T16" fmla="*/ 22 w 22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0"/>
                  </a:move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7" y="20"/>
                    <a:pt x="19" y="18"/>
                  </a:cubicBezTo>
                  <a:cubicBezTo>
                    <a:pt x="21" y="16"/>
                    <a:pt x="22" y="13"/>
                    <a:pt x="22" y="1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68ABF009-90C2-542B-D510-B7AC7207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784" y="2629793"/>
              <a:ext cx="44648" cy="43161"/>
            </a:xfrm>
            <a:custGeom>
              <a:avLst/>
              <a:gdLst>
                <a:gd name="T0" fmla="*/ 22 w 22"/>
                <a:gd name="T1" fmla="*/ 10 h 21"/>
                <a:gd name="T2" fmla="*/ 18 w 22"/>
                <a:gd name="T3" fmla="*/ 3 h 21"/>
                <a:gd name="T4" fmla="*/ 11 w 22"/>
                <a:gd name="T5" fmla="*/ 0 h 21"/>
                <a:gd name="T6" fmla="*/ 3 w 22"/>
                <a:gd name="T7" fmla="*/ 3 h 21"/>
                <a:gd name="T8" fmla="*/ 0 w 22"/>
                <a:gd name="T9" fmla="*/ 10 h 21"/>
                <a:gd name="T10" fmla="*/ 3 w 22"/>
                <a:gd name="T11" fmla="*/ 18 h 21"/>
                <a:gd name="T12" fmla="*/ 11 w 22"/>
                <a:gd name="T13" fmla="*/ 21 h 21"/>
                <a:gd name="T14" fmla="*/ 18 w 22"/>
                <a:gd name="T15" fmla="*/ 18 h 21"/>
                <a:gd name="T16" fmla="*/ 22 w 22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0"/>
                  </a:moveTo>
                  <a:cubicBezTo>
                    <a:pt x="22" y="7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21" y="16"/>
                    <a:pt x="22" y="13"/>
                    <a:pt x="22" y="1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3E463E63-E897-1AC7-3FE2-6F798B669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401" y="2405063"/>
              <a:ext cx="44648" cy="41672"/>
            </a:xfrm>
            <a:custGeom>
              <a:avLst/>
              <a:gdLst>
                <a:gd name="T0" fmla="*/ 22 w 22"/>
                <a:gd name="T1" fmla="*/ 10 h 21"/>
                <a:gd name="T2" fmla="*/ 18 w 22"/>
                <a:gd name="T3" fmla="*/ 3 h 21"/>
                <a:gd name="T4" fmla="*/ 11 w 22"/>
                <a:gd name="T5" fmla="*/ 0 h 21"/>
                <a:gd name="T6" fmla="*/ 3 w 22"/>
                <a:gd name="T7" fmla="*/ 3 h 21"/>
                <a:gd name="T8" fmla="*/ 0 w 22"/>
                <a:gd name="T9" fmla="*/ 10 h 21"/>
                <a:gd name="T10" fmla="*/ 3 w 22"/>
                <a:gd name="T11" fmla="*/ 18 h 21"/>
                <a:gd name="T12" fmla="*/ 11 w 22"/>
                <a:gd name="T13" fmla="*/ 21 h 21"/>
                <a:gd name="T14" fmla="*/ 18 w 22"/>
                <a:gd name="T15" fmla="*/ 18 h 21"/>
                <a:gd name="T16" fmla="*/ 22 w 22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0"/>
                  </a:moveTo>
                  <a:cubicBezTo>
                    <a:pt x="22" y="7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21" y="16"/>
                    <a:pt x="22" y="13"/>
                    <a:pt x="22" y="10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3D5B0D84-3CC8-7983-71C6-CBF3B6F3C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8209" y="2297907"/>
              <a:ext cx="44648" cy="43161"/>
            </a:xfrm>
            <a:custGeom>
              <a:avLst/>
              <a:gdLst>
                <a:gd name="T0" fmla="*/ 22 w 22"/>
                <a:gd name="T1" fmla="*/ 11 h 21"/>
                <a:gd name="T2" fmla="*/ 18 w 22"/>
                <a:gd name="T3" fmla="*/ 3 h 21"/>
                <a:gd name="T4" fmla="*/ 11 w 22"/>
                <a:gd name="T5" fmla="*/ 0 h 21"/>
                <a:gd name="T6" fmla="*/ 3 w 22"/>
                <a:gd name="T7" fmla="*/ 3 h 21"/>
                <a:gd name="T8" fmla="*/ 0 w 22"/>
                <a:gd name="T9" fmla="*/ 11 h 21"/>
                <a:gd name="T10" fmla="*/ 3 w 22"/>
                <a:gd name="T11" fmla="*/ 18 h 21"/>
                <a:gd name="T12" fmla="*/ 11 w 22"/>
                <a:gd name="T13" fmla="*/ 21 h 21"/>
                <a:gd name="T14" fmla="*/ 18 w 22"/>
                <a:gd name="T15" fmla="*/ 18 h 21"/>
                <a:gd name="T16" fmla="*/ 22 w 22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2" y="11"/>
                  </a:move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3AE773B4-91C4-595B-E821-377EF55CD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9577" y="2373809"/>
              <a:ext cx="44648" cy="44648"/>
            </a:xfrm>
            <a:custGeom>
              <a:avLst/>
              <a:gdLst>
                <a:gd name="T0" fmla="*/ 22 w 22"/>
                <a:gd name="T1" fmla="*/ 11 h 22"/>
                <a:gd name="T2" fmla="*/ 19 w 22"/>
                <a:gd name="T3" fmla="*/ 3 h 22"/>
                <a:gd name="T4" fmla="*/ 11 w 22"/>
                <a:gd name="T5" fmla="*/ 0 h 22"/>
                <a:gd name="T6" fmla="*/ 4 w 22"/>
                <a:gd name="T7" fmla="*/ 3 h 22"/>
                <a:gd name="T8" fmla="*/ 0 w 22"/>
                <a:gd name="T9" fmla="*/ 11 h 22"/>
                <a:gd name="T10" fmla="*/ 4 w 22"/>
                <a:gd name="T11" fmla="*/ 19 h 22"/>
                <a:gd name="T12" fmla="*/ 11 w 22"/>
                <a:gd name="T13" fmla="*/ 22 h 22"/>
                <a:gd name="T14" fmla="*/ 19 w 22"/>
                <a:gd name="T15" fmla="*/ 19 h 22"/>
                <a:gd name="T16" fmla="*/ 22 w 22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6"/>
                    <a:pt x="4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7" y="21"/>
                    <a:pt x="19" y="19"/>
                  </a:cubicBezTo>
                  <a:cubicBezTo>
                    <a:pt x="21" y="16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284E12BC-81DE-4A72-A7EB-C340B52A0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7335" y="1890118"/>
              <a:ext cx="44648" cy="44648"/>
            </a:xfrm>
            <a:custGeom>
              <a:avLst/>
              <a:gdLst>
                <a:gd name="T0" fmla="*/ 22 w 22"/>
                <a:gd name="T1" fmla="*/ 11 h 22"/>
                <a:gd name="T2" fmla="*/ 18 w 22"/>
                <a:gd name="T3" fmla="*/ 3 h 22"/>
                <a:gd name="T4" fmla="*/ 11 w 22"/>
                <a:gd name="T5" fmla="*/ 0 h 22"/>
                <a:gd name="T6" fmla="*/ 3 w 22"/>
                <a:gd name="T7" fmla="*/ 3 h 22"/>
                <a:gd name="T8" fmla="*/ 0 w 22"/>
                <a:gd name="T9" fmla="*/ 11 h 22"/>
                <a:gd name="T10" fmla="*/ 3 w 22"/>
                <a:gd name="T11" fmla="*/ 18 h 22"/>
                <a:gd name="T12" fmla="*/ 11 w 22"/>
                <a:gd name="T13" fmla="*/ 22 h 22"/>
                <a:gd name="T14" fmla="*/ 18 w 22"/>
                <a:gd name="T15" fmla="*/ 18 h 22"/>
                <a:gd name="T16" fmla="*/ 22 w 22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87FB0976-DD64-9AB5-A7BD-1C6E64A44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804" y="2817317"/>
              <a:ext cx="3717726" cy="887016"/>
            </a:xfrm>
            <a:custGeom>
              <a:avLst/>
              <a:gdLst>
                <a:gd name="T0" fmla="*/ 2498 w 2498"/>
                <a:gd name="T1" fmla="*/ 18 h 596"/>
                <a:gd name="T2" fmla="*/ 2184 w 2498"/>
                <a:gd name="T3" fmla="*/ 15 h 596"/>
                <a:gd name="T4" fmla="*/ 1872 w 2498"/>
                <a:gd name="T5" fmla="*/ 0 h 596"/>
                <a:gd name="T6" fmla="*/ 1242 w 2498"/>
                <a:gd name="T7" fmla="*/ 186 h 596"/>
                <a:gd name="T8" fmla="*/ 1087 w 2498"/>
                <a:gd name="T9" fmla="*/ 246 h 596"/>
                <a:gd name="T10" fmla="*/ 930 w 2498"/>
                <a:gd name="T11" fmla="*/ 223 h 596"/>
                <a:gd name="T12" fmla="*/ 774 w 2498"/>
                <a:gd name="T13" fmla="*/ 278 h 596"/>
                <a:gd name="T14" fmla="*/ 616 w 2498"/>
                <a:gd name="T15" fmla="*/ 324 h 596"/>
                <a:gd name="T16" fmla="*/ 458 w 2498"/>
                <a:gd name="T17" fmla="*/ 373 h 596"/>
                <a:gd name="T18" fmla="*/ 305 w 2498"/>
                <a:gd name="T19" fmla="*/ 452 h 596"/>
                <a:gd name="T20" fmla="*/ 146 w 2498"/>
                <a:gd name="T21" fmla="*/ 541 h 596"/>
                <a:gd name="T22" fmla="*/ 43 w 2498"/>
                <a:gd name="T23" fmla="*/ 596 h 596"/>
                <a:gd name="T24" fmla="*/ 0 w 2498"/>
                <a:gd name="T25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8" h="596">
                  <a:moveTo>
                    <a:pt x="2498" y="18"/>
                  </a:moveTo>
                  <a:lnTo>
                    <a:pt x="2184" y="15"/>
                  </a:lnTo>
                  <a:lnTo>
                    <a:pt x="1872" y="0"/>
                  </a:lnTo>
                  <a:lnTo>
                    <a:pt x="1242" y="186"/>
                  </a:lnTo>
                  <a:lnTo>
                    <a:pt x="1087" y="246"/>
                  </a:lnTo>
                  <a:lnTo>
                    <a:pt x="930" y="223"/>
                  </a:lnTo>
                  <a:lnTo>
                    <a:pt x="774" y="278"/>
                  </a:lnTo>
                  <a:lnTo>
                    <a:pt x="616" y="324"/>
                  </a:lnTo>
                  <a:lnTo>
                    <a:pt x="458" y="373"/>
                  </a:lnTo>
                  <a:lnTo>
                    <a:pt x="305" y="452"/>
                  </a:lnTo>
                  <a:lnTo>
                    <a:pt x="146" y="541"/>
                  </a:lnTo>
                  <a:lnTo>
                    <a:pt x="43" y="596"/>
                  </a:lnTo>
                  <a:lnTo>
                    <a:pt x="0" y="596"/>
                  </a:lnTo>
                </a:path>
              </a:pathLst>
            </a:custGeom>
            <a:noFill/>
            <a:ln w="2540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113">
              <a:extLst>
                <a:ext uri="{FF2B5EF4-FFF2-40B4-BE49-F238E27FC236}">
                  <a16:creationId xmlns:a16="http://schemas.microsoft.com/office/drawing/2014/main" id="{49F41D86-B1B4-3B50-5EEB-F556F3158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0714" y="2948286"/>
              <a:ext cx="0" cy="272356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114">
              <a:extLst>
                <a:ext uri="{FF2B5EF4-FFF2-40B4-BE49-F238E27FC236}">
                  <a16:creationId xmlns:a16="http://schemas.microsoft.com/office/drawing/2014/main" id="{D3E3BB3E-5A34-54BD-AA94-EDE90B5FF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08506" y="2665512"/>
              <a:ext cx="0" cy="375047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115">
              <a:extLst>
                <a:ext uri="{FF2B5EF4-FFF2-40B4-BE49-F238E27FC236}">
                  <a16:creationId xmlns:a16="http://schemas.microsoft.com/office/drawing/2014/main" id="{89A70462-B4DE-D1B4-361A-4094EAB51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42675" y="2650629"/>
              <a:ext cx="0" cy="357188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116">
              <a:extLst>
                <a:ext uri="{FF2B5EF4-FFF2-40B4-BE49-F238E27FC236}">
                  <a16:creationId xmlns:a16="http://schemas.microsoft.com/office/drawing/2014/main" id="{5D229E0B-2923-B6C0-813F-C9A2551F4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3866" y="2603004"/>
              <a:ext cx="0" cy="418208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117">
              <a:extLst>
                <a:ext uri="{FF2B5EF4-FFF2-40B4-BE49-F238E27FC236}">
                  <a16:creationId xmlns:a16="http://schemas.microsoft.com/office/drawing/2014/main" id="{3DEA9F58-FF8D-9240-34B3-485067822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5093" y="3576340"/>
              <a:ext cx="0" cy="93762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118">
              <a:extLst>
                <a:ext uri="{FF2B5EF4-FFF2-40B4-BE49-F238E27FC236}">
                  <a16:creationId xmlns:a16="http://schemas.microsoft.com/office/drawing/2014/main" id="{A6B25835-A259-CB80-903F-E7D12C2DC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335" y="3665637"/>
              <a:ext cx="0" cy="74414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119">
              <a:extLst>
                <a:ext uri="{FF2B5EF4-FFF2-40B4-BE49-F238E27FC236}">
                  <a16:creationId xmlns:a16="http://schemas.microsoft.com/office/drawing/2014/main" id="{D2177B5C-A7A8-254A-DD99-29832A522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4882" y="3021212"/>
              <a:ext cx="0" cy="251520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120">
              <a:extLst>
                <a:ext uri="{FF2B5EF4-FFF2-40B4-BE49-F238E27FC236}">
                  <a16:creationId xmlns:a16="http://schemas.microsoft.com/office/drawing/2014/main" id="{4CA068CA-785E-1125-AC6F-0B768414F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7053" y="3046512"/>
              <a:ext cx="0" cy="266403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121">
              <a:extLst>
                <a:ext uri="{FF2B5EF4-FFF2-40B4-BE49-F238E27FC236}">
                  <a16:creationId xmlns:a16="http://schemas.microsoft.com/office/drawing/2014/main" id="{6E9C1FF9-D4A4-FB4F-90F3-0B406C05A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9733" y="3117950"/>
              <a:ext cx="0" cy="236637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122">
              <a:extLst>
                <a:ext uri="{FF2B5EF4-FFF2-40B4-BE49-F238E27FC236}">
                  <a16:creationId xmlns:a16="http://schemas.microsoft.com/office/drawing/2014/main" id="{34274454-4F85-57B2-453E-909302128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4706" y="3408165"/>
              <a:ext cx="0" cy="151805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3">
              <a:extLst>
                <a:ext uri="{FF2B5EF4-FFF2-40B4-BE49-F238E27FC236}">
                  <a16:creationId xmlns:a16="http://schemas.microsoft.com/office/drawing/2014/main" id="{A5A69A13-D034-573B-557C-47F1F6082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9050" y="3193853"/>
              <a:ext cx="0" cy="200918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124">
              <a:extLst>
                <a:ext uri="{FF2B5EF4-FFF2-40B4-BE49-F238E27FC236}">
                  <a16:creationId xmlns:a16="http://schemas.microsoft.com/office/drawing/2014/main" id="{1AF7A461-5DAD-0AB9-B06E-44D720471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70925" y="3278684"/>
              <a:ext cx="0" cy="180083"/>
            </a:xfrm>
            <a:prstGeom prst="line">
              <a:avLst/>
            </a:prstGeom>
            <a:noFill/>
            <a:ln w="7938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38">
              <a:extLst>
                <a:ext uri="{FF2B5EF4-FFF2-40B4-BE49-F238E27FC236}">
                  <a16:creationId xmlns:a16="http://schemas.microsoft.com/office/drawing/2014/main" id="{6F6059E9-A59E-0448-CE90-3C0EAD217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3206" y="2823270"/>
              <a:ext cx="44648" cy="43161"/>
            </a:xfrm>
            <a:custGeom>
              <a:avLst/>
              <a:gdLst>
                <a:gd name="T0" fmla="*/ 18 w 22"/>
                <a:gd name="T1" fmla="*/ 18 h 21"/>
                <a:gd name="T2" fmla="*/ 22 w 22"/>
                <a:gd name="T3" fmla="*/ 10 h 21"/>
                <a:gd name="T4" fmla="*/ 18 w 22"/>
                <a:gd name="T5" fmla="*/ 3 h 21"/>
                <a:gd name="T6" fmla="*/ 11 w 22"/>
                <a:gd name="T7" fmla="*/ 0 h 21"/>
                <a:gd name="T8" fmla="*/ 3 w 22"/>
                <a:gd name="T9" fmla="*/ 3 h 21"/>
                <a:gd name="T10" fmla="*/ 0 w 22"/>
                <a:gd name="T11" fmla="*/ 10 h 21"/>
                <a:gd name="T12" fmla="*/ 3 w 22"/>
                <a:gd name="T13" fmla="*/ 18 h 21"/>
                <a:gd name="T14" fmla="*/ 11 w 22"/>
                <a:gd name="T15" fmla="*/ 21 h 21"/>
                <a:gd name="T16" fmla="*/ 18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8" y="18"/>
                  </a:moveTo>
                  <a:cubicBezTo>
                    <a:pt x="21" y="16"/>
                    <a:pt x="22" y="13"/>
                    <a:pt x="22" y="10"/>
                  </a:cubicBezTo>
                  <a:cubicBezTo>
                    <a:pt x="22" y="7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39">
              <a:extLst>
                <a:ext uri="{FF2B5EF4-FFF2-40B4-BE49-F238E27FC236}">
                  <a16:creationId xmlns:a16="http://schemas.microsoft.com/office/drawing/2014/main" id="{F2F0FF48-C338-80DA-8B34-16EB156A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5886" y="2817317"/>
              <a:ext cx="44648" cy="44648"/>
            </a:xfrm>
            <a:custGeom>
              <a:avLst/>
              <a:gdLst>
                <a:gd name="T0" fmla="*/ 18 w 22"/>
                <a:gd name="T1" fmla="*/ 19 h 22"/>
                <a:gd name="T2" fmla="*/ 22 w 22"/>
                <a:gd name="T3" fmla="*/ 11 h 22"/>
                <a:gd name="T4" fmla="*/ 18 w 22"/>
                <a:gd name="T5" fmla="*/ 4 h 22"/>
                <a:gd name="T6" fmla="*/ 11 w 22"/>
                <a:gd name="T7" fmla="*/ 0 h 22"/>
                <a:gd name="T8" fmla="*/ 3 w 22"/>
                <a:gd name="T9" fmla="*/ 4 h 22"/>
                <a:gd name="T10" fmla="*/ 0 w 22"/>
                <a:gd name="T11" fmla="*/ 11 h 22"/>
                <a:gd name="T12" fmla="*/ 3 w 22"/>
                <a:gd name="T13" fmla="*/ 19 h 22"/>
                <a:gd name="T14" fmla="*/ 11 w 22"/>
                <a:gd name="T15" fmla="*/ 22 h 22"/>
                <a:gd name="T16" fmla="*/ 18 w 22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8" y="19"/>
                  </a:moveTo>
                  <a:cubicBezTo>
                    <a:pt x="21" y="17"/>
                    <a:pt x="22" y="14"/>
                    <a:pt x="22" y="11"/>
                  </a:cubicBezTo>
                  <a:cubicBezTo>
                    <a:pt x="22" y="8"/>
                    <a:pt x="21" y="6"/>
                    <a:pt x="18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40">
              <a:extLst>
                <a:ext uri="{FF2B5EF4-FFF2-40B4-BE49-F238E27FC236}">
                  <a16:creationId xmlns:a16="http://schemas.microsoft.com/office/drawing/2014/main" id="{E24E7F2F-F874-14FF-A68A-D0C8772D8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1542" y="2793504"/>
              <a:ext cx="44648" cy="46137"/>
            </a:xfrm>
            <a:custGeom>
              <a:avLst/>
              <a:gdLst>
                <a:gd name="T0" fmla="*/ 19 w 22"/>
                <a:gd name="T1" fmla="*/ 19 h 22"/>
                <a:gd name="T2" fmla="*/ 22 w 22"/>
                <a:gd name="T3" fmla="*/ 11 h 22"/>
                <a:gd name="T4" fmla="*/ 19 w 22"/>
                <a:gd name="T5" fmla="*/ 3 h 22"/>
                <a:gd name="T6" fmla="*/ 11 w 22"/>
                <a:gd name="T7" fmla="*/ 0 h 22"/>
                <a:gd name="T8" fmla="*/ 3 w 22"/>
                <a:gd name="T9" fmla="*/ 3 h 22"/>
                <a:gd name="T10" fmla="*/ 0 w 22"/>
                <a:gd name="T11" fmla="*/ 11 h 22"/>
                <a:gd name="T12" fmla="*/ 3 w 22"/>
                <a:gd name="T13" fmla="*/ 19 h 22"/>
                <a:gd name="T14" fmla="*/ 11 w 22"/>
                <a:gd name="T15" fmla="*/ 22 h 22"/>
                <a:gd name="T16" fmla="*/ 19 w 22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9" y="19"/>
                  </a:move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6"/>
                    <a:pt x="3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41">
              <a:extLst>
                <a:ext uri="{FF2B5EF4-FFF2-40B4-BE49-F238E27FC236}">
                  <a16:creationId xmlns:a16="http://schemas.microsoft.com/office/drawing/2014/main" id="{EEDABBDE-3927-51AD-8C4D-21045806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925" y="3071813"/>
              <a:ext cx="44648" cy="44648"/>
            </a:xfrm>
            <a:custGeom>
              <a:avLst/>
              <a:gdLst>
                <a:gd name="T0" fmla="*/ 19 w 22"/>
                <a:gd name="T1" fmla="*/ 19 h 22"/>
                <a:gd name="T2" fmla="*/ 22 w 22"/>
                <a:gd name="T3" fmla="*/ 11 h 22"/>
                <a:gd name="T4" fmla="*/ 19 w 22"/>
                <a:gd name="T5" fmla="*/ 4 h 22"/>
                <a:gd name="T6" fmla="*/ 11 w 22"/>
                <a:gd name="T7" fmla="*/ 0 h 22"/>
                <a:gd name="T8" fmla="*/ 3 w 22"/>
                <a:gd name="T9" fmla="*/ 4 h 22"/>
                <a:gd name="T10" fmla="*/ 0 w 22"/>
                <a:gd name="T11" fmla="*/ 11 h 22"/>
                <a:gd name="T12" fmla="*/ 3 w 22"/>
                <a:gd name="T13" fmla="*/ 19 h 22"/>
                <a:gd name="T14" fmla="*/ 11 w 22"/>
                <a:gd name="T15" fmla="*/ 22 h 22"/>
                <a:gd name="T16" fmla="*/ 19 w 22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9" y="19"/>
                  </a:moveTo>
                  <a:cubicBezTo>
                    <a:pt x="21" y="17"/>
                    <a:pt x="22" y="14"/>
                    <a:pt x="22" y="11"/>
                  </a:cubicBezTo>
                  <a:cubicBezTo>
                    <a:pt x="22" y="8"/>
                    <a:pt x="21" y="6"/>
                    <a:pt x="19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42">
              <a:extLst>
                <a:ext uri="{FF2B5EF4-FFF2-40B4-BE49-F238E27FC236}">
                  <a16:creationId xmlns:a16="http://schemas.microsoft.com/office/drawing/2014/main" id="{2D48BB2E-14F9-8043-0FEB-800E8CC5C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1753" y="3164087"/>
              <a:ext cx="46137" cy="41672"/>
            </a:xfrm>
            <a:custGeom>
              <a:avLst/>
              <a:gdLst>
                <a:gd name="T0" fmla="*/ 19 w 22"/>
                <a:gd name="T1" fmla="*/ 18 h 21"/>
                <a:gd name="T2" fmla="*/ 22 w 22"/>
                <a:gd name="T3" fmla="*/ 10 h 21"/>
                <a:gd name="T4" fmla="*/ 19 w 22"/>
                <a:gd name="T5" fmla="*/ 3 h 21"/>
                <a:gd name="T6" fmla="*/ 11 w 22"/>
                <a:gd name="T7" fmla="*/ 0 h 21"/>
                <a:gd name="T8" fmla="*/ 3 w 22"/>
                <a:gd name="T9" fmla="*/ 3 h 21"/>
                <a:gd name="T10" fmla="*/ 0 w 22"/>
                <a:gd name="T11" fmla="*/ 10 h 21"/>
                <a:gd name="T12" fmla="*/ 3 w 22"/>
                <a:gd name="T13" fmla="*/ 18 h 21"/>
                <a:gd name="T14" fmla="*/ 11 w 22"/>
                <a:gd name="T15" fmla="*/ 21 h 21"/>
                <a:gd name="T16" fmla="*/ 19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21" y="16"/>
                    <a:pt x="22" y="13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6" y="20"/>
                    <a:pt x="19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43">
              <a:extLst>
                <a:ext uri="{FF2B5EF4-FFF2-40B4-BE49-F238E27FC236}">
                  <a16:creationId xmlns:a16="http://schemas.microsoft.com/office/drawing/2014/main" id="{0006EC24-0748-C82E-443D-F5E753CBF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581" y="3126879"/>
              <a:ext cx="44648" cy="44648"/>
            </a:xfrm>
            <a:custGeom>
              <a:avLst/>
              <a:gdLst>
                <a:gd name="T0" fmla="*/ 19 w 22"/>
                <a:gd name="T1" fmla="*/ 18 h 22"/>
                <a:gd name="T2" fmla="*/ 22 w 22"/>
                <a:gd name="T3" fmla="*/ 11 h 22"/>
                <a:gd name="T4" fmla="*/ 19 w 22"/>
                <a:gd name="T5" fmla="*/ 3 h 22"/>
                <a:gd name="T6" fmla="*/ 11 w 22"/>
                <a:gd name="T7" fmla="*/ 0 h 22"/>
                <a:gd name="T8" fmla="*/ 3 w 22"/>
                <a:gd name="T9" fmla="*/ 3 h 22"/>
                <a:gd name="T10" fmla="*/ 0 w 22"/>
                <a:gd name="T11" fmla="*/ 11 h 22"/>
                <a:gd name="T12" fmla="*/ 3 w 22"/>
                <a:gd name="T13" fmla="*/ 18 h 22"/>
                <a:gd name="T14" fmla="*/ 11 w 22"/>
                <a:gd name="T15" fmla="*/ 22 h 22"/>
                <a:gd name="T16" fmla="*/ 19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9" y="18"/>
                  </a:move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44">
              <a:extLst>
                <a:ext uri="{FF2B5EF4-FFF2-40B4-BE49-F238E27FC236}">
                  <a16:creationId xmlns:a16="http://schemas.microsoft.com/office/drawing/2014/main" id="{2F866FC4-C44C-087C-B543-2618E57E5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409" y="3210223"/>
              <a:ext cx="44648" cy="43161"/>
            </a:xfrm>
            <a:custGeom>
              <a:avLst/>
              <a:gdLst>
                <a:gd name="T0" fmla="*/ 19 w 22"/>
                <a:gd name="T1" fmla="*/ 18 h 21"/>
                <a:gd name="T2" fmla="*/ 22 w 22"/>
                <a:gd name="T3" fmla="*/ 10 h 21"/>
                <a:gd name="T4" fmla="*/ 19 w 22"/>
                <a:gd name="T5" fmla="*/ 3 h 21"/>
                <a:gd name="T6" fmla="*/ 11 w 22"/>
                <a:gd name="T7" fmla="*/ 0 h 21"/>
                <a:gd name="T8" fmla="*/ 4 w 22"/>
                <a:gd name="T9" fmla="*/ 3 h 21"/>
                <a:gd name="T10" fmla="*/ 0 w 22"/>
                <a:gd name="T11" fmla="*/ 10 h 21"/>
                <a:gd name="T12" fmla="*/ 4 w 22"/>
                <a:gd name="T13" fmla="*/ 18 h 21"/>
                <a:gd name="T14" fmla="*/ 11 w 22"/>
                <a:gd name="T15" fmla="*/ 21 h 21"/>
                <a:gd name="T16" fmla="*/ 19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21" y="16"/>
                    <a:pt x="22" y="13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7" y="20"/>
                    <a:pt x="19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5">
              <a:extLst>
                <a:ext uri="{FF2B5EF4-FFF2-40B4-BE49-F238E27FC236}">
                  <a16:creationId xmlns:a16="http://schemas.microsoft.com/office/drawing/2014/main" id="{1D23264C-AD0C-4E0A-FC2F-264AF23E5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2261" y="3275708"/>
              <a:ext cx="44648" cy="43161"/>
            </a:xfrm>
            <a:custGeom>
              <a:avLst/>
              <a:gdLst>
                <a:gd name="T0" fmla="*/ 19 w 22"/>
                <a:gd name="T1" fmla="*/ 18 h 21"/>
                <a:gd name="T2" fmla="*/ 22 w 22"/>
                <a:gd name="T3" fmla="*/ 11 h 21"/>
                <a:gd name="T4" fmla="*/ 19 w 22"/>
                <a:gd name="T5" fmla="*/ 3 h 21"/>
                <a:gd name="T6" fmla="*/ 11 w 22"/>
                <a:gd name="T7" fmla="*/ 0 h 21"/>
                <a:gd name="T8" fmla="*/ 4 w 22"/>
                <a:gd name="T9" fmla="*/ 3 h 21"/>
                <a:gd name="T10" fmla="*/ 0 w 22"/>
                <a:gd name="T11" fmla="*/ 11 h 21"/>
                <a:gd name="T12" fmla="*/ 4 w 22"/>
                <a:gd name="T13" fmla="*/ 18 h 21"/>
                <a:gd name="T14" fmla="*/ 11 w 22"/>
                <a:gd name="T15" fmla="*/ 21 h 21"/>
                <a:gd name="T16" fmla="*/ 19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7" y="20"/>
                    <a:pt x="19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46">
              <a:extLst>
                <a:ext uri="{FF2B5EF4-FFF2-40B4-BE49-F238E27FC236}">
                  <a16:creationId xmlns:a16="http://schemas.microsoft.com/office/drawing/2014/main" id="{140017BC-3632-0769-3B01-DDB61F2B9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113" y="3350122"/>
              <a:ext cx="44648" cy="44648"/>
            </a:xfrm>
            <a:custGeom>
              <a:avLst/>
              <a:gdLst>
                <a:gd name="T0" fmla="*/ 19 w 22"/>
                <a:gd name="T1" fmla="*/ 19 h 22"/>
                <a:gd name="T2" fmla="*/ 22 w 22"/>
                <a:gd name="T3" fmla="*/ 11 h 22"/>
                <a:gd name="T4" fmla="*/ 19 w 22"/>
                <a:gd name="T5" fmla="*/ 4 h 22"/>
                <a:gd name="T6" fmla="*/ 11 w 22"/>
                <a:gd name="T7" fmla="*/ 0 h 22"/>
                <a:gd name="T8" fmla="*/ 3 w 22"/>
                <a:gd name="T9" fmla="*/ 4 h 22"/>
                <a:gd name="T10" fmla="*/ 0 w 22"/>
                <a:gd name="T11" fmla="*/ 11 h 22"/>
                <a:gd name="T12" fmla="*/ 3 w 22"/>
                <a:gd name="T13" fmla="*/ 19 h 22"/>
                <a:gd name="T14" fmla="*/ 11 w 22"/>
                <a:gd name="T15" fmla="*/ 22 h 22"/>
                <a:gd name="T16" fmla="*/ 19 w 22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9" y="19"/>
                  </a:moveTo>
                  <a:cubicBezTo>
                    <a:pt x="21" y="17"/>
                    <a:pt x="22" y="14"/>
                    <a:pt x="22" y="11"/>
                  </a:cubicBezTo>
                  <a:cubicBezTo>
                    <a:pt x="22" y="8"/>
                    <a:pt x="21" y="6"/>
                    <a:pt x="19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9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47">
              <a:extLst>
                <a:ext uri="{FF2B5EF4-FFF2-40B4-BE49-F238E27FC236}">
                  <a16:creationId xmlns:a16="http://schemas.microsoft.com/office/drawing/2014/main" id="{5E2FE0FC-59FE-7ED8-82A2-C1F30ED11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9405" y="3467696"/>
              <a:ext cx="44648" cy="43161"/>
            </a:xfrm>
            <a:custGeom>
              <a:avLst/>
              <a:gdLst>
                <a:gd name="T0" fmla="*/ 19 w 22"/>
                <a:gd name="T1" fmla="*/ 18 h 21"/>
                <a:gd name="T2" fmla="*/ 22 w 22"/>
                <a:gd name="T3" fmla="*/ 11 h 21"/>
                <a:gd name="T4" fmla="*/ 19 w 22"/>
                <a:gd name="T5" fmla="*/ 3 h 21"/>
                <a:gd name="T6" fmla="*/ 11 w 22"/>
                <a:gd name="T7" fmla="*/ 0 h 21"/>
                <a:gd name="T8" fmla="*/ 4 w 22"/>
                <a:gd name="T9" fmla="*/ 3 h 21"/>
                <a:gd name="T10" fmla="*/ 0 w 22"/>
                <a:gd name="T11" fmla="*/ 11 h 21"/>
                <a:gd name="T12" fmla="*/ 4 w 22"/>
                <a:gd name="T13" fmla="*/ 18 h 21"/>
                <a:gd name="T14" fmla="*/ 11 w 22"/>
                <a:gd name="T15" fmla="*/ 21 h 21"/>
                <a:gd name="T16" fmla="*/ 19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9" y="18"/>
                  </a:move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4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7" y="20"/>
                    <a:pt x="19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48">
              <a:extLst>
                <a:ext uri="{FF2B5EF4-FFF2-40B4-BE49-F238E27FC236}">
                  <a16:creationId xmlns:a16="http://schemas.microsoft.com/office/drawing/2014/main" id="{8C783303-E34D-18EB-79D2-B0B38C74E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769" y="3600153"/>
              <a:ext cx="44648" cy="44648"/>
            </a:xfrm>
            <a:custGeom>
              <a:avLst/>
              <a:gdLst>
                <a:gd name="T0" fmla="*/ 19 w 22"/>
                <a:gd name="T1" fmla="*/ 18 h 22"/>
                <a:gd name="T2" fmla="*/ 22 w 22"/>
                <a:gd name="T3" fmla="*/ 11 h 22"/>
                <a:gd name="T4" fmla="*/ 19 w 22"/>
                <a:gd name="T5" fmla="*/ 3 h 22"/>
                <a:gd name="T6" fmla="*/ 11 w 22"/>
                <a:gd name="T7" fmla="*/ 0 h 22"/>
                <a:gd name="T8" fmla="*/ 3 w 22"/>
                <a:gd name="T9" fmla="*/ 3 h 22"/>
                <a:gd name="T10" fmla="*/ 0 w 22"/>
                <a:gd name="T11" fmla="*/ 11 h 22"/>
                <a:gd name="T12" fmla="*/ 3 w 22"/>
                <a:gd name="T13" fmla="*/ 18 h 22"/>
                <a:gd name="T14" fmla="*/ 11 w 22"/>
                <a:gd name="T15" fmla="*/ 22 h 22"/>
                <a:gd name="T16" fmla="*/ 19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9" y="18"/>
                  </a:move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49">
              <a:extLst>
                <a:ext uri="{FF2B5EF4-FFF2-40B4-BE49-F238E27FC236}">
                  <a16:creationId xmlns:a16="http://schemas.microsoft.com/office/drawing/2014/main" id="{129F496B-1CA3-6C89-86C8-0988590F0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5011" y="3682009"/>
              <a:ext cx="43161" cy="46137"/>
            </a:xfrm>
            <a:custGeom>
              <a:avLst/>
              <a:gdLst>
                <a:gd name="T0" fmla="*/ 18 w 21"/>
                <a:gd name="T1" fmla="*/ 18 h 22"/>
                <a:gd name="T2" fmla="*/ 21 w 21"/>
                <a:gd name="T3" fmla="*/ 11 h 22"/>
                <a:gd name="T4" fmla="*/ 18 w 21"/>
                <a:gd name="T5" fmla="*/ 3 h 22"/>
                <a:gd name="T6" fmla="*/ 11 w 21"/>
                <a:gd name="T7" fmla="*/ 0 h 22"/>
                <a:gd name="T8" fmla="*/ 3 w 21"/>
                <a:gd name="T9" fmla="*/ 3 h 22"/>
                <a:gd name="T10" fmla="*/ 0 w 21"/>
                <a:gd name="T11" fmla="*/ 11 h 22"/>
                <a:gd name="T12" fmla="*/ 3 w 21"/>
                <a:gd name="T13" fmla="*/ 18 h 22"/>
                <a:gd name="T14" fmla="*/ 11 w 21"/>
                <a:gd name="T15" fmla="*/ 22 h 22"/>
                <a:gd name="T16" fmla="*/ 18 w 21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18" y="18"/>
                  </a:moveTo>
                  <a:cubicBezTo>
                    <a:pt x="20" y="16"/>
                    <a:pt x="21" y="14"/>
                    <a:pt x="21" y="11"/>
                  </a:cubicBezTo>
                  <a:cubicBezTo>
                    <a:pt x="21" y="8"/>
                    <a:pt x="20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50">
              <a:extLst>
                <a:ext uri="{FF2B5EF4-FFF2-40B4-BE49-F238E27FC236}">
                  <a16:creationId xmlns:a16="http://schemas.microsoft.com/office/drawing/2014/main" id="{42EA8DD4-9CAD-F931-0515-33DA79B0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480" y="3682009"/>
              <a:ext cx="44648" cy="46137"/>
            </a:xfrm>
            <a:custGeom>
              <a:avLst/>
              <a:gdLst>
                <a:gd name="T0" fmla="*/ 19 w 22"/>
                <a:gd name="T1" fmla="*/ 18 h 22"/>
                <a:gd name="T2" fmla="*/ 22 w 22"/>
                <a:gd name="T3" fmla="*/ 11 h 22"/>
                <a:gd name="T4" fmla="*/ 19 w 22"/>
                <a:gd name="T5" fmla="*/ 3 h 22"/>
                <a:gd name="T6" fmla="*/ 11 w 22"/>
                <a:gd name="T7" fmla="*/ 0 h 22"/>
                <a:gd name="T8" fmla="*/ 3 w 22"/>
                <a:gd name="T9" fmla="*/ 3 h 22"/>
                <a:gd name="T10" fmla="*/ 0 w 22"/>
                <a:gd name="T11" fmla="*/ 11 h 22"/>
                <a:gd name="T12" fmla="*/ 3 w 22"/>
                <a:gd name="T13" fmla="*/ 18 h 22"/>
                <a:gd name="T14" fmla="*/ 11 w 22"/>
                <a:gd name="T15" fmla="*/ 22 h 22"/>
                <a:gd name="T16" fmla="*/ 19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19" y="18"/>
                  </a:move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51">
              <a:extLst>
                <a:ext uri="{FF2B5EF4-FFF2-40B4-BE49-F238E27FC236}">
                  <a16:creationId xmlns:a16="http://schemas.microsoft.com/office/drawing/2014/main" id="{0FB66F83-A883-9C86-27DF-82185972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7335" y="2053829"/>
              <a:ext cx="44648" cy="43161"/>
            </a:xfrm>
            <a:custGeom>
              <a:avLst/>
              <a:gdLst>
                <a:gd name="T0" fmla="*/ 18 w 22"/>
                <a:gd name="T1" fmla="*/ 18 h 21"/>
                <a:gd name="T2" fmla="*/ 22 w 22"/>
                <a:gd name="T3" fmla="*/ 10 h 21"/>
                <a:gd name="T4" fmla="*/ 18 w 22"/>
                <a:gd name="T5" fmla="*/ 3 h 21"/>
                <a:gd name="T6" fmla="*/ 11 w 22"/>
                <a:gd name="T7" fmla="*/ 0 h 21"/>
                <a:gd name="T8" fmla="*/ 3 w 22"/>
                <a:gd name="T9" fmla="*/ 3 h 21"/>
                <a:gd name="T10" fmla="*/ 0 w 22"/>
                <a:gd name="T11" fmla="*/ 10 h 21"/>
                <a:gd name="T12" fmla="*/ 3 w 22"/>
                <a:gd name="T13" fmla="*/ 18 h 21"/>
                <a:gd name="T14" fmla="*/ 11 w 22"/>
                <a:gd name="T15" fmla="*/ 21 h 21"/>
                <a:gd name="T16" fmla="*/ 18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8" y="18"/>
                  </a:moveTo>
                  <a:cubicBezTo>
                    <a:pt x="21" y="16"/>
                    <a:pt x="22" y="13"/>
                    <a:pt x="22" y="10"/>
                  </a:cubicBezTo>
                  <a:cubicBezTo>
                    <a:pt x="22" y="7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53">
              <a:extLst>
                <a:ext uri="{FF2B5EF4-FFF2-40B4-BE49-F238E27FC236}">
                  <a16:creationId xmlns:a16="http://schemas.microsoft.com/office/drawing/2014/main" id="{A54E5942-3ABF-F2BE-E767-CA5867D54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292" y="3012282"/>
              <a:ext cx="3732609" cy="715864"/>
            </a:xfrm>
            <a:custGeom>
              <a:avLst/>
              <a:gdLst>
                <a:gd name="T0" fmla="*/ 2508 w 2508"/>
                <a:gd name="T1" fmla="*/ 37 h 481"/>
                <a:gd name="T2" fmla="*/ 2193 w 2508"/>
                <a:gd name="T3" fmla="*/ 0 h 481"/>
                <a:gd name="T4" fmla="*/ 1880 w 2508"/>
                <a:gd name="T5" fmla="*/ 82 h 481"/>
                <a:gd name="T6" fmla="*/ 1253 w 2508"/>
                <a:gd name="T7" fmla="*/ 193 h 481"/>
                <a:gd name="T8" fmla="*/ 1094 w 2508"/>
                <a:gd name="T9" fmla="*/ 199 h 481"/>
                <a:gd name="T10" fmla="*/ 931 w 2508"/>
                <a:gd name="T11" fmla="*/ 238 h 481"/>
                <a:gd name="T12" fmla="*/ 786 w 2508"/>
                <a:gd name="T13" fmla="*/ 266 h 481"/>
                <a:gd name="T14" fmla="*/ 619 w 2508"/>
                <a:gd name="T15" fmla="*/ 315 h 481"/>
                <a:gd name="T16" fmla="*/ 469 w 2508"/>
                <a:gd name="T17" fmla="*/ 368 h 481"/>
                <a:gd name="T18" fmla="*/ 304 w 2508"/>
                <a:gd name="T19" fmla="*/ 437 h 481"/>
                <a:gd name="T20" fmla="*/ 156 w 2508"/>
                <a:gd name="T21" fmla="*/ 481 h 481"/>
                <a:gd name="T22" fmla="*/ 47 w 2508"/>
                <a:gd name="T23" fmla="*/ 481 h 481"/>
                <a:gd name="T24" fmla="*/ 0 w 2508"/>
                <a:gd name="T25" fmla="*/ 46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8" h="481">
                  <a:moveTo>
                    <a:pt x="2508" y="37"/>
                  </a:moveTo>
                  <a:lnTo>
                    <a:pt x="2193" y="0"/>
                  </a:lnTo>
                  <a:lnTo>
                    <a:pt x="1880" y="82"/>
                  </a:lnTo>
                  <a:lnTo>
                    <a:pt x="1253" y="193"/>
                  </a:lnTo>
                  <a:lnTo>
                    <a:pt x="1094" y="199"/>
                  </a:lnTo>
                  <a:lnTo>
                    <a:pt x="931" y="238"/>
                  </a:lnTo>
                  <a:lnTo>
                    <a:pt x="786" y="266"/>
                  </a:lnTo>
                  <a:lnTo>
                    <a:pt x="619" y="315"/>
                  </a:lnTo>
                  <a:lnTo>
                    <a:pt x="469" y="368"/>
                  </a:lnTo>
                  <a:lnTo>
                    <a:pt x="304" y="437"/>
                  </a:lnTo>
                  <a:lnTo>
                    <a:pt x="156" y="481"/>
                  </a:lnTo>
                  <a:lnTo>
                    <a:pt x="47" y="481"/>
                  </a:lnTo>
                  <a:lnTo>
                    <a:pt x="0" y="464"/>
                  </a:lnTo>
                </a:path>
              </a:pathLst>
            </a:custGeom>
            <a:noFill/>
            <a:ln w="25400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167">
              <a:extLst>
                <a:ext uri="{FF2B5EF4-FFF2-40B4-BE49-F238E27FC236}">
                  <a16:creationId xmlns:a16="http://schemas.microsoft.com/office/drawing/2014/main" id="{4CA4E7D1-0259-3F9A-248C-DB1B651F0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8155" y="3132833"/>
              <a:ext cx="0" cy="309563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168">
              <a:extLst>
                <a:ext uri="{FF2B5EF4-FFF2-40B4-BE49-F238E27FC236}">
                  <a16:creationId xmlns:a16="http://schemas.microsoft.com/office/drawing/2014/main" id="{53CF2146-7137-6219-8272-104FC2752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12972" y="2818806"/>
              <a:ext cx="0" cy="497086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169">
              <a:extLst>
                <a:ext uri="{FF2B5EF4-FFF2-40B4-BE49-F238E27FC236}">
                  <a16:creationId xmlns:a16="http://schemas.microsoft.com/office/drawing/2014/main" id="{E3490339-9838-A40C-489F-5E56C530A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53092" y="2777134"/>
              <a:ext cx="0" cy="465833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70">
              <a:extLst>
                <a:ext uri="{FF2B5EF4-FFF2-40B4-BE49-F238E27FC236}">
                  <a16:creationId xmlns:a16="http://schemas.microsoft.com/office/drawing/2014/main" id="{F01CD80B-1A6B-1B9E-092C-918BDBD37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9819" y="2890243"/>
              <a:ext cx="0" cy="504528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171">
              <a:extLst>
                <a:ext uri="{FF2B5EF4-FFF2-40B4-BE49-F238E27FC236}">
                  <a16:creationId xmlns:a16="http://schemas.microsoft.com/office/drawing/2014/main" id="{D607A7C1-7D1C-E2CA-3620-CCC86D199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2535" y="3655220"/>
              <a:ext cx="0" cy="123528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172">
              <a:extLst>
                <a:ext uri="{FF2B5EF4-FFF2-40B4-BE49-F238E27FC236}">
                  <a16:creationId xmlns:a16="http://schemas.microsoft.com/office/drawing/2014/main" id="{9AF827E0-1D31-A900-B68B-5474B3B76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0730" y="3690938"/>
              <a:ext cx="0" cy="63997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173">
              <a:extLst>
                <a:ext uri="{FF2B5EF4-FFF2-40B4-BE49-F238E27FC236}">
                  <a16:creationId xmlns:a16="http://schemas.microsoft.com/office/drawing/2014/main" id="{ED91E73B-6D34-73CF-0B06-90F927FC9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18960" y="3150692"/>
              <a:ext cx="0" cy="300633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174">
              <a:extLst>
                <a:ext uri="{FF2B5EF4-FFF2-40B4-BE49-F238E27FC236}">
                  <a16:creationId xmlns:a16="http://schemas.microsoft.com/office/drawing/2014/main" id="{4FFAF2E4-2ADC-78D1-C8EA-62CA05B6E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85300" y="3225106"/>
              <a:ext cx="0" cy="276820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175">
              <a:extLst>
                <a:ext uri="{FF2B5EF4-FFF2-40B4-BE49-F238E27FC236}">
                  <a16:creationId xmlns:a16="http://schemas.microsoft.com/office/drawing/2014/main" id="{A347B1AE-B769-F282-72D6-7099FE0EE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3128" y="3275708"/>
              <a:ext cx="0" cy="269379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176">
              <a:extLst>
                <a:ext uri="{FF2B5EF4-FFF2-40B4-BE49-F238E27FC236}">
                  <a16:creationId xmlns:a16="http://schemas.microsoft.com/office/drawing/2014/main" id="{687F4F2A-7C5C-CF32-C5BA-F21D9AEAA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9468" y="3350122"/>
              <a:ext cx="0" cy="253008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177">
              <a:extLst>
                <a:ext uri="{FF2B5EF4-FFF2-40B4-BE49-F238E27FC236}">
                  <a16:creationId xmlns:a16="http://schemas.microsoft.com/office/drawing/2014/main" id="{9B9505C3-8992-BDAD-F1E6-91B07D539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4319" y="3452813"/>
              <a:ext cx="0" cy="206872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Line 178">
              <a:extLst>
                <a:ext uri="{FF2B5EF4-FFF2-40B4-BE49-F238E27FC236}">
                  <a16:creationId xmlns:a16="http://schemas.microsoft.com/office/drawing/2014/main" id="{8F8A6192-0CD4-02A1-FE60-E10F5F16D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0659" y="3567411"/>
              <a:ext cx="0" cy="180083"/>
            </a:xfrm>
            <a:prstGeom prst="line">
              <a:avLst/>
            </a:prstGeom>
            <a:noFill/>
            <a:ln w="7938" cap="rnd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9">
              <a:extLst>
                <a:ext uri="{FF2B5EF4-FFF2-40B4-BE49-F238E27FC236}">
                  <a16:creationId xmlns:a16="http://schemas.microsoft.com/office/drawing/2014/main" id="{BF569874-42F1-D2FD-B7EE-D26FC34F3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968" y="3680520"/>
              <a:ext cx="44648" cy="43161"/>
            </a:xfrm>
            <a:custGeom>
              <a:avLst/>
              <a:gdLst>
                <a:gd name="T0" fmla="*/ 3 w 22"/>
                <a:gd name="T1" fmla="*/ 3 h 21"/>
                <a:gd name="T2" fmla="*/ 0 w 22"/>
                <a:gd name="T3" fmla="*/ 11 h 21"/>
                <a:gd name="T4" fmla="*/ 3 w 22"/>
                <a:gd name="T5" fmla="*/ 18 h 21"/>
                <a:gd name="T6" fmla="*/ 11 w 22"/>
                <a:gd name="T7" fmla="*/ 21 h 21"/>
                <a:gd name="T8" fmla="*/ 19 w 22"/>
                <a:gd name="T9" fmla="*/ 18 h 21"/>
                <a:gd name="T10" fmla="*/ 22 w 22"/>
                <a:gd name="T11" fmla="*/ 11 h 21"/>
                <a:gd name="T12" fmla="*/ 19 w 22"/>
                <a:gd name="T13" fmla="*/ 3 h 21"/>
                <a:gd name="T14" fmla="*/ 11 w 22"/>
                <a:gd name="T15" fmla="*/ 0 h 21"/>
                <a:gd name="T16" fmla="*/ 3 w 2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6" y="20"/>
                    <a:pt x="8" y="21"/>
                    <a:pt x="11" y="21"/>
                  </a:cubicBezTo>
                  <a:cubicBezTo>
                    <a:pt x="14" y="21"/>
                    <a:pt x="16" y="20"/>
                    <a:pt x="19" y="18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0">
              <a:extLst>
                <a:ext uri="{FF2B5EF4-FFF2-40B4-BE49-F238E27FC236}">
                  <a16:creationId xmlns:a16="http://schemas.microsoft.com/office/drawing/2014/main" id="{6B235527-B786-3786-FAFA-A0BB1583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405" y="3704333"/>
              <a:ext cx="43161" cy="46137"/>
            </a:xfrm>
            <a:custGeom>
              <a:avLst/>
              <a:gdLst>
                <a:gd name="T0" fmla="*/ 3 w 21"/>
                <a:gd name="T1" fmla="*/ 3 h 22"/>
                <a:gd name="T2" fmla="*/ 0 w 21"/>
                <a:gd name="T3" fmla="*/ 11 h 22"/>
                <a:gd name="T4" fmla="*/ 3 w 21"/>
                <a:gd name="T5" fmla="*/ 18 h 22"/>
                <a:gd name="T6" fmla="*/ 10 w 21"/>
                <a:gd name="T7" fmla="*/ 22 h 22"/>
                <a:gd name="T8" fmla="*/ 18 w 21"/>
                <a:gd name="T9" fmla="*/ 18 h 22"/>
                <a:gd name="T10" fmla="*/ 21 w 21"/>
                <a:gd name="T11" fmla="*/ 11 h 22"/>
                <a:gd name="T12" fmla="*/ 18 w 21"/>
                <a:gd name="T13" fmla="*/ 3 h 22"/>
                <a:gd name="T14" fmla="*/ 10 w 21"/>
                <a:gd name="T15" fmla="*/ 0 h 22"/>
                <a:gd name="T16" fmla="*/ 3 w 21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3" y="22"/>
                    <a:pt x="16" y="21"/>
                    <a:pt x="18" y="18"/>
                  </a:cubicBezTo>
                  <a:cubicBezTo>
                    <a:pt x="20" y="16"/>
                    <a:pt x="21" y="14"/>
                    <a:pt x="21" y="11"/>
                  </a:cubicBezTo>
                  <a:cubicBezTo>
                    <a:pt x="21" y="8"/>
                    <a:pt x="20" y="5"/>
                    <a:pt x="18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81">
              <a:extLst>
                <a:ext uri="{FF2B5EF4-FFF2-40B4-BE49-F238E27FC236}">
                  <a16:creationId xmlns:a16="http://schemas.microsoft.com/office/drawing/2014/main" id="{D7E2724F-0B51-8ED6-3C86-A4F1D76C8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140" y="3704333"/>
              <a:ext cx="44648" cy="46137"/>
            </a:xfrm>
            <a:custGeom>
              <a:avLst/>
              <a:gdLst>
                <a:gd name="T0" fmla="*/ 3 w 22"/>
                <a:gd name="T1" fmla="*/ 3 h 22"/>
                <a:gd name="T2" fmla="*/ 0 w 22"/>
                <a:gd name="T3" fmla="*/ 11 h 22"/>
                <a:gd name="T4" fmla="*/ 3 w 22"/>
                <a:gd name="T5" fmla="*/ 18 h 22"/>
                <a:gd name="T6" fmla="*/ 11 w 22"/>
                <a:gd name="T7" fmla="*/ 22 h 22"/>
                <a:gd name="T8" fmla="*/ 18 w 22"/>
                <a:gd name="T9" fmla="*/ 18 h 22"/>
                <a:gd name="T10" fmla="*/ 22 w 22"/>
                <a:gd name="T11" fmla="*/ 11 h 22"/>
                <a:gd name="T12" fmla="*/ 18 w 22"/>
                <a:gd name="T13" fmla="*/ 3 h 22"/>
                <a:gd name="T14" fmla="*/ 11 w 22"/>
                <a:gd name="T15" fmla="*/ 0 h 22"/>
                <a:gd name="T16" fmla="*/ 3 w 22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182">
              <a:extLst>
                <a:ext uri="{FF2B5EF4-FFF2-40B4-BE49-F238E27FC236}">
                  <a16:creationId xmlns:a16="http://schemas.microsoft.com/office/drawing/2014/main" id="{AE6D9541-4A5E-CA89-E9E1-3C76F0342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8335" y="3638848"/>
              <a:ext cx="44648" cy="46137"/>
            </a:xfrm>
            <a:custGeom>
              <a:avLst/>
              <a:gdLst>
                <a:gd name="T0" fmla="*/ 3 w 22"/>
                <a:gd name="T1" fmla="*/ 3 h 22"/>
                <a:gd name="T2" fmla="*/ 0 w 22"/>
                <a:gd name="T3" fmla="*/ 11 h 22"/>
                <a:gd name="T4" fmla="*/ 3 w 22"/>
                <a:gd name="T5" fmla="*/ 18 h 22"/>
                <a:gd name="T6" fmla="*/ 11 w 22"/>
                <a:gd name="T7" fmla="*/ 22 h 22"/>
                <a:gd name="T8" fmla="*/ 18 w 22"/>
                <a:gd name="T9" fmla="*/ 18 h 22"/>
                <a:gd name="T10" fmla="*/ 22 w 22"/>
                <a:gd name="T11" fmla="*/ 11 h 22"/>
                <a:gd name="T12" fmla="*/ 18 w 22"/>
                <a:gd name="T13" fmla="*/ 3 h 22"/>
                <a:gd name="T14" fmla="*/ 11 w 22"/>
                <a:gd name="T15" fmla="*/ 0 h 22"/>
                <a:gd name="T16" fmla="*/ 3 w 22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183">
              <a:extLst>
                <a:ext uri="{FF2B5EF4-FFF2-40B4-BE49-F238E27FC236}">
                  <a16:creationId xmlns:a16="http://schemas.microsoft.com/office/drawing/2014/main" id="{364CE7DF-6DF6-741F-1542-85CDBFE1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972" y="3536157"/>
              <a:ext cx="44648" cy="46137"/>
            </a:xfrm>
            <a:custGeom>
              <a:avLst/>
              <a:gdLst>
                <a:gd name="T0" fmla="*/ 3 w 22"/>
                <a:gd name="T1" fmla="*/ 3 h 22"/>
                <a:gd name="T2" fmla="*/ 0 w 22"/>
                <a:gd name="T3" fmla="*/ 11 h 22"/>
                <a:gd name="T4" fmla="*/ 3 w 22"/>
                <a:gd name="T5" fmla="*/ 18 h 22"/>
                <a:gd name="T6" fmla="*/ 11 w 22"/>
                <a:gd name="T7" fmla="*/ 22 h 22"/>
                <a:gd name="T8" fmla="*/ 18 w 22"/>
                <a:gd name="T9" fmla="*/ 18 h 22"/>
                <a:gd name="T10" fmla="*/ 22 w 22"/>
                <a:gd name="T11" fmla="*/ 11 h 22"/>
                <a:gd name="T12" fmla="*/ 18 w 22"/>
                <a:gd name="T13" fmla="*/ 3 h 22"/>
                <a:gd name="T14" fmla="*/ 11 w 22"/>
                <a:gd name="T15" fmla="*/ 0 h 22"/>
                <a:gd name="T16" fmla="*/ 3 w 22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184">
              <a:extLst>
                <a:ext uri="{FF2B5EF4-FFF2-40B4-BE49-F238E27FC236}">
                  <a16:creationId xmlns:a16="http://schemas.microsoft.com/office/drawing/2014/main" id="{F760EC4C-A516-423A-5288-71EC5E520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144" y="3458767"/>
              <a:ext cx="44648" cy="44648"/>
            </a:xfrm>
            <a:custGeom>
              <a:avLst/>
              <a:gdLst>
                <a:gd name="T0" fmla="*/ 3 w 22"/>
                <a:gd name="T1" fmla="*/ 4 h 22"/>
                <a:gd name="T2" fmla="*/ 0 w 22"/>
                <a:gd name="T3" fmla="*/ 11 h 22"/>
                <a:gd name="T4" fmla="*/ 3 w 22"/>
                <a:gd name="T5" fmla="*/ 19 h 22"/>
                <a:gd name="T6" fmla="*/ 11 w 22"/>
                <a:gd name="T7" fmla="*/ 22 h 22"/>
                <a:gd name="T8" fmla="*/ 19 w 22"/>
                <a:gd name="T9" fmla="*/ 19 h 22"/>
                <a:gd name="T10" fmla="*/ 22 w 22"/>
                <a:gd name="T11" fmla="*/ 11 h 22"/>
                <a:gd name="T12" fmla="*/ 19 w 22"/>
                <a:gd name="T13" fmla="*/ 4 h 22"/>
                <a:gd name="T14" fmla="*/ 11 w 22"/>
                <a:gd name="T15" fmla="*/ 0 h 22"/>
                <a:gd name="T16" fmla="*/ 3 w 22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4"/>
                  </a:move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6" y="21"/>
                    <a:pt x="19" y="19"/>
                  </a:cubicBezTo>
                  <a:cubicBezTo>
                    <a:pt x="21" y="17"/>
                    <a:pt x="22" y="14"/>
                    <a:pt x="22" y="11"/>
                  </a:cubicBezTo>
                  <a:cubicBezTo>
                    <a:pt x="22" y="8"/>
                    <a:pt x="21" y="6"/>
                    <a:pt x="19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6" y="1"/>
                    <a:pt x="3" y="4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185">
              <a:extLst>
                <a:ext uri="{FF2B5EF4-FFF2-40B4-BE49-F238E27FC236}">
                  <a16:creationId xmlns:a16="http://schemas.microsoft.com/office/drawing/2014/main" id="{77ACD791-3B54-9EF9-CC77-D3A27A389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9316" y="3384353"/>
              <a:ext cx="43161" cy="46137"/>
            </a:xfrm>
            <a:custGeom>
              <a:avLst/>
              <a:gdLst>
                <a:gd name="T0" fmla="*/ 3 w 21"/>
                <a:gd name="T1" fmla="*/ 3 h 22"/>
                <a:gd name="T2" fmla="*/ 0 w 21"/>
                <a:gd name="T3" fmla="*/ 11 h 22"/>
                <a:gd name="T4" fmla="*/ 3 w 21"/>
                <a:gd name="T5" fmla="*/ 18 h 22"/>
                <a:gd name="T6" fmla="*/ 10 w 21"/>
                <a:gd name="T7" fmla="*/ 22 h 22"/>
                <a:gd name="T8" fmla="*/ 18 w 21"/>
                <a:gd name="T9" fmla="*/ 18 h 22"/>
                <a:gd name="T10" fmla="*/ 21 w 21"/>
                <a:gd name="T11" fmla="*/ 11 h 22"/>
                <a:gd name="T12" fmla="*/ 18 w 21"/>
                <a:gd name="T13" fmla="*/ 3 h 22"/>
                <a:gd name="T14" fmla="*/ 10 w 21"/>
                <a:gd name="T15" fmla="*/ 0 h 22"/>
                <a:gd name="T16" fmla="*/ 3 w 21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3" y="22"/>
                    <a:pt x="16" y="21"/>
                    <a:pt x="18" y="18"/>
                  </a:cubicBezTo>
                  <a:cubicBezTo>
                    <a:pt x="20" y="16"/>
                    <a:pt x="21" y="14"/>
                    <a:pt x="21" y="11"/>
                  </a:cubicBezTo>
                  <a:cubicBezTo>
                    <a:pt x="21" y="8"/>
                    <a:pt x="20" y="5"/>
                    <a:pt x="18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186">
              <a:extLst>
                <a:ext uri="{FF2B5EF4-FFF2-40B4-BE49-F238E27FC236}">
                  <a16:creationId xmlns:a16="http://schemas.microsoft.com/office/drawing/2014/main" id="{928821CE-AD41-9648-6C49-5C8E59FDC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487" y="3344168"/>
              <a:ext cx="44648" cy="44648"/>
            </a:xfrm>
            <a:custGeom>
              <a:avLst/>
              <a:gdLst>
                <a:gd name="T0" fmla="*/ 3 w 22"/>
                <a:gd name="T1" fmla="*/ 3 h 22"/>
                <a:gd name="T2" fmla="*/ 0 w 22"/>
                <a:gd name="T3" fmla="*/ 11 h 22"/>
                <a:gd name="T4" fmla="*/ 3 w 22"/>
                <a:gd name="T5" fmla="*/ 18 h 22"/>
                <a:gd name="T6" fmla="*/ 11 w 22"/>
                <a:gd name="T7" fmla="*/ 22 h 22"/>
                <a:gd name="T8" fmla="*/ 18 w 22"/>
                <a:gd name="T9" fmla="*/ 18 h 22"/>
                <a:gd name="T10" fmla="*/ 22 w 22"/>
                <a:gd name="T11" fmla="*/ 11 h 22"/>
                <a:gd name="T12" fmla="*/ 18 w 22"/>
                <a:gd name="T13" fmla="*/ 3 h 22"/>
                <a:gd name="T14" fmla="*/ 11 w 22"/>
                <a:gd name="T15" fmla="*/ 0 h 22"/>
                <a:gd name="T16" fmla="*/ 3 w 22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187">
              <a:extLst>
                <a:ext uri="{FF2B5EF4-FFF2-40B4-BE49-F238E27FC236}">
                  <a16:creationId xmlns:a16="http://schemas.microsoft.com/office/drawing/2014/main" id="{CEF6E546-628C-1A49-CFD7-583F7F99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5147" y="3286126"/>
              <a:ext cx="43161" cy="46137"/>
            </a:xfrm>
            <a:custGeom>
              <a:avLst/>
              <a:gdLst>
                <a:gd name="T0" fmla="*/ 3 w 21"/>
                <a:gd name="T1" fmla="*/ 4 h 22"/>
                <a:gd name="T2" fmla="*/ 0 w 21"/>
                <a:gd name="T3" fmla="*/ 11 h 22"/>
                <a:gd name="T4" fmla="*/ 3 w 21"/>
                <a:gd name="T5" fmla="*/ 19 h 22"/>
                <a:gd name="T6" fmla="*/ 11 w 21"/>
                <a:gd name="T7" fmla="*/ 22 h 22"/>
                <a:gd name="T8" fmla="*/ 18 w 21"/>
                <a:gd name="T9" fmla="*/ 19 h 22"/>
                <a:gd name="T10" fmla="*/ 21 w 21"/>
                <a:gd name="T11" fmla="*/ 11 h 22"/>
                <a:gd name="T12" fmla="*/ 18 w 21"/>
                <a:gd name="T13" fmla="*/ 4 h 22"/>
                <a:gd name="T14" fmla="*/ 11 w 21"/>
                <a:gd name="T15" fmla="*/ 0 h 22"/>
                <a:gd name="T16" fmla="*/ 3 w 21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3" y="4"/>
                  </a:move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9"/>
                  </a:cubicBezTo>
                  <a:cubicBezTo>
                    <a:pt x="20" y="17"/>
                    <a:pt x="21" y="14"/>
                    <a:pt x="21" y="11"/>
                  </a:cubicBezTo>
                  <a:cubicBezTo>
                    <a:pt x="21" y="8"/>
                    <a:pt x="20" y="6"/>
                    <a:pt x="18" y="4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4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188">
              <a:extLst>
                <a:ext uri="{FF2B5EF4-FFF2-40B4-BE49-F238E27FC236}">
                  <a16:creationId xmlns:a16="http://schemas.microsoft.com/office/drawing/2014/main" id="{94208A5A-D27E-F592-5CA4-410B169B2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784" y="3275708"/>
              <a:ext cx="44648" cy="43161"/>
            </a:xfrm>
            <a:custGeom>
              <a:avLst/>
              <a:gdLst>
                <a:gd name="T0" fmla="*/ 3 w 22"/>
                <a:gd name="T1" fmla="*/ 3 h 21"/>
                <a:gd name="T2" fmla="*/ 0 w 22"/>
                <a:gd name="T3" fmla="*/ 11 h 21"/>
                <a:gd name="T4" fmla="*/ 3 w 22"/>
                <a:gd name="T5" fmla="*/ 18 h 21"/>
                <a:gd name="T6" fmla="*/ 11 w 22"/>
                <a:gd name="T7" fmla="*/ 21 h 21"/>
                <a:gd name="T8" fmla="*/ 18 w 22"/>
                <a:gd name="T9" fmla="*/ 18 h 21"/>
                <a:gd name="T10" fmla="*/ 22 w 22"/>
                <a:gd name="T11" fmla="*/ 11 h 21"/>
                <a:gd name="T12" fmla="*/ 18 w 22"/>
                <a:gd name="T13" fmla="*/ 3 h 21"/>
                <a:gd name="T14" fmla="*/ 11 w 22"/>
                <a:gd name="T15" fmla="*/ 0 h 21"/>
                <a:gd name="T16" fmla="*/ 3 w 22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0"/>
                    <a:pt x="8" y="21"/>
                    <a:pt x="11" y="21"/>
                  </a:cubicBezTo>
                  <a:cubicBezTo>
                    <a:pt x="14" y="21"/>
                    <a:pt x="16" y="20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189">
              <a:extLst>
                <a:ext uri="{FF2B5EF4-FFF2-40B4-BE49-F238E27FC236}">
                  <a16:creationId xmlns:a16="http://schemas.microsoft.com/office/drawing/2014/main" id="{E6060F09-6881-4D80-8337-8124156E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8983" y="3111997"/>
              <a:ext cx="44648" cy="44648"/>
            </a:xfrm>
            <a:custGeom>
              <a:avLst/>
              <a:gdLst>
                <a:gd name="T0" fmla="*/ 4 w 22"/>
                <a:gd name="T1" fmla="*/ 3 h 22"/>
                <a:gd name="T2" fmla="*/ 0 w 22"/>
                <a:gd name="T3" fmla="*/ 11 h 22"/>
                <a:gd name="T4" fmla="*/ 4 w 22"/>
                <a:gd name="T5" fmla="*/ 19 h 22"/>
                <a:gd name="T6" fmla="*/ 11 w 22"/>
                <a:gd name="T7" fmla="*/ 22 h 22"/>
                <a:gd name="T8" fmla="*/ 19 w 22"/>
                <a:gd name="T9" fmla="*/ 19 h 22"/>
                <a:gd name="T10" fmla="*/ 22 w 22"/>
                <a:gd name="T11" fmla="*/ 11 h 22"/>
                <a:gd name="T12" fmla="*/ 19 w 22"/>
                <a:gd name="T13" fmla="*/ 3 h 22"/>
                <a:gd name="T14" fmla="*/ 11 w 22"/>
                <a:gd name="T15" fmla="*/ 0 h 22"/>
                <a:gd name="T16" fmla="*/ 4 w 22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3"/>
                  </a:move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6"/>
                    <a:pt x="4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7" y="21"/>
                    <a:pt x="19" y="19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90">
              <a:extLst>
                <a:ext uri="{FF2B5EF4-FFF2-40B4-BE49-F238E27FC236}">
                  <a16:creationId xmlns:a16="http://schemas.microsoft.com/office/drawing/2014/main" id="{2F6D0D7A-160F-22D6-F4AF-2D7C9B781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2256" y="2991446"/>
              <a:ext cx="43161" cy="43161"/>
            </a:xfrm>
            <a:custGeom>
              <a:avLst/>
              <a:gdLst>
                <a:gd name="T0" fmla="*/ 3 w 21"/>
                <a:gd name="T1" fmla="*/ 3 h 21"/>
                <a:gd name="T2" fmla="*/ 0 w 21"/>
                <a:gd name="T3" fmla="*/ 10 h 21"/>
                <a:gd name="T4" fmla="*/ 3 w 21"/>
                <a:gd name="T5" fmla="*/ 18 h 21"/>
                <a:gd name="T6" fmla="*/ 10 w 21"/>
                <a:gd name="T7" fmla="*/ 21 h 21"/>
                <a:gd name="T8" fmla="*/ 18 w 21"/>
                <a:gd name="T9" fmla="*/ 18 h 21"/>
                <a:gd name="T10" fmla="*/ 21 w 21"/>
                <a:gd name="T11" fmla="*/ 10 h 21"/>
                <a:gd name="T12" fmla="*/ 18 w 21"/>
                <a:gd name="T13" fmla="*/ 3 h 21"/>
                <a:gd name="T14" fmla="*/ 10 w 21"/>
                <a:gd name="T15" fmla="*/ 0 h 21"/>
                <a:gd name="T16" fmla="*/ 3 w 21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3" y="3"/>
                  </a:moveTo>
                  <a:cubicBezTo>
                    <a:pt x="1" y="5"/>
                    <a:pt x="0" y="7"/>
                    <a:pt x="0" y="10"/>
                  </a:cubicBezTo>
                  <a:cubicBezTo>
                    <a:pt x="0" y="13"/>
                    <a:pt x="1" y="16"/>
                    <a:pt x="3" y="18"/>
                  </a:cubicBezTo>
                  <a:cubicBezTo>
                    <a:pt x="5" y="20"/>
                    <a:pt x="8" y="21"/>
                    <a:pt x="10" y="21"/>
                  </a:cubicBezTo>
                  <a:cubicBezTo>
                    <a:pt x="13" y="21"/>
                    <a:pt x="16" y="20"/>
                    <a:pt x="18" y="18"/>
                  </a:cubicBezTo>
                  <a:cubicBezTo>
                    <a:pt x="20" y="16"/>
                    <a:pt x="21" y="13"/>
                    <a:pt x="21" y="10"/>
                  </a:cubicBezTo>
                  <a:cubicBezTo>
                    <a:pt x="21" y="7"/>
                    <a:pt x="20" y="5"/>
                    <a:pt x="18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191">
              <a:extLst>
                <a:ext uri="{FF2B5EF4-FFF2-40B4-BE49-F238E27FC236}">
                  <a16:creationId xmlns:a16="http://schemas.microsoft.com/office/drawing/2014/main" id="{959C3B3C-38FF-42E2-70E4-F68369D1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2136" y="3046512"/>
              <a:ext cx="46137" cy="44648"/>
            </a:xfrm>
            <a:custGeom>
              <a:avLst/>
              <a:gdLst>
                <a:gd name="T0" fmla="*/ 4 w 22"/>
                <a:gd name="T1" fmla="*/ 3 h 22"/>
                <a:gd name="T2" fmla="*/ 0 w 22"/>
                <a:gd name="T3" fmla="*/ 11 h 22"/>
                <a:gd name="T4" fmla="*/ 4 w 22"/>
                <a:gd name="T5" fmla="*/ 19 h 22"/>
                <a:gd name="T6" fmla="*/ 11 w 22"/>
                <a:gd name="T7" fmla="*/ 22 h 22"/>
                <a:gd name="T8" fmla="*/ 19 w 22"/>
                <a:gd name="T9" fmla="*/ 19 h 22"/>
                <a:gd name="T10" fmla="*/ 22 w 22"/>
                <a:gd name="T11" fmla="*/ 11 h 22"/>
                <a:gd name="T12" fmla="*/ 19 w 22"/>
                <a:gd name="T13" fmla="*/ 3 h 22"/>
                <a:gd name="T14" fmla="*/ 11 w 22"/>
                <a:gd name="T15" fmla="*/ 0 h 22"/>
                <a:gd name="T16" fmla="*/ 4 w 22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4" y="3"/>
                  </a:move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1" y="16"/>
                    <a:pt x="4" y="19"/>
                  </a:cubicBezTo>
                  <a:cubicBezTo>
                    <a:pt x="6" y="21"/>
                    <a:pt x="8" y="22"/>
                    <a:pt x="11" y="22"/>
                  </a:cubicBezTo>
                  <a:cubicBezTo>
                    <a:pt x="14" y="22"/>
                    <a:pt x="17" y="21"/>
                    <a:pt x="19" y="19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06">
              <a:extLst>
                <a:ext uri="{FF2B5EF4-FFF2-40B4-BE49-F238E27FC236}">
                  <a16:creationId xmlns:a16="http://schemas.microsoft.com/office/drawing/2014/main" id="{597341DC-8987-8AFF-DC2A-240E6BAA9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7335" y="2216051"/>
              <a:ext cx="44648" cy="44648"/>
            </a:xfrm>
            <a:custGeom>
              <a:avLst/>
              <a:gdLst>
                <a:gd name="T0" fmla="*/ 3 w 22"/>
                <a:gd name="T1" fmla="*/ 3 h 22"/>
                <a:gd name="T2" fmla="*/ 0 w 22"/>
                <a:gd name="T3" fmla="*/ 11 h 22"/>
                <a:gd name="T4" fmla="*/ 3 w 22"/>
                <a:gd name="T5" fmla="*/ 18 h 22"/>
                <a:gd name="T6" fmla="*/ 11 w 22"/>
                <a:gd name="T7" fmla="*/ 22 h 22"/>
                <a:gd name="T8" fmla="*/ 18 w 22"/>
                <a:gd name="T9" fmla="*/ 18 h 22"/>
                <a:gd name="T10" fmla="*/ 22 w 22"/>
                <a:gd name="T11" fmla="*/ 11 h 22"/>
                <a:gd name="T12" fmla="*/ 18 w 22"/>
                <a:gd name="T13" fmla="*/ 3 h 22"/>
                <a:gd name="T14" fmla="*/ 11 w 22"/>
                <a:gd name="T15" fmla="*/ 0 h 22"/>
                <a:gd name="T16" fmla="*/ 3 w 22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6"/>
                    <a:pt x="3" y="18"/>
                  </a:cubicBezTo>
                  <a:cubicBezTo>
                    <a:pt x="5" y="21"/>
                    <a:pt x="8" y="22"/>
                    <a:pt x="11" y="22"/>
                  </a:cubicBezTo>
                  <a:cubicBezTo>
                    <a:pt x="14" y="22"/>
                    <a:pt x="16" y="21"/>
                    <a:pt x="18" y="18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8"/>
                    <a:pt x="21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2645E679-1F5E-61D5-C718-EF5510DD1C5A}"/>
                </a:ext>
              </a:extLst>
            </p:cNvPr>
            <p:cNvSpPr txBox="1"/>
            <p:nvPr/>
          </p:nvSpPr>
          <p:spPr>
            <a:xfrm>
              <a:off x="7005300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623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C4FAD845-3468-A5C0-8D97-78DE2A49D937}"/>
                </a:ext>
              </a:extLst>
            </p:cNvPr>
            <p:cNvSpPr txBox="1"/>
            <p:nvPr/>
          </p:nvSpPr>
          <p:spPr>
            <a:xfrm>
              <a:off x="7470697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561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BDE3D871-7372-CEAE-9DAC-5BA63E676BAC}"/>
                </a:ext>
              </a:extLst>
            </p:cNvPr>
            <p:cNvSpPr txBox="1"/>
            <p:nvPr/>
          </p:nvSpPr>
          <p:spPr>
            <a:xfrm>
              <a:off x="7936094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530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0ED91CEC-35A5-5E85-0800-EB4957E01387}"/>
                </a:ext>
              </a:extLst>
            </p:cNvPr>
            <p:cNvSpPr txBox="1"/>
            <p:nvPr/>
          </p:nvSpPr>
          <p:spPr>
            <a:xfrm>
              <a:off x="8401491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511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CDFEE686-31C0-904B-2044-B86D3A393FD8}"/>
                </a:ext>
              </a:extLst>
            </p:cNvPr>
            <p:cNvSpPr txBox="1"/>
            <p:nvPr/>
          </p:nvSpPr>
          <p:spPr>
            <a:xfrm>
              <a:off x="8866888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499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B942F79D-4045-9F4E-0F22-7D09D5697742}"/>
                </a:ext>
              </a:extLst>
            </p:cNvPr>
            <p:cNvSpPr txBox="1"/>
            <p:nvPr/>
          </p:nvSpPr>
          <p:spPr>
            <a:xfrm>
              <a:off x="9797682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200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2488D865-AF1B-F353-53E4-8E7DAE9CC686}"/>
                </a:ext>
              </a:extLst>
            </p:cNvPr>
            <p:cNvSpPr txBox="1"/>
            <p:nvPr/>
          </p:nvSpPr>
          <p:spPr>
            <a:xfrm>
              <a:off x="10263079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327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696F37A6-A789-AEA6-F554-F906EC642AC7}"/>
                </a:ext>
              </a:extLst>
            </p:cNvPr>
            <p:cNvSpPr txBox="1"/>
            <p:nvPr/>
          </p:nvSpPr>
          <p:spPr>
            <a:xfrm>
              <a:off x="10728475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324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B7C3F26A-A04F-4CA8-AD39-3B888E8B5C15}"/>
                </a:ext>
              </a:extLst>
            </p:cNvPr>
            <p:cNvSpPr txBox="1"/>
            <p:nvPr/>
          </p:nvSpPr>
          <p:spPr>
            <a:xfrm>
              <a:off x="6828772" y="3595987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EC488FB-58CA-4383-4683-CDEBD9BE68C6}"/>
                </a:ext>
              </a:extLst>
            </p:cNvPr>
            <p:cNvSpPr txBox="1"/>
            <p:nvPr/>
          </p:nvSpPr>
          <p:spPr>
            <a:xfrm>
              <a:off x="6828772" y="333470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F5F29BCE-1C0B-125E-2098-1A72FCAD801F}"/>
                </a:ext>
              </a:extLst>
            </p:cNvPr>
            <p:cNvSpPr txBox="1"/>
            <p:nvPr/>
          </p:nvSpPr>
          <p:spPr>
            <a:xfrm>
              <a:off x="6828772" y="307342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4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0FCC4B12-FC02-450F-8AB1-F2C7FA194BFC}"/>
                </a:ext>
              </a:extLst>
            </p:cNvPr>
            <p:cNvSpPr txBox="1"/>
            <p:nvPr/>
          </p:nvSpPr>
          <p:spPr>
            <a:xfrm>
              <a:off x="6828772" y="2812139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A98D1CD2-6C94-7F29-87A8-DCB54E846A44}"/>
                </a:ext>
              </a:extLst>
            </p:cNvPr>
            <p:cNvSpPr txBox="1"/>
            <p:nvPr/>
          </p:nvSpPr>
          <p:spPr>
            <a:xfrm>
              <a:off x="6828772" y="255085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DB6F048E-2535-0248-4095-B08A2E659C42}"/>
                </a:ext>
              </a:extLst>
            </p:cNvPr>
            <p:cNvSpPr txBox="1"/>
            <p:nvPr/>
          </p:nvSpPr>
          <p:spPr>
            <a:xfrm>
              <a:off x="6758239" y="2289573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EAC6CDCE-AD93-E3E6-6E7C-1384CF5FA5A1}"/>
                </a:ext>
              </a:extLst>
            </p:cNvPr>
            <p:cNvSpPr txBox="1"/>
            <p:nvPr/>
          </p:nvSpPr>
          <p:spPr>
            <a:xfrm>
              <a:off x="6758239" y="2028290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12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BE1D06BC-9688-F054-6105-9BD41A203480}"/>
                </a:ext>
              </a:extLst>
            </p:cNvPr>
            <p:cNvSpPr txBox="1"/>
            <p:nvPr/>
          </p:nvSpPr>
          <p:spPr>
            <a:xfrm>
              <a:off x="6758239" y="1767007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14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8EA80261-4C09-6EE5-8A33-349A7C163687}"/>
                </a:ext>
              </a:extLst>
            </p:cNvPr>
            <p:cNvSpPr txBox="1"/>
            <p:nvPr/>
          </p:nvSpPr>
          <p:spPr>
            <a:xfrm>
              <a:off x="7287019" y="1785760"/>
              <a:ext cx="12314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TAF/FTC + DTG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D6477511-A025-76AD-3D63-8297EB78D222}"/>
                </a:ext>
              </a:extLst>
            </p:cNvPr>
            <p:cNvSpPr txBox="1"/>
            <p:nvPr/>
          </p:nvSpPr>
          <p:spPr>
            <a:xfrm>
              <a:off x="7287019" y="1952195"/>
              <a:ext cx="12314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TDF/FTC + DTG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EC57D605-DFE1-2A27-D271-639E67784FB2}"/>
                </a:ext>
              </a:extLst>
            </p:cNvPr>
            <p:cNvSpPr txBox="1"/>
            <p:nvPr/>
          </p:nvSpPr>
          <p:spPr>
            <a:xfrm>
              <a:off x="7287019" y="2118630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TDF/FTC/EFV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559DF5B6-E318-ADE9-965A-123BAE6F96AC}"/>
                </a:ext>
              </a:extLst>
            </p:cNvPr>
            <p:cNvSpPr txBox="1"/>
            <p:nvPr/>
          </p:nvSpPr>
          <p:spPr>
            <a:xfrm>
              <a:off x="7246580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587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28DFE1A8-52D9-FF55-4949-53AE9A561649}"/>
                </a:ext>
              </a:extLst>
            </p:cNvPr>
            <p:cNvSpPr txBox="1"/>
            <p:nvPr/>
          </p:nvSpPr>
          <p:spPr>
            <a:xfrm>
              <a:off x="7711977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546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D9CDA12D-0DEA-DFDA-38AA-0F98DC3147D4}"/>
                </a:ext>
              </a:extLst>
            </p:cNvPr>
            <p:cNvSpPr txBox="1"/>
            <p:nvPr/>
          </p:nvSpPr>
          <p:spPr>
            <a:xfrm>
              <a:off x="8177374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517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B1E90574-AD22-D358-4207-41A3659C6E1F}"/>
                </a:ext>
              </a:extLst>
            </p:cNvPr>
            <p:cNvSpPr txBox="1"/>
            <p:nvPr/>
          </p:nvSpPr>
          <p:spPr>
            <a:xfrm>
              <a:off x="8642771" y="3717788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504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3BB5A342-4EF7-AFCA-443C-3CB405CE514C}"/>
                </a:ext>
              </a:extLst>
            </p:cNvPr>
            <p:cNvSpPr txBox="1"/>
            <p:nvPr/>
          </p:nvSpPr>
          <p:spPr>
            <a:xfrm>
              <a:off x="8820195" y="4062176"/>
              <a:ext cx="387463" cy="183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Weeks</a:t>
              </a:r>
              <a:endParaRPr lang="fr-FR" sz="1000" b="1" dirty="0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6ED59C9D-0FA7-D8F9-6E67-EA9E175B6323}"/>
                </a:ext>
              </a:extLst>
            </p:cNvPr>
            <p:cNvSpPr txBox="1"/>
            <p:nvPr/>
          </p:nvSpPr>
          <p:spPr>
            <a:xfrm>
              <a:off x="7082755" y="392686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077DA0F2-53C0-68E7-A1B3-5EB6ADDEFFF3}"/>
                </a:ext>
              </a:extLst>
            </p:cNvPr>
            <p:cNvSpPr txBox="1"/>
            <p:nvPr/>
          </p:nvSpPr>
          <p:spPr>
            <a:xfrm>
              <a:off x="10718764" y="3918834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192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B3B70EA8-CEC2-B9E2-5F01-3F2A2108A457}"/>
                </a:ext>
              </a:extLst>
            </p:cNvPr>
            <p:cNvSpPr txBox="1"/>
            <p:nvPr/>
          </p:nvSpPr>
          <p:spPr>
            <a:xfrm>
              <a:off x="9785611" y="3934626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144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2FC1D8BB-B975-E62E-91D3-6D7C08EE1280}"/>
                </a:ext>
              </a:extLst>
            </p:cNvPr>
            <p:cNvSpPr txBox="1"/>
            <p:nvPr/>
          </p:nvSpPr>
          <p:spPr>
            <a:xfrm>
              <a:off x="7961648" y="3917839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48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3C14A96B-DBBD-7CDE-639D-DBCD5DF9DFFD}"/>
                </a:ext>
              </a:extLst>
            </p:cNvPr>
            <p:cNvSpPr txBox="1"/>
            <p:nvPr/>
          </p:nvSpPr>
          <p:spPr>
            <a:xfrm>
              <a:off x="8892029" y="3909854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96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69035948-C35F-8AB2-4FB9-11E035395666}"/>
              </a:ext>
            </a:extLst>
          </p:cNvPr>
          <p:cNvGrpSpPr/>
          <p:nvPr/>
        </p:nvGrpSpPr>
        <p:grpSpPr>
          <a:xfrm>
            <a:off x="5970991" y="2780928"/>
            <a:ext cx="6096001" cy="3446782"/>
            <a:chOff x="6758239" y="4043380"/>
            <a:chExt cx="4356788" cy="2572995"/>
          </a:xfrm>
        </p:grpSpPr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D1B75830-CD24-6D49-D6F4-CC67AB1513C3}"/>
                </a:ext>
              </a:extLst>
            </p:cNvPr>
            <p:cNvGrpSpPr/>
            <p:nvPr/>
          </p:nvGrpSpPr>
          <p:grpSpPr>
            <a:xfrm>
              <a:off x="7002463" y="4140893"/>
              <a:ext cx="3927574" cy="2082106"/>
              <a:chOff x="6745287" y="4287836"/>
              <a:chExt cx="4189413" cy="2220913"/>
            </a:xfrm>
          </p:grpSpPr>
          <p:sp>
            <p:nvSpPr>
              <p:cNvPr id="176" name="Line 7">
                <a:extLst>
                  <a:ext uri="{FF2B5EF4-FFF2-40B4-BE49-F238E27FC236}">
                    <a16:creationId xmlns:a16="http://schemas.microsoft.com/office/drawing/2014/main" id="{8257B949-6F31-98FF-FA5E-22C53EEB2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7850" y="6448424"/>
                <a:ext cx="39989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8">
                <a:extLst>
                  <a:ext uri="{FF2B5EF4-FFF2-40B4-BE49-F238E27FC236}">
                    <a16:creationId xmlns:a16="http://schemas.microsoft.com/office/drawing/2014/main" id="{45BCCFDC-868B-C7E2-328C-9E06524D8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8312" y="4287836"/>
                <a:ext cx="0" cy="19526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9">
                <a:extLst>
                  <a:ext uri="{FF2B5EF4-FFF2-40B4-BE49-F238E27FC236}">
                    <a16:creationId xmlns:a16="http://schemas.microsoft.com/office/drawing/2014/main" id="{A86AAB6E-4DC1-B9F7-6036-79EC53297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0762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Line 10">
                <a:extLst>
                  <a:ext uri="{FF2B5EF4-FFF2-40B4-BE49-F238E27FC236}">
                    <a16:creationId xmlns:a16="http://schemas.microsoft.com/office/drawing/2014/main" id="{E957A6D2-32DA-97FE-2C5F-22159DE76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5462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11">
                <a:extLst>
                  <a:ext uri="{FF2B5EF4-FFF2-40B4-BE49-F238E27FC236}">
                    <a16:creationId xmlns:a16="http://schemas.microsoft.com/office/drawing/2014/main" id="{B668130C-45E1-0C1A-0F6D-6192FBF67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09237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Line 12">
                <a:extLst>
                  <a:ext uri="{FF2B5EF4-FFF2-40B4-BE49-F238E27FC236}">
                    <a16:creationId xmlns:a16="http://schemas.microsoft.com/office/drawing/2014/main" id="{345C2AC9-FA94-AF4A-A924-2A6EB2039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06125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Line 13">
                <a:extLst>
                  <a:ext uri="{FF2B5EF4-FFF2-40B4-BE49-F238E27FC236}">
                    <a16:creationId xmlns:a16="http://schemas.microsoft.com/office/drawing/2014/main" id="{077FA8A9-86D8-3A7C-C172-36A860FE6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7850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Line 14">
                <a:extLst>
                  <a:ext uri="{FF2B5EF4-FFF2-40B4-BE49-F238E27FC236}">
                    <a16:creationId xmlns:a16="http://schemas.microsoft.com/office/drawing/2014/main" id="{36D43733-1A44-8E47-9C24-7BB36D1A1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26325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Line 15">
                <a:extLst>
                  <a:ext uri="{FF2B5EF4-FFF2-40B4-BE49-F238E27FC236}">
                    <a16:creationId xmlns:a16="http://schemas.microsoft.com/office/drawing/2014/main" id="{960BD226-5C14-B183-E8F5-0A53D445E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0100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Line 16">
                <a:extLst>
                  <a:ext uri="{FF2B5EF4-FFF2-40B4-BE49-F238E27FC236}">
                    <a16:creationId xmlns:a16="http://schemas.microsoft.com/office/drawing/2014/main" id="{CD0799B5-EF5C-088D-5CA6-C776A12F4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3212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Line 17">
                <a:extLst>
                  <a:ext uri="{FF2B5EF4-FFF2-40B4-BE49-F238E27FC236}">
                    <a16:creationId xmlns:a16="http://schemas.microsoft.com/office/drawing/2014/main" id="{A21D277A-353F-586C-9064-983FE592A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6987" y="6448424"/>
                <a:ext cx="0" cy="603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27">
                <a:extLst>
                  <a:ext uri="{FF2B5EF4-FFF2-40B4-BE49-F238E27FC236}">
                    <a16:creationId xmlns:a16="http://schemas.microsoft.com/office/drawing/2014/main" id="{F322B0F0-CFFA-FB28-82A0-E1FD1A065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4308474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28">
                <a:extLst>
                  <a:ext uri="{FF2B5EF4-FFF2-40B4-BE49-F238E27FC236}">
                    <a16:creationId xmlns:a16="http://schemas.microsoft.com/office/drawing/2014/main" id="{EC275367-2797-C8A9-F106-892381CA1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5135561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29">
                <a:extLst>
                  <a:ext uri="{FF2B5EF4-FFF2-40B4-BE49-F238E27FC236}">
                    <a16:creationId xmlns:a16="http://schemas.microsoft.com/office/drawing/2014/main" id="{9FF4E721-995B-EC35-7379-EFB16CEAC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4859336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30">
                <a:extLst>
                  <a:ext uri="{FF2B5EF4-FFF2-40B4-BE49-F238E27FC236}">
                    <a16:creationId xmlns:a16="http://schemas.microsoft.com/office/drawing/2014/main" id="{EC02AEB4-B1F1-703A-51A4-2EABFA9FE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4583111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Line 31">
                <a:extLst>
                  <a:ext uri="{FF2B5EF4-FFF2-40B4-BE49-F238E27FC236}">
                    <a16:creationId xmlns:a16="http://schemas.microsoft.com/office/drawing/2014/main" id="{DD90D6D9-DC77-4179-42AA-84524BD95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6240461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Line 32">
                <a:extLst>
                  <a:ext uri="{FF2B5EF4-FFF2-40B4-BE49-F238E27FC236}">
                    <a16:creationId xmlns:a16="http://schemas.microsoft.com/office/drawing/2014/main" id="{2752E473-9E9A-D0F4-6C76-865264DA9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5964236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Line 33">
                <a:extLst>
                  <a:ext uri="{FF2B5EF4-FFF2-40B4-BE49-F238E27FC236}">
                    <a16:creationId xmlns:a16="http://schemas.microsoft.com/office/drawing/2014/main" id="{1D154E69-D46B-30DC-4FBA-12D283D98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5688011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34">
                <a:extLst>
                  <a:ext uri="{FF2B5EF4-FFF2-40B4-BE49-F238E27FC236}">
                    <a16:creationId xmlns:a16="http://schemas.microsoft.com/office/drawing/2014/main" id="{93C5AD03-81BF-9F7E-051B-BE68A5498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5287" y="5413374"/>
                <a:ext cx="730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Freeform 44">
                <a:extLst>
                  <a:ext uri="{FF2B5EF4-FFF2-40B4-BE49-F238E27FC236}">
                    <a16:creationId xmlns:a16="http://schemas.microsoft.com/office/drawing/2014/main" id="{74318638-802E-BF36-F604-84CEFB0D4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7" y="5213349"/>
                <a:ext cx="3987800" cy="1028700"/>
              </a:xfrm>
              <a:custGeom>
                <a:avLst/>
                <a:gdLst>
                  <a:gd name="T0" fmla="*/ 2512 w 2512"/>
                  <a:gd name="T1" fmla="*/ 0 h 648"/>
                  <a:gd name="T2" fmla="*/ 2201 w 2512"/>
                  <a:gd name="T3" fmla="*/ 25 h 648"/>
                  <a:gd name="T4" fmla="*/ 1890 w 2512"/>
                  <a:gd name="T5" fmla="*/ 25 h 648"/>
                  <a:gd name="T6" fmla="*/ 1260 w 2512"/>
                  <a:gd name="T7" fmla="*/ 170 h 648"/>
                  <a:gd name="T8" fmla="*/ 1102 w 2512"/>
                  <a:gd name="T9" fmla="*/ 189 h 648"/>
                  <a:gd name="T10" fmla="*/ 945 w 2512"/>
                  <a:gd name="T11" fmla="*/ 240 h 648"/>
                  <a:gd name="T12" fmla="*/ 794 w 2512"/>
                  <a:gd name="T13" fmla="*/ 265 h 648"/>
                  <a:gd name="T14" fmla="*/ 633 w 2512"/>
                  <a:gd name="T15" fmla="*/ 243 h 648"/>
                  <a:gd name="T16" fmla="*/ 474 w 2512"/>
                  <a:gd name="T17" fmla="*/ 320 h 648"/>
                  <a:gd name="T18" fmla="*/ 322 w 2512"/>
                  <a:gd name="T19" fmla="*/ 372 h 648"/>
                  <a:gd name="T20" fmla="*/ 161 w 2512"/>
                  <a:gd name="T21" fmla="*/ 439 h 648"/>
                  <a:gd name="T22" fmla="*/ 58 w 2512"/>
                  <a:gd name="T23" fmla="*/ 558 h 648"/>
                  <a:gd name="T24" fmla="*/ 0 w 2512"/>
                  <a:gd name="T25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12" h="648">
                    <a:moveTo>
                      <a:pt x="2512" y="0"/>
                    </a:moveTo>
                    <a:lnTo>
                      <a:pt x="2201" y="25"/>
                    </a:lnTo>
                    <a:lnTo>
                      <a:pt x="1890" y="25"/>
                    </a:lnTo>
                    <a:lnTo>
                      <a:pt x="1260" y="170"/>
                    </a:lnTo>
                    <a:lnTo>
                      <a:pt x="1102" y="189"/>
                    </a:lnTo>
                    <a:lnTo>
                      <a:pt x="945" y="240"/>
                    </a:lnTo>
                    <a:lnTo>
                      <a:pt x="794" y="265"/>
                    </a:lnTo>
                    <a:lnTo>
                      <a:pt x="633" y="243"/>
                    </a:lnTo>
                    <a:lnTo>
                      <a:pt x="474" y="320"/>
                    </a:lnTo>
                    <a:lnTo>
                      <a:pt x="322" y="372"/>
                    </a:lnTo>
                    <a:lnTo>
                      <a:pt x="161" y="439"/>
                    </a:lnTo>
                    <a:lnTo>
                      <a:pt x="58" y="558"/>
                    </a:lnTo>
                    <a:lnTo>
                      <a:pt x="0" y="648"/>
                    </a:lnTo>
                  </a:path>
                </a:pathLst>
              </a:custGeom>
              <a:noFill/>
              <a:ln w="25400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46">
                <a:extLst>
                  <a:ext uri="{FF2B5EF4-FFF2-40B4-BE49-F238E27FC236}">
                    <a16:creationId xmlns:a16="http://schemas.microsoft.com/office/drawing/2014/main" id="{65E15B2C-E5A4-77B9-2C32-74729C43E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7112" y="5021261"/>
                <a:ext cx="0" cy="468313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Line 47">
                <a:extLst>
                  <a:ext uri="{FF2B5EF4-FFF2-40B4-BE49-F238E27FC236}">
                    <a16:creationId xmlns:a16="http://schemas.microsoft.com/office/drawing/2014/main" id="{7942DFB3-6780-25F6-A66A-5C140EF74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17175" y="5027611"/>
                <a:ext cx="0" cy="428625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Line 48">
                <a:extLst>
                  <a:ext uri="{FF2B5EF4-FFF2-40B4-BE49-F238E27FC236}">
                    <a16:creationId xmlns:a16="http://schemas.microsoft.com/office/drawing/2014/main" id="{DCAFF1D9-8C38-23AD-B0CE-3E0811A0C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5650" y="5010149"/>
                <a:ext cx="0" cy="396875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49">
                <a:extLst>
                  <a:ext uri="{FF2B5EF4-FFF2-40B4-BE49-F238E27FC236}">
                    <a16:creationId xmlns:a16="http://schemas.microsoft.com/office/drawing/2014/main" id="{C52A4132-1E94-05B0-83D7-37292D60C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77087" y="5829299"/>
                <a:ext cx="0" cy="152400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Line 50">
                <a:extLst>
                  <a:ext uri="{FF2B5EF4-FFF2-40B4-BE49-F238E27FC236}">
                    <a16:creationId xmlns:a16="http://schemas.microsoft.com/office/drawing/2014/main" id="{63E42571-A515-3E7E-9004-4EF90CA0D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32675" y="5692774"/>
                <a:ext cx="0" cy="217488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51">
                <a:extLst>
                  <a:ext uri="{FF2B5EF4-FFF2-40B4-BE49-F238E27FC236}">
                    <a16:creationId xmlns:a16="http://schemas.microsoft.com/office/drawing/2014/main" id="{A6B52C1E-659C-0C3A-CE9B-491081DDD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7150" y="5586411"/>
                <a:ext cx="0" cy="260350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52">
                <a:extLst>
                  <a:ext uri="{FF2B5EF4-FFF2-40B4-BE49-F238E27FC236}">
                    <a16:creationId xmlns:a16="http://schemas.microsoft.com/office/drawing/2014/main" id="{F6087F38-0697-FF6F-A4B9-845270584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8337" y="6046786"/>
                <a:ext cx="0" cy="119063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53">
                <a:extLst>
                  <a:ext uri="{FF2B5EF4-FFF2-40B4-BE49-F238E27FC236}">
                    <a16:creationId xmlns:a16="http://schemas.microsoft.com/office/drawing/2014/main" id="{3C21BF20-E4B2-4F74-2048-D01D57182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3275" y="5430836"/>
                <a:ext cx="0" cy="317500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54">
                <a:extLst>
                  <a:ext uri="{FF2B5EF4-FFF2-40B4-BE49-F238E27FC236}">
                    <a16:creationId xmlns:a16="http://schemas.microsoft.com/office/drawing/2014/main" id="{F27472FE-F8F3-DBD8-8EED-209E8508F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7975" y="5449886"/>
                <a:ext cx="0" cy="293688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55">
                <a:extLst>
                  <a:ext uri="{FF2B5EF4-FFF2-40B4-BE49-F238E27FC236}">
                    <a16:creationId xmlns:a16="http://schemas.microsoft.com/office/drawing/2014/main" id="{06A74AFE-43D1-D87B-98F9-464F77519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75625" y="5468936"/>
                <a:ext cx="0" cy="322263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56">
                <a:extLst>
                  <a:ext uri="{FF2B5EF4-FFF2-40B4-BE49-F238E27FC236}">
                    <a16:creationId xmlns:a16="http://schemas.microsoft.com/office/drawing/2014/main" id="{D6583CAD-53FF-08F9-7586-1A9BB1620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2512" y="5349874"/>
                <a:ext cx="0" cy="323850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57">
                <a:extLst>
                  <a:ext uri="{FF2B5EF4-FFF2-40B4-BE49-F238E27FC236}">
                    <a16:creationId xmlns:a16="http://schemas.microsoft.com/office/drawing/2014/main" id="{F76E373E-0FBA-4922-A97E-A0143ABAD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21750" y="5332411"/>
                <a:ext cx="0" cy="323850"/>
              </a:xfrm>
              <a:prstGeom prst="line">
                <a:avLst/>
              </a:prstGeom>
              <a:noFill/>
              <a:ln w="79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83">
                <a:extLst>
                  <a:ext uri="{FF2B5EF4-FFF2-40B4-BE49-F238E27FC236}">
                    <a16:creationId xmlns:a16="http://schemas.microsoft.com/office/drawing/2014/main" id="{5ACD9851-797A-AE72-0DF8-6DC0DAAF0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75" y="6218236"/>
                <a:ext cx="49213" cy="46038"/>
              </a:xfrm>
              <a:custGeom>
                <a:avLst/>
                <a:gdLst>
                  <a:gd name="T0" fmla="*/ 22 w 22"/>
                  <a:gd name="T1" fmla="*/ 11 h 21"/>
                  <a:gd name="T2" fmla="*/ 19 w 22"/>
                  <a:gd name="T3" fmla="*/ 3 h 21"/>
                  <a:gd name="T4" fmla="*/ 11 w 22"/>
                  <a:gd name="T5" fmla="*/ 0 h 21"/>
                  <a:gd name="T6" fmla="*/ 3 w 22"/>
                  <a:gd name="T7" fmla="*/ 3 h 21"/>
                  <a:gd name="T8" fmla="*/ 0 w 22"/>
                  <a:gd name="T9" fmla="*/ 11 h 21"/>
                  <a:gd name="T10" fmla="*/ 3 w 22"/>
                  <a:gd name="T11" fmla="*/ 18 h 21"/>
                  <a:gd name="T12" fmla="*/ 11 w 22"/>
                  <a:gd name="T13" fmla="*/ 21 h 21"/>
                  <a:gd name="T14" fmla="*/ 19 w 22"/>
                  <a:gd name="T15" fmla="*/ 18 h 21"/>
                  <a:gd name="T16" fmla="*/ 22 w 22"/>
                  <a:gd name="T1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2" y="11"/>
                    </a:moveTo>
                    <a:cubicBezTo>
                      <a:pt x="22" y="8"/>
                      <a:pt x="21" y="5"/>
                      <a:pt x="19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84">
                <a:extLst>
                  <a:ext uri="{FF2B5EF4-FFF2-40B4-BE49-F238E27FC236}">
                    <a16:creationId xmlns:a16="http://schemas.microsoft.com/office/drawing/2014/main" id="{B7F1FDED-8B56-00B9-CEED-704D99C99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1350" y="6078536"/>
                <a:ext cx="47625" cy="46038"/>
              </a:xfrm>
              <a:custGeom>
                <a:avLst/>
                <a:gdLst>
                  <a:gd name="T0" fmla="*/ 22 w 22"/>
                  <a:gd name="T1" fmla="*/ 10 h 21"/>
                  <a:gd name="T2" fmla="*/ 19 w 22"/>
                  <a:gd name="T3" fmla="*/ 3 h 21"/>
                  <a:gd name="T4" fmla="*/ 11 w 22"/>
                  <a:gd name="T5" fmla="*/ 0 h 21"/>
                  <a:gd name="T6" fmla="*/ 4 w 22"/>
                  <a:gd name="T7" fmla="*/ 3 h 21"/>
                  <a:gd name="T8" fmla="*/ 0 w 22"/>
                  <a:gd name="T9" fmla="*/ 10 h 21"/>
                  <a:gd name="T10" fmla="*/ 4 w 22"/>
                  <a:gd name="T11" fmla="*/ 18 h 21"/>
                  <a:gd name="T12" fmla="*/ 11 w 22"/>
                  <a:gd name="T13" fmla="*/ 21 h 21"/>
                  <a:gd name="T14" fmla="*/ 19 w 22"/>
                  <a:gd name="T15" fmla="*/ 18 h 21"/>
                  <a:gd name="T16" fmla="*/ 22 w 22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2" y="10"/>
                    </a:moveTo>
                    <a:cubicBezTo>
                      <a:pt x="22" y="7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ubicBezTo>
                      <a:pt x="21" y="16"/>
                      <a:pt x="22" y="13"/>
                      <a:pt x="22" y="1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85">
                <a:extLst>
                  <a:ext uri="{FF2B5EF4-FFF2-40B4-BE49-F238E27FC236}">
                    <a16:creationId xmlns:a16="http://schemas.microsoft.com/office/drawing/2014/main" id="{9783DCC8-0A77-8B44-488A-02431ACEC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8037" y="5884861"/>
                <a:ext cx="44450" cy="49213"/>
              </a:xfrm>
              <a:custGeom>
                <a:avLst/>
                <a:gdLst>
                  <a:gd name="T0" fmla="*/ 21 w 21"/>
                  <a:gd name="T1" fmla="*/ 11 h 22"/>
                  <a:gd name="T2" fmla="*/ 18 w 21"/>
                  <a:gd name="T3" fmla="*/ 3 h 22"/>
                  <a:gd name="T4" fmla="*/ 10 w 21"/>
                  <a:gd name="T5" fmla="*/ 0 h 22"/>
                  <a:gd name="T6" fmla="*/ 3 w 21"/>
                  <a:gd name="T7" fmla="*/ 3 h 22"/>
                  <a:gd name="T8" fmla="*/ 0 w 21"/>
                  <a:gd name="T9" fmla="*/ 11 h 22"/>
                  <a:gd name="T10" fmla="*/ 3 w 21"/>
                  <a:gd name="T11" fmla="*/ 19 h 22"/>
                  <a:gd name="T12" fmla="*/ 10 w 21"/>
                  <a:gd name="T13" fmla="*/ 22 h 22"/>
                  <a:gd name="T14" fmla="*/ 18 w 21"/>
                  <a:gd name="T15" fmla="*/ 19 h 22"/>
                  <a:gd name="T16" fmla="*/ 21 w 21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8"/>
                      <a:pt x="20" y="6"/>
                      <a:pt x="18" y="3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3" y="22"/>
                      <a:pt x="16" y="21"/>
                      <a:pt x="18" y="19"/>
                    </a:cubicBezTo>
                    <a:cubicBezTo>
                      <a:pt x="20" y="16"/>
                      <a:pt x="21" y="14"/>
                      <a:pt x="21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Freeform 86">
                <a:extLst>
                  <a:ext uri="{FF2B5EF4-FFF2-40B4-BE49-F238E27FC236}">
                    <a16:creationId xmlns:a16="http://schemas.microsoft.com/office/drawing/2014/main" id="{416F361F-CC8B-D390-B492-DA926498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0450" y="5783261"/>
                <a:ext cx="46038" cy="46038"/>
              </a:xfrm>
              <a:custGeom>
                <a:avLst/>
                <a:gdLst>
                  <a:gd name="T0" fmla="*/ 21 w 21"/>
                  <a:gd name="T1" fmla="*/ 10 h 21"/>
                  <a:gd name="T2" fmla="*/ 18 w 21"/>
                  <a:gd name="T3" fmla="*/ 3 h 21"/>
                  <a:gd name="T4" fmla="*/ 11 w 21"/>
                  <a:gd name="T5" fmla="*/ 0 h 21"/>
                  <a:gd name="T6" fmla="*/ 3 w 21"/>
                  <a:gd name="T7" fmla="*/ 3 h 21"/>
                  <a:gd name="T8" fmla="*/ 0 w 21"/>
                  <a:gd name="T9" fmla="*/ 10 h 21"/>
                  <a:gd name="T10" fmla="*/ 3 w 21"/>
                  <a:gd name="T11" fmla="*/ 18 h 21"/>
                  <a:gd name="T12" fmla="*/ 11 w 21"/>
                  <a:gd name="T13" fmla="*/ 21 h 21"/>
                  <a:gd name="T14" fmla="*/ 18 w 21"/>
                  <a:gd name="T15" fmla="*/ 18 h 21"/>
                  <a:gd name="T16" fmla="*/ 21 w 21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21" y="7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8" y="18"/>
                    </a:cubicBezTo>
                    <a:cubicBezTo>
                      <a:pt x="20" y="16"/>
                      <a:pt x="21" y="13"/>
                      <a:pt x="21" y="1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87">
                <a:extLst>
                  <a:ext uri="{FF2B5EF4-FFF2-40B4-BE49-F238E27FC236}">
                    <a16:creationId xmlns:a16="http://schemas.microsoft.com/office/drawing/2014/main" id="{322F073E-038A-14D1-31F9-E5BA53E3A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0162" y="5697536"/>
                <a:ext cx="49213" cy="46038"/>
              </a:xfrm>
              <a:custGeom>
                <a:avLst/>
                <a:gdLst>
                  <a:gd name="T0" fmla="*/ 22 w 22"/>
                  <a:gd name="T1" fmla="*/ 11 h 21"/>
                  <a:gd name="T2" fmla="*/ 19 w 22"/>
                  <a:gd name="T3" fmla="*/ 3 h 21"/>
                  <a:gd name="T4" fmla="*/ 11 w 22"/>
                  <a:gd name="T5" fmla="*/ 0 h 21"/>
                  <a:gd name="T6" fmla="*/ 4 w 22"/>
                  <a:gd name="T7" fmla="*/ 3 h 21"/>
                  <a:gd name="T8" fmla="*/ 0 w 22"/>
                  <a:gd name="T9" fmla="*/ 11 h 21"/>
                  <a:gd name="T10" fmla="*/ 4 w 22"/>
                  <a:gd name="T11" fmla="*/ 18 h 21"/>
                  <a:gd name="T12" fmla="*/ 11 w 22"/>
                  <a:gd name="T13" fmla="*/ 21 h 21"/>
                  <a:gd name="T14" fmla="*/ 19 w 22"/>
                  <a:gd name="T15" fmla="*/ 18 h 21"/>
                  <a:gd name="T16" fmla="*/ 22 w 22"/>
                  <a:gd name="T1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2" y="11"/>
                    </a:moveTo>
                    <a:cubicBezTo>
                      <a:pt x="22" y="8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88">
                <a:extLst>
                  <a:ext uri="{FF2B5EF4-FFF2-40B4-BE49-F238E27FC236}">
                    <a16:creationId xmlns:a16="http://schemas.microsoft.com/office/drawing/2014/main" id="{2AFF146E-0CFB-1093-2820-00C0A9518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0" y="5576886"/>
                <a:ext cx="46038" cy="46038"/>
              </a:xfrm>
              <a:custGeom>
                <a:avLst/>
                <a:gdLst>
                  <a:gd name="T0" fmla="*/ 21 w 21"/>
                  <a:gd name="T1" fmla="*/ 10 h 21"/>
                  <a:gd name="T2" fmla="*/ 18 w 21"/>
                  <a:gd name="T3" fmla="*/ 3 h 21"/>
                  <a:gd name="T4" fmla="*/ 10 w 21"/>
                  <a:gd name="T5" fmla="*/ 0 h 21"/>
                  <a:gd name="T6" fmla="*/ 3 w 21"/>
                  <a:gd name="T7" fmla="*/ 3 h 21"/>
                  <a:gd name="T8" fmla="*/ 0 w 21"/>
                  <a:gd name="T9" fmla="*/ 10 h 21"/>
                  <a:gd name="T10" fmla="*/ 3 w 21"/>
                  <a:gd name="T11" fmla="*/ 18 h 21"/>
                  <a:gd name="T12" fmla="*/ 10 w 21"/>
                  <a:gd name="T13" fmla="*/ 21 h 21"/>
                  <a:gd name="T14" fmla="*/ 18 w 21"/>
                  <a:gd name="T15" fmla="*/ 18 h 21"/>
                  <a:gd name="T16" fmla="*/ 21 w 21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21" y="7"/>
                      <a:pt x="20" y="5"/>
                      <a:pt x="18" y="3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7" y="21"/>
                      <a:pt x="10" y="21"/>
                    </a:cubicBezTo>
                    <a:cubicBezTo>
                      <a:pt x="13" y="21"/>
                      <a:pt x="16" y="20"/>
                      <a:pt x="18" y="18"/>
                    </a:cubicBezTo>
                    <a:cubicBezTo>
                      <a:pt x="20" y="16"/>
                      <a:pt x="21" y="13"/>
                      <a:pt x="21" y="1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89">
                <a:extLst>
                  <a:ext uri="{FF2B5EF4-FFF2-40B4-BE49-F238E27FC236}">
                    <a16:creationId xmlns:a16="http://schemas.microsoft.com/office/drawing/2014/main" id="{64CA409C-D9DF-9C2B-71C9-5CD3464A6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3400" y="5610224"/>
                <a:ext cx="46038" cy="46038"/>
              </a:xfrm>
              <a:custGeom>
                <a:avLst/>
                <a:gdLst>
                  <a:gd name="T0" fmla="*/ 21 w 21"/>
                  <a:gd name="T1" fmla="*/ 10 h 21"/>
                  <a:gd name="T2" fmla="*/ 18 w 21"/>
                  <a:gd name="T3" fmla="*/ 3 h 21"/>
                  <a:gd name="T4" fmla="*/ 10 w 21"/>
                  <a:gd name="T5" fmla="*/ 0 h 21"/>
                  <a:gd name="T6" fmla="*/ 3 w 21"/>
                  <a:gd name="T7" fmla="*/ 3 h 21"/>
                  <a:gd name="T8" fmla="*/ 0 w 21"/>
                  <a:gd name="T9" fmla="*/ 10 h 21"/>
                  <a:gd name="T10" fmla="*/ 3 w 21"/>
                  <a:gd name="T11" fmla="*/ 18 h 21"/>
                  <a:gd name="T12" fmla="*/ 10 w 21"/>
                  <a:gd name="T13" fmla="*/ 21 h 21"/>
                  <a:gd name="T14" fmla="*/ 18 w 21"/>
                  <a:gd name="T15" fmla="*/ 18 h 21"/>
                  <a:gd name="T16" fmla="*/ 21 w 21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21" y="7"/>
                      <a:pt x="20" y="5"/>
                      <a:pt x="18" y="3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7" y="21"/>
                      <a:pt x="10" y="21"/>
                    </a:cubicBezTo>
                    <a:cubicBezTo>
                      <a:pt x="13" y="21"/>
                      <a:pt x="16" y="20"/>
                      <a:pt x="18" y="18"/>
                    </a:cubicBezTo>
                    <a:cubicBezTo>
                      <a:pt x="20" y="16"/>
                      <a:pt x="21" y="13"/>
                      <a:pt x="21" y="1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90">
                <a:extLst>
                  <a:ext uri="{FF2B5EF4-FFF2-40B4-BE49-F238E27FC236}">
                    <a16:creationId xmlns:a16="http://schemas.microsoft.com/office/drawing/2014/main" id="{3CECA4E7-45B6-4945-C5C3-4B5DF10F1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2637" y="5570536"/>
                <a:ext cx="44450" cy="47625"/>
              </a:xfrm>
              <a:custGeom>
                <a:avLst/>
                <a:gdLst>
                  <a:gd name="T0" fmla="*/ 21 w 21"/>
                  <a:gd name="T1" fmla="*/ 11 h 22"/>
                  <a:gd name="T2" fmla="*/ 18 w 21"/>
                  <a:gd name="T3" fmla="*/ 4 h 22"/>
                  <a:gd name="T4" fmla="*/ 10 w 21"/>
                  <a:gd name="T5" fmla="*/ 0 h 22"/>
                  <a:gd name="T6" fmla="*/ 3 w 21"/>
                  <a:gd name="T7" fmla="*/ 4 h 22"/>
                  <a:gd name="T8" fmla="*/ 0 w 21"/>
                  <a:gd name="T9" fmla="*/ 11 h 22"/>
                  <a:gd name="T10" fmla="*/ 3 w 21"/>
                  <a:gd name="T11" fmla="*/ 19 h 22"/>
                  <a:gd name="T12" fmla="*/ 10 w 21"/>
                  <a:gd name="T13" fmla="*/ 22 h 22"/>
                  <a:gd name="T14" fmla="*/ 18 w 21"/>
                  <a:gd name="T15" fmla="*/ 19 h 22"/>
                  <a:gd name="T16" fmla="*/ 21 w 21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8"/>
                      <a:pt x="20" y="6"/>
                      <a:pt x="18" y="4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3" y="22"/>
                      <a:pt x="16" y="21"/>
                      <a:pt x="18" y="19"/>
                    </a:cubicBezTo>
                    <a:cubicBezTo>
                      <a:pt x="20" y="17"/>
                      <a:pt x="21" y="14"/>
                      <a:pt x="21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91">
                <a:extLst>
                  <a:ext uri="{FF2B5EF4-FFF2-40B4-BE49-F238E27FC236}">
                    <a16:creationId xmlns:a16="http://schemas.microsoft.com/office/drawing/2014/main" id="{F9F9D75A-EFA9-BC22-9DF8-92D9953F0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700" y="5489574"/>
                <a:ext cx="47625" cy="46038"/>
              </a:xfrm>
              <a:custGeom>
                <a:avLst/>
                <a:gdLst>
                  <a:gd name="T0" fmla="*/ 22 w 22"/>
                  <a:gd name="T1" fmla="*/ 11 h 21"/>
                  <a:gd name="T2" fmla="*/ 19 w 22"/>
                  <a:gd name="T3" fmla="*/ 3 h 21"/>
                  <a:gd name="T4" fmla="*/ 11 w 22"/>
                  <a:gd name="T5" fmla="*/ 0 h 21"/>
                  <a:gd name="T6" fmla="*/ 4 w 22"/>
                  <a:gd name="T7" fmla="*/ 3 h 21"/>
                  <a:gd name="T8" fmla="*/ 0 w 22"/>
                  <a:gd name="T9" fmla="*/ 11 h 21"/>
                  <a:gd name="T10" fmla="*/ 4 w 22"/>
                  <a:gd name="T11" fmla="*/ 18 h 21"/>
                  <a:gd name="T12" fmla="*/ 11 w 22"/>
                  <a:gd name="T13" fmla="*/ 21 h 21"/>
                  <a:gd name="T14" fmla="*/ 19 w 22"/>
                  <a:gd name="T15" fmla="*/ 18 h 21"/>
                  <a:gd name="T16" fmla="*/ 22 w 22"/>
                  <a:gd name="T1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2" y="11"/>
                    </a:moveTo>
                    <a:cubicBezTo>
                      <a:pt x="22" y="8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92">
                <a:extLst>
                  <a:ext uri="{FF2B5EF4-FFF2-40B4-BE49-F238E27FC236}">
                    <a16:creationId xmlns:a16="http://schemas.microsoft.com/office/drawing/2014/main" id="{38AAA536-B4BA-DDDC-3912-E2B1565B4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2700" y="5460999"/>
                <a:ext cx="44450" cy="46038"/>
              </a:xfrm>
              <a:custGeom>
                <a:avLst/>
                <a:gdLst>
                  <a:gd name="T0" fmla="*/ 21 w 21"/>
                  <a:gd name="T1" fmla="*/ 10 h 21"/>
                  <a:gd name="T2" fmla="*/ 18 w 21"/>
                  <a:gd name="T3" fmla="*/ 3 h 21"/>
                  <a:gd name="T4" fmla="*/ 10 w 21"/>
                  <a:gd name="T5" fmla="*/ 0 h 21"/>
                  <a:gd name="T6" fmla="*/ 3 w 21"/>
                  <a:gd name="T7" fmla="*/ 3 h 21"/>
                  <a:gd name="T8" fmla="*/ 0 w 21"/>
                  <a:gd name="T9" fmla="*/ 10 h 21"/>
                  <a:gd name="T10" fmla="*/ 3 w 21"/>
                  <a:gd name="T11" fmla="*/ 18 h 21"/>
                  <a:gd name="T12" fmla="*/ 10 w 21"/>
                  <a:gd name="T13" fmla="*/ 21 h 21"/>
                  <a:gd name="T14" fmla="*/ 18 w 21"/>
                  <a:gd name="T15" fmla="*/ 18 h 21"/>
                  <a:gd name="T16" fmla="*/ 21 w 21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21" y="7"/>
                      <a:pt x="20" y="5"/>
                      <a:pt x="18" y="3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7" y="21"/>
                      <a:pt x="10" y="21"/>
                    </a:cubicBezTo>
                    <a:cubicBezTo>
                      <a:pt x="13" y="21"/>
                      <a:pt x="16" y="20"/>
                      <a:pt x="18" y="18"/>
                    </a:cubicBezTo>
                    <a:cubicBezTo>
                      <a:pt x="20" y="16"/>
                      <a:pt x="21" y="13"/>
                      <a:pt x="21" y="1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93">
                <a:extLst>
                  <a:ext uri="{FF2B5EF4-FFF2-40B4-BE49-F238E27FC236}">
                    <a16:creationId xmlns:a16="http://schemas.microsoft.com/office/drawing/2014/main" id="{4CD39B5A-2500-3C7C-D21E-3A963177D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2" y="5229224"/>
                <a:ext cx="47625" cy="47625"/>
              </a:xfrm>
              <a:custGeom>
                <a:avLst/>
                <a:gdLst>
                  <a:gd name="T0" fmla="*/ 22 w 22"/>
                  <a:gd name="T1" fmla="*/ 11 h 22"/>
                  <a:gd name="T2" fmla="*/ 19 w 22"/>
                  <a:gd name="T3" fmla="*/ 4 h 22"/>
                  <a:gd name="T4" fmla="*/ 11 w 22"/>
                  <a:gd name="T5" fmla="*/ 0 h 22"/>
                  <a:gd name="T6" fmla="*/ 4 w 22"/>
                  <a:gd name="T7" fmla="*/ 4 h 22"/>
                  <a:gd name="T8" fmla="*/ 0 w 22"/>
                  <a:gd name="T9" fmla="*/ 11 h 22"/>
                  <a:gd name="T10" fmla="*/ 4 w 22"/>
                  <a:gd name="T11" fmla="*/ 19 h 22"/>
                  <a:gd name="T12" fmla="*/ 11 w 22"/>
                  <a:gd name="T13" fmla="*/ 22 h 22"/>
                  <a:gd name="T14" fmla="*/ 19 w 22"/>
                  <a:gd name="T15" fmla="*/ 19 h 22"/>
                  <a:gd name="T16" fmla="*/ 22 w 22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1"/>
                    </a:moveTo>
                    <a:cubicBezTo>
                      <a:pt x="22" y="8"/>
                      <a:pt x="21" y="6"/>
                      <a:pt x="19" y="4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4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94">
                <a:extLst>
                  <a:ext uri="{FF2B5EF4-FFF2-40B4-BE49-F238E27FC236}">
                    <a16:creationId xmlns:a16="http://schemas.microsoft.com/office/drawing/2014/main" id="{2ED46659-66C1-0B24-01FC-28C792697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4887" y="5226049"/>
                <a:ext cx="49213" cy="49213"/>
              </a:xfrm>
              <a:custGeom>
                <a:avLst/>
                <a:gdLst>
                  <a:gd name="T0" fmla="*/ 22 w 22"/>
                  <a:gd name="T1" fmla="*/ 11 h 22"/>
                  <a:gd name="T2" fmla="*/ 19 w 22"/>
                  <a:gd name="T3" fmla="*/ 3 h 22"/>
                  <a:gd name="T4" fmla="*/ 11 w 22"/>
                  <a:gd name="T5" fmla="*/ 0 h 22"/>
                  <a:gd name="T6" fmla="*/ 3 w 22"/>
                  <a:gd name="T7" fmla="*/ 3 h 22"/>
                  <a:gd name="T8" fmla="*/ 0 w 22"/>
                  <a:gd name="T9" fmla="*/ 11 h 22"/>
                  <a:gd name="T10" fmla="*/ 3 w 22"/>
                  <a:gd name="T11" fmla="*/ 19 h 22"/>
                  <a:gd name="T12" fmla="*/ 11 w 22"/>
                  <a:gd name="T13" fmla="*/ 22 h 22"/>
                  <a:gd name="T14" fmla="*/ 19 w 22"/>
                  <a:gd name="T15" fmla="*/ 19 h 22"/>
                  <a:gd name="T16" fmla="*/ 22 w 22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1"/>
                    </a:moveTo>
                    <a:cubicBezTo>
                      <a:pt x="22" y="8"/>
                      <a:pt x="21" y="6"/>
                      <a:pt x="19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95">
                <a:extLst>
                  <a:ext uri="{FF2B5EF4-FFF2-40B4-BE49-F238E27FC236}">
                    <a16:creationId xmlns:a16="http://schemas.microsoft.com/office/drawing/2014/main" id="{1548DA0A-6F4A-89B6-A465-FF65A40BC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7075" y="5191124"/>
                <a:ext cx="47625" cy="46038"/>
              </a:xfrm>
              <a:custGeom>
                <a:avLst/>
                <a:gdLst>
                  <a:gd name="T0" fmla="*/ 22 w 22"/>
                  <a:gd name="T1" fmla="*/ 10 h 21"/>
                  <a:gd name="T2" fmla="*/ 19 w 22"/>
                  <a:gd name="T3" fmla="*/ 3 h 21"/>
                  <a:gd name="T4" fmla="*/ 11 w 22"/>
                  <a:gd name="T5" fmla="*/ 0 h 21"/>
                  <a:gd name="T6" fmla="*/ 3 w 22"/>
                  <a:gd name="T7" fmla="*/ 3 h 21"/>
                  <a:gd name="T8" fmla="*/ 0 w 22"/>
                  <a:gd name="T9" fmla="*/ 10 h 21"/>
                  <a:gd name="T10" fmla="*/ 3 w 22"/>
                  <a:gd name="T11" fmla="*/ 18 h 21"/>
                  <a:gd name="T12" fmla="*/ 11 w 22"/>
                  <a:gd name="T13" fmla="*/ 21 h 21"/>
                  <a:gd name="T14" fmla="*/ 19 w 22"/>
                  <a:gd name="T15" fmla="*/ 18 h 21"/>
                  <a:gd name="T16" fmla="*/ 22 w 22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2" y="10"/>
                    </a:moveTo>
                    <a:cubicBezTo>
                      <a:pt x="22" y="7"/>
                      <a:pt x="21" y="5"/>
                      <a:pt x="19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9" y="18"/>
                    </a:cubicBezTo>
                    <a:cubicBezTo>
                      <a:pt x="21" y="16"/>
                      <a:pt x="22" y="13"/>
                      <a:pt x="22" y="1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97">
                <a:extLst>
                  <a:ext uri="{FF2B5EF4-FFF2-40B4-BE49-F238E27FC236}">
                    <a16:creationId xmlns:a16="http://schemas.microsoft.com/office/drawing/2014/main" id="{D017E6A4-0833-039F-93D9-C63A87129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400" y="4308474"/>
                <a:ext cx="46038" cy="47625"/>
              </a:xfrm>
              <a:custGeom>
                <a:avLst/>
                <a:gdLst>
                  <a:gd name="T0" fmla="*/ 21 w 21"/>
                  <a:gd name="T1" fmla="*/ 11 h 22"/>
                  <a:gd name="T2" fmla="*/ 18 w 21"/>
                  <a:gd name="T3" fmla="*/ 3 h 22"/>
                  <a:gd name="T4" fmla="*/ 11 w 21"/>
                  <a:gd name="T5" fmla="*/ 0 h 22"/>
                  <a:gd name="T6" fmla="*/ 3 w 21"/>
                  <a:gd name="T7" fmla="*/ 3 h 22"/>
                  <a:gd name="T8" fmla="*/ 0 w 21"/>
                  <a:gd name="T9" fmla="*/ 11 h 22"/>
                  <a:gd name="T10" fmla="*/ 3 w 21"/>
                  <a:gd name="T11" fmla="*/ 18 h 22"/>
                  <a:gd name="T12" fmla="*/ 11 w 21"/>
                  <a:gd name="T13" fmla="*/ 22 h 22"/>
                  <a:gd name="T14" fmla="*/ 18 w 21"/>
                  <a:gd name="T15" fmla="*/ 18 h 22"/>
                  <a:gd name="T16" fmla="*/ 21 w 21"/>
                  <a:gd name="T17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8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8"/>
                    </a:cubicBezTo>
                    <a:cubicBezTo>
                      <a:pt x="20" y="16"/>
                      <a:pt x="21" y="14"/>
                      <a:pt x="21" y="11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99">
                <a:extLst>
                  <a:ext uri="{FF2B5EF4-FFF2-40B4-BE49-F238E27FC236}">
                    <a16:creationId xmlns:a16="http://schemas.microsoft.com/office/drawing/2014/main" id="{7EA29743-31C4-A98C-2FB3-3039A04A8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562" y="5557836"/>
                <a:ext cx="3979863" cy="684213"/>
              </a:xfrm>
              <a:custGeom>
                <a:avLst/>
                <a:gdLst>
                  <a:gd name="T0" fmla="*/ 2507 w 2507"/>
                  <a:gd name="T1" fmla="*/ 0 h 431"/>
                  <a:gd name="T2" fmla="*/ 2192 w 2507"/>
                  <a:gd name="T3" fmla="*/ 7 h 431"/>
                  <a:gd name="T4" fmla="*/ 1880 w 2507"/>
                  <a:gd name="T5" fmla="*/ 37 h 431"/>
                  <a:gd name="T6" fmla="*/ 1250 w 2507"/>
                  <a:gd name="T7" fmla="*/ 120 h 431"/>
                  <a:gd name="T8" fmla="*/ 1094 w 2507"/>
                  <a:gd name="T9" fmla="*/ 131 h 431"/>
                  <a:gd name="T10" fmla="*/ 936 w 2507"/>
                  <a:gd name="T11" fmla="*/ 191 h 431"/>
                  <a:gd name="T12" fmla="*/ 785 w 2507"/>
                  <a:gd name="T13" fmla="*/ 195 h 431"/>
                  <a:gd name="T14" fmla="*/ 628 w 2507"/>
                  <a:gd name="T15" fmla="*/ 168 h 431"/>
                  <a:gd name="T16" fmla="*/ 467 w 2507"/>
                  <a:gd name="T17" fmla="*/ 226 h 431"/>
                  <a:gd name="T18" fmla="*/ 316 w 2507"/>
                  <a:gd name="T19" fmla="*/ 263 h 431"/>
                  <a:gd name="T20" fmla="*/ 155 w 2507"/>
                  <a:gd name="T21" fmla="*/ 297 h 431"/>
                  <a:gd name="T22" fmla="*/ 56 w 2507"/>
                  <a:gd name="T23" fmla="*/ 384 h 431"/>
                  <a:gd name="T24" fmla="*/ 0 w 2507"/>
                  <a:gd name="T25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7" h="431">
                    <a:moveTo>
                      <a:pt x="2507" y="0"/>
                    </a:moveTo>
                    <a:lnTo>
                      <a:pt x="2192" y="7"/>
                    </a:lnTo>
                    <a:lnTo>
                      <a:pt x="1880" y="37"/>
                    </a:lnTo>
                    <a:lnTo>
                      <a:pt x="1250" y="120"/>
                    </a:lnTo>
                    <a:lnTo>
                      <a:pt x="1094" y="131"/>
                    </a:lnTo>
                    <a:lnTo>
                      <a:pt x="936" y="191"/>
                    </a:lnTo>
                    <a:lnTo>
                      <a:pt x="785" y="195"/>
                    </a:lnTo>
                    <a:lnTo>
                      <a:pt x="628" y="168"/>
                    </a:lnTo>
                    <a:lnTo>
                      <a:pt x="467" y="226"/>
                    </a:lnTo>
                    <a:lnTo>
                      <a:pt x="316" y="263"/>
                    </a:lnTo>
                    <a:lnTo>
                      <a:pt x="155" y="297"/>
                    </a:lnTo>
                    <a:lnTo>
                      <a:pt x="56" y="384"/>
                    </a:lnTo>
                    <a:lnTo>
                      <a:pt x="0" y="431"/>
                    </a:lnTo>
                  </a:path>
                </a:pathLst>
              </a:custGeom>
              <a:noFill/>
              <a:ln w="254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Line 101">
                <a:extLst>
                  <a:ext uri="{FF2B5EF4-FFF2-40B4-BE49-F238E27FC236}">
                    <a16:creationId xmlns:a16="http://schemas.microsoft.com/office/drawing/2014/main" id="{5128AB85-2B11-D79A-B132-E1FF4BE77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91837" y="5375274"/>
                <a:ext cx="0" cy="357188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Line 102">
                <a:extLst>
                  <a:ext uri="{FF2B5EF4-FFF2-40B4-BE49-F238E27FC236}">
                    <a16:creationId xmlns:a16="http://schemas.microsoft.com/office/drawing/2014/main" id="{7DB4F6D2-765D-F24D-F453-7267DE30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3362" y="5368924"/>
                <a:ext cx="0" cy="382588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Line 103">
                <a:extLst>
                  <a:ext uri="{FF2B5EF4-FFF2-40B4-BE49-F238E27FC236}">
                    <a16:creationId xmlns:a16="http://schemas.microsoft.com/office/drawing/2014/main" id="{9999C661-FFA4-0BBC-AA56-C5C0FC25A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3300" y="5362574"/>
                <a:ext cx="0" cy="498475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Line 104">
                <a:extLst>
                  <a:ext uri="{FF2B5EF4-FFF2-40B4-BE49-F238E27FC236}">
                    <a16:creationId xmlns:a16="http://schemas.microsoft.com/office/drawing/2014/main" id="{FD2098A1-479D-0CCC-206D-A89472FA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8862" y="5870574"/>
                <a:ext cx="0" cy="192088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Line 105">
                <a:extLst>
                  <a:ext uri="{FF2B5EF4-FFF2-40B4-BE49-F238E27FC236}">
                    <a16:creationId xmlns:a16="http://schemas.microsoft.com/office/drawing/2014/main" id="{4E6D5396-D86C-81B6-8724-3A0380759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8100" y="5800724"/>
                <a:ext cx="0" cy="225425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Line 106">
                <a:extLst>
                  <a:ext uri="{FF2B5EF4-FFF2-40B4-BE49-F238E27FC236}">
                    <a16:creationId xmlns:a16="http://schemas.microsoft.com/office/drawing/2014/main" id="{CCD17916-111B-30F4-F0CD-C71EBC398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1212" y="5951536"/>
                <a:ext cx="0" cy="155575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Line 107">
                <a:extLst>
                  <a:ext uri="{FF2B5EF4-FFF2-40B4-BE49-F238E27FC236}">
                    <a16:creationId xmlns:a16="http://schemas.microsoft.com/office/drawing/2014/main" id="{77C5899D-E9EB-4808-D568-21C117466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96112" y="6115049"/>
                <a:ext cx="0" cy="103188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Line 108">
                <a:extLst>
                  <a:ext uri="{FF2B5EF4-FFF2-40B4-BE49-F238E27FC236}">
                    <a16:creationId xmlns:a16="http://schemas.microsoft.com/office/drawing/2014/main" id="{AEEB9B16-E1C5-1104-C606-99B2F9F37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9525" y="5595936"/>
                <a:ext cx="0" cy="293688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Line 109">
                <a:extLst>
                  <a:ext uri="{FF2B5EF4-FFF2-40B4-BE49-F238E27FC236}">
                    <a16:creationId xmlns:a16="http://schemas.microsoft.com/office/drawing/2014/main" id="{5643B9D5-5C81-5855-6EAE-BA34B3622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3462" y="5611811"/>
                <a:ext cx="0" cy="290513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Line 110">
                <a:extLst>
                  <a:ext uri="{FF2B5EF4-FFF2-40B4-BE49-F238E27FC236}">
                    <a16:creationId xmlns:a16="http://schemas.microsoft.com/office/drawing/2014/main" id="{98163E6F-F1FC-7563-35BC-CBC027AE3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9462" y="5711824"/>
                <a:ext cx="0" cy="280988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Line 111">
                <a:extLst>
                  <a:ext uri="{FF2B5EF4-FFF2-40B4-BE49-F238E27FC236}">
                    <a16:creationId xmlns:a16="http://schemas.microsoft.com/office/drawing/2014/main" id="{F85733E7-C9F3-835D-4400-89E133CB2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3400" y="5730874"/>
                <a:ext cx="0" cy="263525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Line 112">
                <a:extLst>
                  <a:ext uri="{FF2B5EF4-FFF2-40B4-BE49-F238E27FC236}">
                    <a16:creationId xmlns:a16="http://schemas.microsoft.com/office/drawing/2014/main" id="{37525663-BF22-1A06-6B38-74B46947A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4162" y="5703886"/>
                <a:ext cx="0" cy="244475"/>
              </a:xfrm>
              <a:prstGeom prst="line">
                <a:avLst/>
              </a:prstGeom>
              <a:noFill/>
              <a:ln w="7938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125">
                <a:extLst>
                  <a:ext uri="{FF2B5EF4-FFF2-40B4-BE49-F238E27FC236}">
                    <a16:creationId xmlns:a16="http://schemas.microsoft.com/office/drawing/2014/main" id="{76A39D1B-37A3-1371-5E97-370AD5BD3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8162" y="6218236"/>
                <a:ext cx="46038" cy="46038"/>
              </a:xfrm>
              <a:custGeom>
                <a:avLst/>
                <a:gdLst>
                  <a:gd name="T0" fmla="*/ 18 w 21"/>
                  <a:gd name="T1" fmla="*/ 18 h 21"/>
                  <a:gd name="T2" fmla="*/ 21 w 21"/>
                  <a:gd name="T3" fmla="*/ 11 h 21"/>
                  <a:gd name="T4" fmla="*/ 18 w 21"/>
                  <a:gd name="T5" fmla="*/ 3 h 21"/>
                  <a:gd name="T6" fmla="*/ 11 w 21"/>
                  <a:gd name="T7" fmla="*/ 0 h 21"/>
                  <a:gd name="T8" fmla="*/ 3 w 21"/>
                  <a:gd name="T9" fmla="*/ 3 h 21"/>
                  <a:gd name="T10" fmla="*/ 0 w 21"/>
                  <a:gd name="T11" fmla="*/ 11 h 21"/>
                  <a:gd name="T12" fmla="*/ 3 w 21"/>
                  <a:gd name="T13" fmla="*/ 18 h 21"/>
                  <a:gd name="T14" fmla="*/ 11 w 21"/>
                  <a:gd name="T15" fmla="*/ 21 h 21"/>
                  <a:gd name="T16" fmla="*/ 18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18" y="18"/>
                    </a:moveTo>
                    <a:cubicBezTo>
                      <a:pt x="20" y="16"/>
                      <a:pt x="21" y="14"/>
                      <a:pt x="21" y="11"/>
                    </a:cubicBezTo>
                    <a:cubicBezTo>
                      <a:pt x="21" y="8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8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126">
                <a:extLst>
                  <a:ext uri="{FF2B5EF4-FFF2-40B4-BE49-F238E27FC236}">
                    <a16:creationId xmlns:a16="http://schemas.microsoft.com/office/drawing/2014/main" id="{0FD80213-C75B-4CB4-A171-9318BB595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650" y="6145211"/>
                <a:ext cx="46038" cy="46038"/>
              </a:xfrm>
              <a:custGeom>
                <a:avLst/>
                <a:gdLst>
                  <a:gd name="T0" fmla="*/ 18 w 21"/>
                  <a:gd name="T1" fmla="*/ 18 h 21"/>
                  <a:gd name="T2" fmla="*/ 21 w 21"/>
                  <a:gd name="T3" fmla="*/ 10 h 21"/>
                  <a:gd name="T4" fmla="*/ 18 w 21"/>
                  <a:gd name="T5" fmla="*/ 3 h 21"/>
                  <a:gd name="T6" fmla="*/ 11 w 21"/>
                  <a:gd name="T7" fmla="*/ 0 h 21"/>
                  <a:gd name="T8" fmla="*/ 3 w 21"/>
                  <a:gd name="T9" fmla="*/ 3 h 21"/>
                  <a:gd name="T10" fmla="*/ 0 w 21"/>
                  <a:gd name="T11" fmla="*/ 10 h 21"/>
                  <a:gd name="T12" fmla="*/ 3 w 21"/>
                  <a:gd name="T13" fmla="*/ 18 h 21"/>
                  <a:gd name="T14" fmla="*/ 11 w 21"/>
                  <a:gd name="T15" fmla="*/ 21 h 21"/>
                  <a:gd name="T16" fmla="*/ 18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18" y="18"/>
                    </a:move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8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127">
                <a:extLst>
                  <a:ext uri="{FF2B5EF4-FFF2-40B4-BE49-F238E27FC236}">
                    <a16:creationId xmlns:a16="http://schemas.microsoft.com/office/drawing/2014/main" id="{D04FDCCB-F000-39B7-7CEB-91AC8B6F9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5812" y="6008686"/>
                <a:ext cx="46038" cy="46038"/>
              </a:xfrm>
              <a:custGeom>
                <a:avLst/>
                <a:gdLst>
                  <a:gd name="T0" fmla="*/ 18 w 21"/>
                  <a:gd name="T1" fmla="*/ 18 h 21"/>
                  <a:gd name="T2" fmla="*/ 21 w 21"/>
                  <a:gd name="T3" fmla="*/ 10 h 21"/>
                  <a:gd name="T4" fmla="*/ 18 w 21"/>
                  <a:gd name="T5" fmla="*/ 3 h 21"/>
                  <a:gd name="T6" fmla="*/ 11 w 21"/>
                  <a:gd name="T7" fmla="*/ 0 h 21"/>
                  <a:gd name="T8" fmla="*/ 3 w 21"/>
                  <a:gd name="T9" fmla="*/ 3 h 21"/>
                  <a:gd name="T10" fmla="*/ 0 w 21"/>
                  <a:gd name="T11" fmla="*/ 10 h 21"/>
                  <a:gd name="T12" fmla="*/ 3 w 21"/>
                  <a:gd name="T13" fmla="*/ 18 h 21"/>
                  <a:gd name="T14" fmla="*/ 11 w 21"/>
                  <a:gd name="T15" fmla="*/ 21 h 21"/>
                  <a:gd name="T16" fmla="*/ 18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18" y="18"/>
                    </a:move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8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Freeform 128">
                <a:extLst>
                  <a:ext uri="{FF2B5EF4-FFF2-40B4-BE49-F238E27FC236}">
                    <a16:creationId xmlns:a16="http://schemas.microsoft.com/office/drawing/2014/main" id="{D68D9EA3-C2B4-2B5C-E7E3-951E2C36B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5951536"/>
                <a:ext cx="47625" cy="47625"/>
              </a:xfrm>
              <a:custGeom>
                <a:avLst/>
                <a:gdLst>
                  <a:gd name="T0" fmla="*/ 19 w 22"/>
                  <a:gd name="T1" fmla="*/ 18 h 22"/>
                  <a:gd name="T2" fmla="*/ 22 w 22"/>
                  <a:gd name="T3" fmla="*/ 11 h 22"/>
                  <a:gd name="T4" fmla="*/ 19 w 22"/>
                  <a:gd name="T5" fmla="*/ 3 h 22"/>
                  <a:gd name="T6" fmla="*/ 11 w 22"/>
                  <a:gd name="T7" fmla="*/ 0 h 22"/>
                  <a:gd name="T8" fmla="*/ 3 w 22"/>
                  <a:gd name="T9" fmla="*/ 3 h 22"/>
                  <a:gd name="T10" fmla="*/ 0 w 22"/>
                  <a:gd name="T11" fmla="*/ 11 h 22"/>
                  <a:gd name="T12" fmla="*/ 3 w 22"/>
                  <a:gd name="T13" fmla="*/ 18 h 22"/>
                  <a:gd name="T14" fmla="*/ 11 w 22"/>
                  <a:gd name="T15" fmla="*/ 22 h 22"/>
                  <a:gd name="T16" fmla="*/ 19 w 22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18"/>
                    </a:move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129">
                <a:extLst>
                  <a:ext uri="{FF2B5EF4-FFF2-40B4-BE49-F238E27FC236}">
                    <a16:creationId xmlns:a16="http://schemas.microsoft.com/office/drawing/2014/main" id="{0626B17B-B7EF-32D7-E027-7F2FDC8E0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2700" y="5892799"/>
                <a:ext cx="46038" cy="47625"/>
              </a:xfrm>
              <a:custGeom>
                <a:avLst/>
                <a:gdLst>
                  <a:gd name="T0" fmla="*/ 18 w 21"/>
                  <a:gd name="T1" fmla="*/ 19 h 22"/>
                  <a:gd name="T2" fmla="*/ 21 w 21"/>
                  <a:gd name="T3" fmla="*/ 11 h 22"/>
                  <a:gd name="T4" fmla="*/ 18 w 21"/>
                  <a:gd name="T5" fmla="*/ 4 h 22"/>
                  <a:gd name="T6" fmla="*/ 10 w 21"/>
                  <a:gd name="T7" fmla="*/ 0 h 22"/>
                  <a:gd name="T8" fmla="*/ 3 w 21"/>
                  <a:gd name="T9" fmla="*/ 4 h 22"/>
                  <a:gd name="T10" fmla="*/ 0 w 21"/>
                  <a:gd name="T11" fmla="*/ 11 h 22"/>
                  <a:gd name="T12" fmla="*/ 3 w 21"/>
                  <a:gd name="T13" fmla="*/ 19 h 22"/>
                  <a:gd name="T14" fmla="*/ 10 w 21"/>
                  <a:gd name="T15" fmla="*/ 22 h 22"/>
                  <a:gd name="T16" fmla="*/ 18 w 21"/>
                  <a:gd name="T1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18" y="19"/>
                    </a:moveTo>
                    <a:cubicBezTo>
                      <a:pt x="20" y="17"/>
                      <a:pt x="21" y="14"/>
                      <a:pt x="21" y="11"/>
                    </a:cubicBezTo>
                    <a:cubicBezTo>
                      <a:pt x="21" y="8"/>
                      <a:pt x="20" y="6"/>
                      <a:pt x="18" y="4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3" y="22"/>
                      <a:pt x="16" y="21"/>
                      <a:pt x="18" y="1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130">
                <a:extLst>
                  <a:ext uri="{FF2B5EF4-FFF2-40B4-BE49-F238E27FC236}">
                    <a16:creationId xmlns:a16="http://schemas.microsoft.com/office/drawing/2014/main" id="{52D90FF2-63AB-4E24-268F-ECC934FC6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6700" y="5800724"/>
                <a:ext cx="46038" cy="47625"/>
              </a:xfrm>
              <a:custGeom>
                <a:avLst/>
                <a:gdLst>
                  <a:gd name="T0" fmla="*/ 18 w 21"/>
                  <a:gd name="T1" fmla="*/ 19 h 22"/>
                  <a:gd name="T2" fmla="*/ 21 w 21"/>
                  <a:gd name="T3" fmla="*/ 11 h 22"/>
                  <a:gd name="T4" fmla="*/ 18 w 21"/>
                  <a:gd name="T5" fmla="*/ 4 h 22"/>
                  <a:gd name="T6" fmla="*/ 11 w 21"/>
                  <a:gd name="T7" fmla="*/ 0 h 22"/>
                  <a:gd name="T8" fmla="*/ 3 w 21"/>
                  <a:gd name="T9" fmla="*/ 4 h 22"/>
                  <a:gd name="T10" fmla="*/ 0 w 21"/>
                  <a:gd name="T11" fmla="*/ 11 h 22"/>
                  <a:gd name="T12" fmla="*/ 3 w 21"/>
                  <a:gd name="T13" fmla="*/ 19 h 22"/>
                  <a:gd name="T14" fmla="*/ 11 w 21"/>
                  <a:gd name="T15" fmla="*/ 22 h 22"/>
                  <a:gd name="T16" fmla="*/ 18 w 21"/>
                  <a:gd name="T1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18" y="19"/>
                    </a:moveTo>
                    <a:cubicBezTo>
                      <a:pt x="20" y="17"/>
                      <a:pt x="21" y="14"/>
                      <a:pt x="21" y="11"/>
                    </a:cubicBezTo>
                    <a:cubicBezTo>
                      <a:pt x="21" y="8"/>
                      <a:pt x="20" y="6"/>
                      <a:pt x="18" y="4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131">
                <a:extLst>
                  <a:ext uri="{FF2B5EF4-FFF2-40B4-BE49-F238E27FC236}">
                    <a16:creationId xmlns:a16="http://schemas.microsoft.com/office/drawing/2014/main" id="{5D98923C-5BF9-9853-5E5A-FB0D3AB1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5937" y="5843586"/>
                <a:ext cx="46038" cy="49213"/>
              </a:xfrm>
              <a:custGeom>
                <a:avLst/>
                <a:gdLst>
                  <a:gd name="T0" fmla="*/ 18 w 21"/>
                  <a:gd name="T1" fmla="*/ 19 h 22"/>
                  <a:gd name="T2" fmla="*/ 21 w 21"/>
                  <a:gd name="T3" fmla="*/ 11 h 22"/>
                  <a:gd name="T4" fmla="*/ 18 w 21"/>
                  <a:gd name="T5" fmla="*/ 4 h 22"/>
                  <a:gd name="T6" fmla="*/ 11 w 21"/>
                  <a:gd name="T7" fmla="*/ 0 h 22"/>
                  <a:gd name="T8" fmla="*/ 3 w 21"/>
                  <a:gd name="T9" fmla="*/ 4 h 22"/>
                  <a:gd name="T10" fmla="*/ 0 w 21"/>
                  <a:gd name="T11" fmla="*/ 11 h 22"/>
                  <a:gd name="T12" fmla="*/ 3 w 21"/>
                  <a:gd name="T13" fmla="*/ 19 h 22"/>
                  <a:gd name="T14" fmla="*/ 11 w 21"/>
                  <a:gd name="T15" fmla="*/ 22 h 22"/>
                  <a:gd name="T16" fmla="*/ 18 w 21"/>
                  <a:gd name="T1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18" y="19"/>
                    </a:moveTo>
                    <a:cubicBezTo>
                      <a:pt x="20" y="17"/>
                      <a:pt x="21" y="14"/>
                      <a:pt x="21" y="11"/>
                    </a:cubicBezTo>
                    <a:cubicBezTo>
                      <a:pt x="21" y="8"/>
                      <a:pt x="20" y="6"/>
                      <a:pt x="18" y="4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132">
                <a:extLst>
                  <a:ext uri="{FF2B5EF4-FFF2-40B4-BE49-F238E27FC236}">
                    <a16:creationId xmlns:a16="http://schemas.microsoft.com/office/drawing/2014/main" id="{75FAF72D-C7B8-56D3-A603-5ED5C996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237" y="5837236"/>
                <a:ext cx="46038" cy="47625"/>
              </a:xfrm>
              <a:custGeom>
                <a:avLst/>
                <a:gdLst>
                  <a:gd name="T0" fmla="*/ 18 w 21"/>
                  <a:gd name="T1" fmla="*/ 18 h 22"/>
                  <a:gd name="T2" fmla="*/ 21 w 21"/>
                  <a:gd name="T3" fmla="*/ 11 h 22"/>
                  <a:gd name="T4" fmla="*/ 18 w 21"/>
                  <a:gd name="T5" fmla="*/ 3 h 22"/>
                  <a:gd name="T6" fmla="*/ 10 w 21"/>
                  <a:gd name="T7" fmla="*/ 0 h 22"/>
                  <a:gd name="T8" fmla="*/ 3 w 21"/>
                  <a:gd name="T9" fmla="*/ 3 h 22"/>
                  <a:gd name="T10" fmla="*/ 0 w 21"/>
                  <a:gd name="T11" fmla="*/ 11 h 22"/>
                  <a:gd name="T12" fmla="*/ 3 w 21"/>
                  <a:gd name="T13" fmla="*/ 18 h 22"/>
                  <a:gd name="T14" fmla="*/ 10 w 21"/>
                  <a:gd name="T15" fmla="*/ 22 h 22"/>
                  <a:gd name="T16" fmla="*/ 18 w 21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18" y="18"/>
                    </a:moveTo>
                    <a:cubicBezTo>
                      <a:pt x="20" y="16"/>
                      <a:pt x="21" y="14"/>
                      <a:pt x="21" y="11"/>
                    </a:cubicBezTo>
                    <a:cubicBezTo>
                      <a:pt x="21" y="8"/>
                      <a:pt x="20" y="5"/>
                      <a:pt x="18" y="3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3" y="22"/>
                      <a:pt x="16" y="21"/>
                      <a:pt x="18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133">
                <a:extLst>
                  <a:ext uri="{FF2B5EF4-FFF2-40B4-BE49-F238E27FC236}">
                    <a16:creationId xmlns:a16="http://schemas.microsoft.com/office/drawing/2014/main" id="{00D7D564-487B-1B64-C057-3128A1612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9650" y="5740399"/>
                <a:ext cx="44450" cy="46038"/>
              </a:xfrm>
              <a:custGeom>
                <a:avLst/>
                <a:gdLst>
                  <a:gd name="T0" fmla="*/ 18 w 21"/>
                  <a:gd name="T1" fmla="*/ 18 h 21"/>
                  <a:gd name="T2" fmla="*/ 21 w 21"/>
                  <a:gd name="T3" fmla="*/ 11 h 21"/>
                  <a:gd name="T4" fmla="*/ 18 w 21"/>
                  <a:gd name="T5" fmla="*/ 3 h 21"/>
                  <a:gd name="T6" fmla="*/ 10 w 21"/>
                  <a:gd name="T7" fmla="*/ 0 h 21"/>
                  <a:gd name="T8" fmla="*/ 3 w 21"/>
                  <a:gd name="T9" fmla="*/ 3 h 21"/>
                  <a:gd name="T10" fmla="*/ 0 w 21"/>
                  <a:gd name="T11" fmla="*/ 11 h 21"/>
                  <a:gd name="T12" fmla="*/ 3 w 21"/>
                  <a:gd name="T13" fmla="*/ 18 h 21"/>
                  <a:gd name="T14" fmla="*/ 10 w 21"/>
                  <a:gd name="T15" fmla="*/ 21 h 21"/>
                  <a:gd name="T16" fmla="*/ 18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18" y="18"/>
                    </a:moveTo>
                    <a:cubicBezTo>
                      <a:pt x="20" y="16"/>
                      <a:pt x="21" y="14"/>
                      <a:pt x="21" y="11"/>
                    </a:cubicBezTo>
                    <a:cubicBezTo>
                      <a:pt x="21" y="8"/>
                      <a:pt x="20" y="5"/>
                      <a:pt x="18" y="3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0"/>
                      <a:pt x="7" y="21"/>
                      <a:pt x="10" y="21"/>
                    </a:cubicBezTo>
                    <a:cubicBezTo>
                      <a:pt x="13" y="21"/>
                      <a:pt x="16" y="20"/>
                      <a:pt x="18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134">
                <a:extLst>
                  <a:ext uri="{FF2B5EF4-FFF2-40B4-BE49-F238E27FC236}">
                    <a16:creationId xmlns:a16="http://schemas.microsoft.com/office/drawing/2014/main" id="{1431B154-5E62-BA1B-E0A5-03973D6EC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4125" y="5722936"/>
                <a:ext cx="47625" cy="49213"/>
              </a:xfrm>
              <a:custGeom>
                <a:avLst/>
                <a:gdLst>
                  <a:gd name="T0" fmla="*/ 19 w 22"/>
                  <a:gd name="T1" fmla="*/ 18 h 22"/>
                  <a:gd name="T2" fmla="*/ 22 w 22"/>
                  <a:gd name="T3" fmla="*/ 11 h 22"/>
                  <a:gd name="T4" fmla="*/ 19 w 22"/>
                  <a:gd name="T5" fmla="*/ 3 h 22"/>
                  <a:gd name="T6" fmla="*/ 11 w 22"/>
                  <a:gd name="T7" fmla="*/ 0 h 22"/>
                  <a:gd name="T8" fmla="*/ 4 w 22"/>
                  <a:gd name="T9" fmla="*/ 3 h 22"/>
                  <a:gd name="T10" fmla="*/ 0 w 22"/>
                  <a:gd name="T11" fmla="*/ 11 h 22"/>
                  <a:gd name="T12" fmla="*/ 4 w 22"/>
                  <a:gd name="T13" fmla="*/ 18 h 22"/>
                  <a:gd name="T14" fmla="*/ 11 w 22"/>
                  <a:gd name="T15" fmla="*/ 22 h 22"/>
                  <a:gd name="T16" fmla="*/ 19 w 22"/>
                  <a:gd name="T1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18"/>
                    </a:move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8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135">
                <a:extLst>
                  <a:ext uri="{FF2B5EF4-FFF2-40B4-BE49-F238E27FC236}">
                    <a16:creationId xmlns:a16="http://schemas.microsoft.com/office/drawing/2014/main" id="{88FA6AFE-F7C9-6C3D-4028-242B9271F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5837" y="5592761"/>
                <a:ext cx="46038" cy="47625"/>
              </a:xfrm>
              <a:custGeom>
                <a:avLst/>
                <a:gdLst>
                  <a:gd name="T0" fmla="*/ 18 w 21"/>
                  <a:gd name="T1" fmla="*/ 19 h 22"/>
                  <a:gd name="T2" fmla="*/ 21 w 21"/>
                  <a:gd name="T3" fmla="*/ 11 h 22"/>
                  <a:gd name="T4" fmla="*/ 18 w 21"/>
                  <a:gd name="T5" fmla="*/ 4 h 22"/>
                  <a:gd name="T6" fmla="*/ 10 w 21"/>
                  <a:gd name="T7" fmla="*/ 0 h 22"/>
                  <a:gd name="T8" fmla="*/ 3 w 21"/>
                  <a:gd name="T9" fmla="*/ 4 h 22"/>
                  <a:gd name="T10" fmla="*/ 0 w 21"/>
                  <a:gd name="T11" fmla="*/ 11 h 22"/>
                  <a:gd name="T12" fmla="*/ 3 w 21"/>
                  <a:gd name="T13" fmla="*/ 19 h 22"/>
                  <a:gd name="T14" fmla="*/ 10 w 21"/>
                  <a:gd name="T15" fmla="*/ 22 h 22"/>
                  <a:gd name="T16" fmla="*/ 18 w 21"/>
                  <a:gd name="T1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18" y="19"/>
                    </a:moveTo>
                    <a:cubicBezTo>
                      <a:pt x="20" y="17"/>
                      <a:pt x="21" y="14"/>
                      <a:pt x="21" y="11"/>
                    </a:cubicBezTo>
                    <a:cubicBezTo>
                      <a:pt x="21" y="8"/>
                      <a:pt x="20" y="6"/>
                      <a:pt x="18" y="4"/>
                    </a:cubicBezTo>
                    <a:cubicBezTo>
                      <a:pt x="16" y="1"/>
                      <a:pt x="13" y="0"/>
                      <a:pt x="10" y="0"/>
                    </a:cubicBezTo>
                    <a:cubicBezTo>
                      <a:pt x="7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3" y="22"/>
                      <a:pt x="16" y="21"/>
                      <a:pt x="18" y="1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136">
                <a:extLst>
                  <a:ext uri="{FF2B5EF4-FFF2-40B4-BE49-F238E27FC236}">
                    <a16:creationId xmlns:a16="http://schemas.microsoft.com/office/drawing/2014/main" id="{1ED06503-0AC9-687F-E80B-71D67C889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9550" y="5543549"/>
                <a:ext cx="47625" cy="49213"/>
              </a:xfrm>
              <a:custGeom>
                <a:avLst/>
                <a:gdLst>
                  <a:gd name="T0" fmla="*/ 19 w 22"/>
                  <a:gd name="T1" fmla="*/ 19 h 22"/>
                  <a:gd name="T2" fmla="*/ 22 w 22"/>
                  <a:gd name="T3" fmla="*/ 11 h 22"/>
                  <a:gd name="T4" fmla="*/ 19 w 22"/>
                  <a:gd name="T5" fmla="*/ 3 h 22"/>
                  <a:gd name="T6" fmla="*/ 11 w 22"/>
                  <a:gd name="T7" fmla="*/ 0 h 22"/>
                  <a:gd name="T8" fmla="*/ 4 w 22"/>
                  <a:gd name="T9" fmla="*/ 3 h 22"/>
                  <a:gd name="T10" fmla="*/ 0 w 22"/>
                  <a:gd name="T11" fmla="*/ 11 h 22"/>
                  <a:gd name="T12" fmla="*/ 4 w 22"/>
                  <a:gd name="T13" fmla="*/ 19 h 22"/>
                  <a:gd name="T14" fmla="*/ 11 w 22"/>
                  <a:gd name="T15" fmla="*/ 22 h 22"/>
                  <a:gd name="T16" fmla="*/ 19 w 22"/>
                  <a:gd name="T1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19"/>
                    </a:move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137">
                <a:extLst>
                  <a:ext uri="{FF2B5EF4-FFF2-40B4-BE49-F238E27FC236}">
                    <a16:creationId xmlns:a16="http://schemas.microsoft.com/office/drawing/2014/main" id="{A9C9F827-CB36-0560-1C8E-756E8A79E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9612" y="5532436"/>
                <a:ext cx="47625" cy="46038"/>
              </a:xfrm>
              <a:custGeom>
                <a:avLst/>
                <a:gdLst>
                  <a:gd name="T0" fmla="*/ 19 w 22"/>
                  <a:gd name="T1" fmla="*/ 18 h 21"/>
                  <a:gd name="T2" fmla="*/ 22 w 22"/>
                  <a:gd name="T3" fmla="*/ 11 h 21"/>
                  <a:gd name="T4" fmla="*/ 19 w 22"/>
                  <a:gd name="T5" fmla="*/ 3 h 21"/>
                  <a:gd name="T6" fmla="*/ 11 w 22"/>
                  <a:gd name="T7" fmla="*/ 0 h 21"/>
                  <a:gd name="T8" fmla="*/ 4 w 22"/>
                  <a:gd name="T9" fmla="*/ 3 h 21"/>
                  <a:gd name="T10" fmla="*/ 0 w 22"/>
                  <a:gd name="T11" fmla="*/ 11 h 21"/>
                  <a:gd name="T12" fmla="*/ 4 w 22"/>
                  <a:gd name="T13" fmla="*/ 18 h 21"/>
                  <a:gd name="T14" fmla="*/ 11 w 22"/>
                  <a:gd name="T15" fmla="*/ 21 h 21"/>
                  <a:gd name="T16" fmla="*/ 19 w 22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9" y="18"/>
                    </a:move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152">
                <a:extLst>
                  <a:ext uri="{FF2B5EF4-FFF2-40B4-BE49-F238E27FC236}">
                    <a16:creationId xmlns:a16="http://schemas.microsoft.com/office/drawing/2014/main" id="{E85BB40C-5C7A-0E67-5AAA-A743629FB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400" y="4483099"/>
                <a:ext cx="46038" cy="46038"/>
              </a:xfrm>
              <a:custGeom>
                <a:avLst/>
                <a:gdLst>
                  <a:gd name="T0" fmla="*/ 18 w 21"/>
                  <a:gd name="T1" fmla="*/ 18 h 21"/>
                  <a:gd name="T2" fmla="*/ 21 w 21"/>
                  <a:gd name="T3" fmla="*/ 10 h 21"/>
                  <a:gd name="T4" fmla="*/ 18 w 21"/>
                  <a:gd name="T5" fmla="*/ 3 h 21"/>
                  <a:gd name="T6" fmla="*/ 11 w 21"/>
                  <a:gd name="T7" fmla="*/ 0 h 21"/>
                  <a:gd name="T8" fmla="*/ 3 w 21"/>
                  <a:gd name="T9" fmla="*/ 3 h 21"/>
                  <a:gd name="T10" fmla="*/ 0 w 21"/>
                  <a:gd name="T11" fmla="*/ 10 h 21"/>
                  <a:gd name="T12" fmla="*/ 3 w 21"/>
                  <a:gd name="T13" fmla="*/ 18 h 21"/>
                  <a:gd name="T14" fmla="*/ 11 w 21"/>
                  <a:gd name="T15" fmla="*/ 21 h 21"/>
                  <a:gd name="T16" fmla="*/ 18 w 21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18" y="18"/>
                    </a:moveTo>
                    <a:cubicBezTo>
                      <a:pt x="20" y="16"/>
                      <a:pt x="21" y="13"/>
                      <a:pt x="21" y="10"/>
                    </a:cubicBezTo>
                    <a:cubicBezTo>
                      <a:pt x="21" y="7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8" y="1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Freeform 154">
                <a:extLst>
                  <a:ext uri="{FF2B5EF4-FFF2-40B4-BE49-F238E27FC236}">
                    <a16:creationId xmlns:a16="http://schemas.microsoft.com/office/drawing/2014/main" id="{573F69F9-E8BA-7C08-9A24-341DC5CB7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7" y="5911849"/>
                <a:ext cx="3978275" cy="369888"/>
              </a:xfrm>
              <a:custGeom>
                <a:avLst/>
                <a:gdLst>
                  <a:gd name="T0" fmla="*/ 2506 w 2506"/>
                  <a:gd name="T1" fmla="*/ 121 h 233"/>
                  <a:gd name="T2" fmla="*/ 2194 w 2506"/>
                  <a:gd name="T3" fmla="*/ 83 h 233"/>
                  <a:gd name="T4" fmla="*/ 1881 w 2506"/>
                  <a:gd name="T5" fmla="*/ 0 h 233"/>
                  <a:gd name="T6" fmla="*/ 1255 w 2506"/>
                  <a:gd name="T7" fmla="*/ 113 h 233"/>
                  <a:gd name="T8" fmla="*/ 1095 w 2506"/>
                  <a:gd name="T9" fmla="*/ 138 h 233"/>
                  <a:gd name="T10" fmla="*/ 941 w 2506"/>
                  <a:gd name="T11" fmla="*/ 123 h 233"/>
                  <a:gd name="T12" fmla="*/ 786 w 2506"/>
                  <a:gd name="T13" fmla="*/ 135 h 233"/>
                  <a:gd name="T14" fmla="*/ 626 w 2506"/>
                  <a:gd name="T15" fmla="*/ 167 h 233"/>
                  <a:gd name="T16" fmla="*/ 471 w 2506"/>
                  <a:gd name="T17" fmla="*/ 187 h 233"/>
                  <a:gd name="T18" fmla="*/ 311 w 2506"/>
                  <a:gd name="T19" fmla="*/ 187 h 233"/>
                  <a:gd name="T20" fmla="*/ 156 w 2506"/>
                  <a:gd name="T21" fmla="*/ 218 h 233"/>
                  <a:gd name="T22" fmla="*/ 53 w 2506"/>
                  <a:gd name="T23" fmla="*/ 233 h 233"/>
                  <a:gd name="T24" fmla="*/ 0 w 2506"/>
                  <a:gd name="T25" fmla="*/ 20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6" h="233">
                    <a:moveTo>
                      <a:pt x="2506" y="121"/>
                    </a:moveTo>
                    <a:lnTo>
                      <a:pt x="2194" y="83"/>
                    </a:lnTo>
                    <a:lnTo>
                      <a:pt x="1881" y="0"/>
                    </a:lnTo>
                    <a:lnTo>
                      <a:pt x="1255" y="113"/>
                    </a:lnTo>
                    <a:lnTo>
                      <a:pt x="1095" y="138"/>
                    </a:lnTo>
                    <a:lnTo>
                      <a:pt x="941" y="123"/>
                    </a:lnTo>
                    <a:lnTo>
                      <a:pt x="786" y="135"/>
                    </a:lnTo>
                    <a:lnTo>
                      <a:pt x="626" y="167"/>
                    </a:lnTo>
                    <a:lnTo>
                      <a:pt x="471" y="187"/>
                    </a:lnTo>
                    <a:lnTo>
                      <a:pt x="311" y="187"/>
                    </a:lnTo>
                    <a:lnTo>
                      <a:pt x="156" y="218"/>
                    </a:lnTo>
                    <a:lnTo>
                      <a:pt x="53" y="233"/>
                    </a:lnTo>
                    <a:lnTo>
                      <a:pt x="0" y="208"/>
                    </a:lnTo>
                  </a:path>
                </a:pathLst>
              </a:custGeom>
              <a:noFill/>
              <a:ln w="25400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Line 155">
                <a:extLst>
                  <a:ext uri="{FF2B5EF4-FFF2-40B4-BE49-F238E27FC236}">
                    <a16:creationId xmlns:a16="http://schemas.microsoft.com/office/drawing/2014/main" id="{E91F3BA0-197E-1E0F-E57A-CF50CA141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04475" y="5856286"/>
                <a:ext cx="0" cy="366713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Line 156">
                <a:extLst>
                  <a:ext uri="{FF2B5EF4-FFF2-40B4-BE49-F238E27FC236}">
                    <a16:creationId xmlns:a16="http://schemas.microsoft.com/office/drawing/2014/main" id="{52EC14E9-EF9E-3E54-A7C4-F8AEEB0F6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2350" y="5705474"/>
                <a:ext cx="0" cy="407988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Line 157">
                <a:extLst>
                  <a:ext uri="{FF2B5EF4-FFF2-40B4-BE49-F238E27FC236}">
                    <a16:creationId xmlns:a16="http://schemas.microsoft.com/office/drawing/2014/main" id="{AC665F34-09A6-24BD-047B-088E407BF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04537" y="5911849"/>
                <a:ext cx="0" cy="376238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Line 158">
                <a:extLst>
                  <a:ext uri="{FF2B5EF4-FFF2-40B4-BE49-F238E27FC236}">
                    <a16:creationId xmlns:a16="http://schemas.microsoft.com/office/drawing/2014/main" id="{700467E3-CB2D-9398-61F5-8CA7F588D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6037" y="6097586"/>
                <a:ext cx="0" cy="227013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Line 159">
                <a:extLst>
                  <a:ext uri="{FF2B5EF4-FFF2-40B4-BE49-F238E27FC236}">
                    <a16:creationId xmlns:a16="http://schemas.microsoft.com/office/drawing/2014/main" id="{A8BD95A3-4D99-052D-7C71-046C1EF29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21562" y="6097586"/>
                <a:ext cx="0" cy="225425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Line 160">
                <a:extLst>
                  <a:ext uri="{FF2B5EF4-FFF2-40B4-BE49-F238E27FC236}">
                    <a16:creationId xmlns:a16="http://schemas.microsoft.com/office/drawing/2014/main" id="{14547E72-D045-AEA7-B029-7F4283AF8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72325" y="6173786"/>
                <a:ext cx="0" cy="165100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Line 161">
                <a:extLst>
                  <a:ext uri="{FF2B5EF4-FFF2-40B4-BE49-F238E27FC236}">
                    <a16:creationId xmlns:a16="http://schemas.microsoft.com/office/drawing/2014/main" id="{6955D74C-92B4-61ED-9A4E-626D9DE97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4050" y="6224586"/>
                <a:ext cx="0" cy="103188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Line 162">
                <a:extLst>
                  <a:ext uri="{FF2B5EF4-FFF2-40B4-BE49-F238E27FC236}">
                    <a16:creationId xmlns:a16="http://schemas.microsoft.com/office/drawing/2014/main" id="{AB37D49B-5B25-4670-1F1D-851E24C8F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0637" y="5942011"/>
                <a:ext cx="0" cy="293688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Line 163">
                <a:extLst>
                  <a:ext uri="{FF2B5EF4-FFF2-40B4-BE49-F238E27FC236}">
                    <a16:creationId xmlns:a16="http://schemas.microsoft.com/office/drawing/2014/main" id="{A5ABB359-52AA-BCDF-23FF-0ADF84A91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6100" y="6015036"/>
                <a:ext cx="0" cy="231775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Line 164">
                <a:extLst>
                  <a:ext uri="{FF2B5EF4-FFF2-40B4-BE49-F238E27FC236}">
                    <a16:creationId xmlns:a16="http://schemas.microsoft.com/office/drawing/2014/main" id="{0DE6CF35-549B-69B8-086B-DFEC94FC1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15337" y="5968999"/>
                <a:ext cx="0" cy="254000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Line 165">
                <a:extLst>
                  <a:ext uri="{FF2B5EF4-FFF2-40B4-BE49-F238E27FC236}">
                    <a16:creationId xmlns:a16="http://schemas.microsoft.com/office/drawing/2014/main" id="{749B974B-7A2E-6677-836E-4970F181E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66162" y="5988049"/>
                <a:ext cx="0" cy="271463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Line 166">
                <a:extLst>
                  <a:ext uri="{FF2B5EF4-FFF2-40B4-BE49-F238E27FC236}">
                    <a16:creationId xmlns:a16="http://schemas.microsoft.com/office/drawing/2014/main" id="{749443A2-3264-53B9-DD16-502B562D2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0037" y="6054724"/>
                <a:ext cx="0" cy="238125"/>
              </a:xfrm>
              <a:prstGeom prst="line">
                <a:avLst/>
              </a:prstGeom>
              <a:noFill/>
              <a:ln w="7938" cap="rnd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192">
                <a:extLst>
                  <a:ext uri="{FF2B5EF4-FFF2-40B4-BE49-F238E27FC236}">
                    <a16:creationId xmlns:a16="http://schemas.microsoft.com/office/drawing/2014/main" id="{601DA5AE-BAF1-B78E-EA4B-D171DBFDD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75" y="6218236"/>
                <a:ext cx="49213" cy="46038"/>
              </a:xfrm>
              <a:custGeom>
                <a:avLst/>
                <a:gdLst>
                  <a:gd name="T0" fmla="*/ 4 w 22"/>
                  <a:gd name="T1" fmla="*/ 3 h 21"/>
                  <a:gd name="T2" fmla="*/ 0 w 22"/>
                  <a:gd name="T3" fmla="*/ 11 h 21"/>
                  <a:gd name="T4" fmla="*/ 4 w 22"/>
                  <a:gd name="T5" fmla="*/ 18 h 21"/>
                  <a:gd name="T6" fmla="*/ 11 w 22"/>
                  <a:gd name="T7" fmla="*/ 21 h 21"/>
                  <a:gd name="T8" fmla="*/ 19 w 22"/>
                  <a:gd name="T9" fmla="*/ 18 h 21"/>
                  <a:gd name="T10" fmla="*/ 22 w 22"/>
                  <a:gd name="T11" fmla="*/ 11 h 21"/>
                  <a:gd name="T12" fmla="*/ 19 w 22"/>
                  <a:gd name="T13" fmla="*/ 3 h 21"/>
                  <a:gd name="T14" fmla="*/ 11 w 22"/>
                  <a:gd name="T15" fmla="*/ 0 h 21"/>
                  <a:gd name="T16" fmla="*/ 4 w 22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4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193">
                <a:extLst>
                  <a:ext uri="{FF2B5EF4-FFF2-40B4-BE49-F238E27FC236}">
                    <a16:creationId xmlns:a16="http://schemas.microsoft.com/office/drawing/2014/main" id="{790D50A8-CEC9-C933-7D9D-237125175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2" y="6259511"/>
                <a:ext cx="47625" cy="46038"/>
              </a:xfrm>
              <a:custGeom>
                <a:avLst/>
                <a:gdLst>
                  <a:gd name="T0" fmla="*/ 3 w 22"/>
                  <a:gd name="T1" fmla="*/ 3 h 21"/>
                  <a:gd name="T2" fmla="*/ 0 w 22"/>
                  <a:gd name="T3" fmla="*/ 10 h 21"/>
                  <a:gd name="T4" fmla="*/ 3 w 22"/>
                  <a:gd name="T5" fmla="*/ 18 h 21"/>
                  <a:gd name="T6" fmla="*/ 11 w 22"/>
                  <a:gd name="T7" fmla="*/ 21 h 21"/>
                  <a:gd name="T8" fmla="*/ 18 w 22"/>
                  <a:gd name="T9" fmla="*/ 18 h 21"/>
                  <a:gd name="T10" fmla="*/ 22 w 22"/>
                  <a:gd name="T11" fmla="*/ 10 h 21"/>
                  <a:gd name="T12" fmla="*/ 18 w 22"/>
                  <a:gd name="T13" fmla="*/ 3 h 21"/>
                  <a:gd name="T14" fmla="*/ 11 w 22"/>
                  <a:gd name="T15" fmla="*/ 0 h 21"/>
                  <a:gd name="T16" fmla="*/ 3 w 22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3" y="3"/>
                    </a:move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3" y="18"/>
                    </a:cubicBezTo>
                    <a:cubicBezTo>
                      <a:pt x="5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8" y="18"/>
                    </a:cubicBezTo>
                    <a:cubicBezTo>
                      <a:pt x="21" y="16"/>
                      <a:pt x="22" y="13"/>
                      <a:pt x="22" y="10"/>
                    </a:cubicBezTo>
                    <a:cubicBezTo>
                      <a:pt x="22" y="7"/>
                      <a:pt x="21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194">
                <a:extLst>
                  <a:ext uri="{FF2B5EF4-FFF2-40B4-BE49-F238E27FC236}">
                    <a16:creationId xmlns:a16="http://schemas.microsoft.com/office/drawing/2014/main" id="{29A1E86E-642D-2BE0-6F1A-0168EDB9B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5" y="6235699"/>
                <a:ext cx="47625" cy="46038"/>
              </a:xfrm>
              <a:custGeom>
                <a:avLst/>
                <a:gdLst>
                  <a:gd name="T0" fmla="*/ 4 w 22"/>
                  <a:gd name="T1" fmla="*/ 3 h 21"/>
                  <a:gd name="T2" fmla="*/ 0 w 22"/>
                  <a:gd name="T3" fmla="*/ 10 h 21"/>
                  <a:gd name="T4" fmla="*/ 4 w 22"/>
                  <a:gd name="T5" fmla="*/ 18 h 21"/>
                  <a:gd name="T6" fmla="*/ 11 w 22"/>
                  <a:gd name="T7" fmla="*/ 21 h 21"/>
                  <a:gd name="T8" fmla="*/ 19 w 22"/>
                  <a:gd name="T9" fmla="*/ 18 h 21"/>
                  <a:gd name="T10" fmla="*/ 22 w 22"/>
                  <a:gd name="T11" fmla="*/ 10 h 21"/>
                  <a:gd name="T12" fmla="*/ 19 w 22"/>
                  <a:gd name="T13" fmla="*/ 3 h 21"/>
                  <a:gd name="T14" fmla="*/ 11 w 22"/>
                  <a:gd name="T15" fmla="*/ 0 h 21"/>
                  <a:gd name="T16" fmla="*/ 4 w 22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4" y="3"/>
                    </a:move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ubicBezTo>
                      <a:pt x="21" y="16"/>
                      <a:pt x="22" y="13"/>
                      <a:pt x="22" y="10"/>
                    </a:cubicBezTo>
                    <a:cubicBezTo>
                      <a:pt x="22" y="7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Freeform 195">
                <a:extLst>
                  <a:ext uri="{FF2B5EF4-FFF2-40B4-BE49-F238E27FC236}">
                    <a16:creationId xmlns:a16="http://schemas.microsoft.com/office/drawing/2014/main" id="{76B1A92C-4343-750D-779B-C9239FC8B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2987" y="6184899"/>
                <a:ext cx="47625" cy="49213"/>
              </a:xfrm>
              <a:custGeom>
                <a:avLst/>
                <a:gdLst>
                  <a:gd name="T0" fmla="*/ 3 w 22"/>
                  <a:gd name="T1" fmla="*/ 4 h 22"/>
                  <a:gd name="T2" fmla="*/ 0 w 22"/>
                  <a:gd name="T3" fmla="*/ 11 h 22"/>
                  <a:gd name="T4" fmla="*/ 3 w 22"/>
                  <a:gd name="T5" fmla="*/ 19 h 22"/>
                  <a:gd name="T6" fmla="*/ 11 w 22"/>
                  <a:gd name="T7" fmla="*/ 22 h 22"/>
                  <a:gd name="T8" fmla="*/ 19 w 22"/>
                  <a:gd name="T9" fmla="*/ 19 h 22"/>
                  <a:gd name="T10" fmla="*/ 22 w 22"/>
                  <a:gd name="T11" fmla="*/ 11 h 22"/>
                  <a:gd name="T12" fmla="*/ 19 w 22"/>
                  <a:gd name="T13" fmla="*/ 4 h 22"/>
                  <a:gd name="T14" fmla="*/ 11 w 22"/>
                  <a:gd name="T15" fmla="*/ 0 h 22"/>
                  <a:gd name="T16" fmla="*/ 3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3" y="4"/>
                    </a:move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9" y="4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4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196">
                <a:extLst>
                  <a:ext uri="{FF2B5EF4-FFF2-40B4-BE49-F238E27FC236}">
                    <a16:creationId xmlns:a16="http://schemas.microsoft.com/office/drawing/2014/main" id="{F5A717BE-86DF-58D2-52CD-88492BE83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6987" y="6184899"/>
                <a:ext cx="47625" cy="49213"/>
              </a:xfrm>
              <a:custGeom>
                <a:avLst/>
                <a:gdLst>
                  <a:gd name="T0" fmla="*/ 3 w 22"/>
                  <a:gd name="T1" fmla="*/ 4 h 22"/>
                  <a:gd name="T2" fmla="*/ 0 w 22"/>
                  <a:gd name="T3" fmla="*/ 11 h 22"/>
                  <a:gd name="T4" fmla="*/ 3 w 22"/>
                  <a:gd name="T5" fmla="*/ 19 h 22"/>
                  <a:gd name="T6" fmla="*/ 11 w 22"/>
                  <a:gd name="T7" fmla="*/ 22 h 22"/>
                  <a:gd name="T8" fmla="*/ 19 w 22"/>
                  <a:gd name="T9" fmla="*/ 19 h 22"/>
                  <a:gd name="T10" fmla="*/ 22 w 22"/>
                  <a:gd name="T11" fmla="*/ 11 h 22"/>
                  <a:gd name="T12" fmla="*/ 19 w 22"/>
                  <a:gd name="T13" fmla="*/ 4 h 22"/>
                  <a:gd name="T14" fmla="*/ 11 w 22"/>
                  <a:gd name="T15" fmla="*/ 0 h 22"/>
                  <a:gd name="T16" fmla="*/ 3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3" y="4"/>
                    </a:move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9" y="4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4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Freeform 197">
                <a:extLst>
                  <a:ext uri="{FF2B5EF4-FFF2-40B4-BE49-F238E27FC236}">
                    <a16:creationId xmlns:a16="http://schemas.microsoft.com/office/drawing/2014/main" id="{1924273F-46D3-3D1F-4D30-EFE43C13B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3050" y="6153149"/>
                <a:ext cx="47625" cy="47625"/>
              </a:xfrm>
              <a:custGeom>
                <a:avLst/>
                <a:gdLst>
                  <a:gd name="T0" fmla="*/ 3 w 22"/>
                  <a:gd name="T1" fmla="*/ 3 h 22"/>
                  <a:gd name="T2" fmla="*/ 0 w 22"/>
                  <a:gd name="T3" fmla="*/ 11 h 22"/>
                  <a:gd name="T4" fmla="*/ 3 w 22"/>
                  <a:gd name="T5" fmla="*/ 18 h 22"/>
                  <a:gd name="T6" fmla="*/ 11 w 22"/>
                  <a:gd name="T7" fmla="*/ 22 h 22"/>
                  <a:gd name="T8" fmla="*/ 19 w 22"/>
                  <a:gd name="T9" fmla="*/ 18 h 22"/>
                  <a:gd name="T10" fmla="*/ 22 w 22"/>
                  <a:gd name="T11" fmla="*/ 11 h 22"/>
                  <a:gd name="T12" fmla="*/ 19 w 22"/>
                  <a:gd name="T13" fmla="*/ 3 h 22"/>
                  <a:gd name="T14" fmla="*/ 11 w 22"/>
                  <a:gd name="T15" fmla="*/ 0 h 22"/>
                  <a:gd name="T16" fmla="*/ 3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3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Freeform 198">
                <a:extLst>
                  <a:ext uri="{FF2B5EF4-FFF2-40B4-BE49-F238E27FC236}">
                    <a16:creationId xmlns:a16="http://schemas.microsoft.com/office/drawing/2014/main" id="{76231AC9-DA44-F4F2-05D3-627EB1DC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7050" y="6102349"/>
                <a:ext cx="47625" cy="46038"/>
              </a:xfrm>
              <a:custGeom>
                <a:avLst/>
                <a:gdLst>
                  <a:gd name="T0" fmla="*/ 4 w 22"/>
                  <a:gd name="T1" fmla="*/ 3 h 21"/>
                  <a:gd name="T2" fmla="*/ 0 w 22"/>
                  <a:gd name="T3" fmla="*/ 11 h 21"/>
                  <a:gd name="T4" fmla="*/ 4 w 22"/>
                  <a:gd name="T5" fmla="*/ 18 h 21"/>
                  <a:gd name="T6" fmla="*/ 11 w 22"/>
                  <a:gd name="T7" fmla="*/ 21 h 21"/>
                  <a:gd name="T8" fmla="*/ 19 w 22"/>
                  <a:gd name="T9" fmla="*/ 18 h 21"/>
                  <a:gd name="T10" fmla="*/ 22 w 22"/>
                  <a:gd name="T11" fmla="*/ 11 h 21"/>
                  <a:gd name="T12" fmla="*/ 19 w 22"/>
                  <a:gd name="T13" fmla="*/ 3 h 21"/>
                  <a:gd name="T14" fmla="*/ 11 w 22"/>
                  <a:gd name="T15" fmla="*/ 0 h 21"/>
                  <a:gd name="T16" fmla="*/ 4 w 22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4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Freeform 199">
                <a:extLst>
                  <a:ext uri="{FF2B5EF4-FFF2-40B4-BE49-F238E27FC236}">
                    <a16:creationId xmlns:a16="http://schemas.microsoft.com/office/drawing/2014/main" id="{1E255AF6-6871-A476-7FAB-8C8EE78CC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112" y="6081711"/>
                <a:ext cx="47625" cy="46038"/>
              </a:xfrm>
              <a:custGeom>
                <a:avLst/>
                <a:gdLst>
                  <a:gd name="T0" fmla="*/ 4 w 22"/>
                  <a:gd name="T1" fmla="*/ 3 h 21"/>
                  <a:gd name="T2" fmla="*/ 0 w 22"/>
                  <a:gd name="T3" fmla="*/ 11 h 21"/>
                  <a:gd name="T4" fmla="*/ 4 w 22"/>
                  <a:gd name="T5" fmla="*/ 18 h 21"/>
                  <a:gd name="T6" fmla="*/ 11 w 22"/>
                  <a:gd name="T7" fmla="*/ 21 h 21"/>
                  <a:gd name="T8" fmla="*/ 19 w 22"/>
                  <a:gd name="T9" fmla="*/ 18 h 21"/>
                  <a:gd name="T10" fmla="*/ 22 w 22"/>
                  <a:gd name="T11" fmla="*/ 11 h 21"/>
                  <a:gd name="T12" fmla="*/ 19 w 22"/>
                  <a:gd name="T13" fmla="*/ 3 h 21"/>
                  <a:gd name="T14" fmla="*/ 11 w 22"/>
                  <a:gd name="T15" fmla="*/ 0 h 21"/>
                  <a:gd name="T16" fmla="*/ 4 w 22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4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8"/>
                    </a:cubicBezTo>
                    <a:cubicBezTo>
                      <a:pt x="6" y="20"/>
                      <a:pt x="8" y="21"/>
                      <a:pt x="11" y="21"/>
                    </a:cubicBezTo>
                    <a:cubicBezTo>
                      <a:pt x="14" y="21"/>
                      <a:pt x="17" y="20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Freeform 200">
                <a:extLst>
                  <a:ext uri="{FF2B5EF4-FFF2-40B4-BE49-F238E27FC236}">
                    <a16:creationId xmlns:a16="http://schemas.microsoft.com/office/drawing/2014/main" id="{9B6FEF67-2083-AA47-C1C0-C54D5000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7587" y="6107111"/>
                <a:ext cx="47625" cy="47625"/>
              </a:xfrm>
              <a:custGeom>
                <a:avLst/>
                <a:gdLst>
                  <a:gd name="T0" fmla="*/ 3 w 22"/>
                  <a:gd name="T1" fmla="*/ 3 h 22"/>
                  <a:gd name="T2" fmla="*/ 0 w 22"/>
                  <a:gd name="T3" fmla="*/ 11 h 22"/>
                  <a:gd name="T4" fmla="*/ 3 w 22"/>
                  <a:gd name="T5" fmla="*/ 18 h 22"/>
                  <a:gd name="T6" fmla="*/ 11 w 22"/>
                  <a:gd name="T7" fmla="*/ 22 h 22"/>
                  <a:gd name="T8" fmla="*/ 18 w 22"/>
                  <a:gd name="T9" fmla="*/ 18 h 22"/>
                  <a:gd name="T10" fmla="*/ 22 w 22"/>
                  <a:gd name="T11" fmla="*/ 11 h 22"/>
                  <a:gd name="T12" fmla="*/ 18 w 22"/>
                  <a:gd name="T13" fmla="*/ 3 h 22"/>
                  <a:gd name="T14" fmla="*/ 11 w 22"/>
                  <a:gd name="T15" fmla="*/ 0 h 22"/>
                  <a:gd name="T16" fmla="*/ 3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3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Freeform 201">
                <a:extLst>
                  <a:ext uri="{FF2B5EF4-FFF2-40B4-BE49-F238E27FC236}">
                    <a16:creationId xmlns:a16="http://schemas.microsoft.com/office/drawing/2014/main" id="{FB18B362-4B49-F277-282E-0F2A834B8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587" y="6067424"/>
                <a:ext cx="47625" cy="47625"/>
              </a:xfrm>
              <a:custGeom>
                <a:avLst/>
                <a:gdLst>
                  <a:gd name="T0" fmla="*/ 3 w 22"/>
                  <a:gd name="T1" fmla="*/ 3 h 22"/>
                  <a:gd name="T2" fmla="*/ 0 w 22"/>
                  <a:gd name="T3" fmla="*/ 11 h 22"/>
                  <a:gd name="T4" fmla="*/ 3 w 22"/>
                  <a:gd name="T5" fmla="*/ 19 h 22"/>
                  <a:gd name="T6" fmla="*/ 11 w 22"/>
                  <a:gd name="T7" fmla="*/ 22 h 22"/>
                  <a:gd name="T8" fmla="*/ 19 w 22"/>
                  <a:gd name="T9" fmla="*/ 19 h 22"/>
                  <a:gd name="T10" fmla="*/ 22 w 22"/>
                  <a:gd name="T11" fmla="*/ 11 h 22"/>
                  <a:gd name="T12" fmla="*/ 19 w 22"/>
                  <a:gd name="T13" fmla="*/ 3 h 22"/>
                  <a:gd name="T14" fmla="*/ 11 w 22"/>
                  <a:gd name="T15" fmla="*/ 0 h 22"/>
                  <a:gd name="T16" fmla="*/ 3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3" y="3"/>
                    </a:move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9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202">
                <a:extLst>
                  <a:ext uri="{FF2B5EF4-FFF2-40B4-BE49-F238E27FC236}">
                    <a16:creationId xmlns:a16="http://schemas.microsoft.com/office/drawing/2014/main" id="{9A4DF38E-DB81-13CF-E324-9C0E5B2C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3775" y="5888036"/>
                <a:ext cx="49213" cy="47625"/>
              </a:xfrm>
              <a:custGeom>
                <a:avLst/>
                <a:gdLst>
                  <a:gd name="T0" fmla="*/ 3 w 22"/>
                  <a:gd name="T1" fmla="*/ 3 h 22"/>
                  <a:gd name="T2" fmla="*/ 0 w 22"/>
                  <a:gd name="T3" fmla="*/ 11 h 22"/>
                  <a:gd name="T4" fmla="*/ 3 w 22"/>
                  <a:gd name="T5" fmla="*/ 19 h 22"/>
                  <a:gd name="T6" fmla="*/ 11 w 22"/>
                  <a:gd name="T7" fmla="*/ 22 h 22"/>
                  <a:gd name="T8" fmla="*/ 18 w 22"/>
                  <a:gd name="T9" fmla="*/ 19 h 22"/>
                  <a:gd name="T10" fmla="*/ 22 w 22"/>
                  <a:gd name="T11" fmla="*/ 11 h 22"/>
                  <a:gd name="T12" fmla="*/ 18 w 22"/>
                  <a:gd name="T13" fmla="*/ 3 h 22"/>
                  <a:gd name="T14" fmla="*/ 11 w 22"/>
                  <a:gd name="T15" fmla="*/ 0 h 22"/>
                  <a:gd name="T16" fmla="*/ 3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3" y="3"/>
                    </a:move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Freeform 203">
                <a:extLst>
                  <a:ext uri="{FF2B5EF4-FFF2-40B4-BE49-F238E27FC236}">
                    <a16:creationId xmlns:a16="http://schemas.microsoft.com/office/drawing/2014/main" id="{8B59D1F8-9A57-EA7C-6195-F21847E42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2250" y="6018211"/>
                <a:ext cx="47625" cy="49213"/>
              </a:xfrm>
              <a:custGeom>
                <a:avLst/>
                <a:gdLst>
                  <a:gd name="T0" fmla="*/ 3 w 22"/>
                  <a:gd name="T1" fmla="*/ 3 h 22"/>
                  <a:gd name="T2" fmla="*/ 0 w 22"/>
                  <a:gd name="T3" fmla="*/ 11 h 22"/>
                  <a:gd name="T4" fmla="*/ 3 w 22"/>
                  <a:gd name="T5" fmla="*/ 18 h 22"/>
                  <a:gd name="T6" fmla="*/ 11 w 22"/>
                  <a:gd name="T7" fmla="*/ 22 h 22"/>
                  <a:gd name="T8" fmla="*/ 18 w 22"/>
                  <a:gd name="T9" fmla="*/ 18 h 22"/>
                  <a:gd name="T10" fmla="*/ 22 w 22"/>
                  <a:gd name="T11" fmla="*/ 11 h 22"/>
                  <a:gd name="T12" fmla="*/ 18 w 22"/>
                  <a:gd name="T13" fmla="*/ 3 h 22"/>
                  <a:gd name="T14" fmla="*/ 11 w 22"/>
                  <a:gd name="T15" fmla="*/ 0 h 22"/>
                  <a:gd name="T16" fmla="*/ 3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3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Freeform 204">
                <a:extLst>
                  <a:ext uri="{FF2B5EF4-FFF2-40B4-BE49-F238E27FC236}">
                    <a16:creationId xmlns:a16="http://schemas.microsoft.com/office/drawing/2014/main" id="{8FFE1B0D-D0A5-9736-5AC7-F488EF1DD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7550" y="6080124"/>
                <a:ext cx="46038" cy="46038"/>
              </a:xfrm>
              <a:custGeom>
                <a:avLst/>
                <a:gdLst>
                  <a:gd name="T0" fmla="*/ 3 w 21"/>
                  <a:gd name="T1" fmla="*/ 3 h 21"/>
                  <a:gd name="T2" fmla="*/ 0 w 21"/>
                  <a:gd name="T3" fmla="*/ 11 h 21"/>
                  <a:gd name="T4" fmla="*/ 3 w 21"/>
                  <a:gd name="T5" fmla="*/ 18 h 21"/>
                  <a:gd name="T6" fmla="*/ 11 w 21"/>
                  <a:gd name="T7" fmla="*/ 21 h 21"/>
                  <a:gd name="T8" fmla="*/ 18 w 21"/>
                  <a:gd name="T9" fmla="*/ 18 h 21"/>
                  <a:gd name="T10" fmla="*/ 21 w 21"/>
                  <a:gd name="T11" fmla="*/ 11 h 21"/>
                  <a:gd name="T12" fmla="*/ 18 w 21"/>
                  <a:gd name="T13" fmla="*/ 3 h 21"/>
                  <a:gd name="T14" fmla="*/ 11 w 21"/>
                  <a:gd name="T15" fmla="*/ 0 h 21"/>
                  <a:gd name="T16" fmla="*/ 3 w 21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3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0"/>
                      <a:pt x="8" y="21"/>
                      <a:pt x="11" y="21"/>
                    </a:cubicBezTo>
                    <a:cubicBezTo>
                      <a:pt x="14" y="21"/>
                      <a:pt x="16" y="20"/>
                      <a:pt x="18" y="18"/>
                    </a:cubicBezTo>
                    <a:cubicBezTo>
                      <a:pt x="20" y="16"/>
                      <a:pt x="21" y="14"/>
                      <a:pt x="21" y="11"/>
                    </a:cubicBezTo>
                    <a:cubicBezTo>
                      <a:pt x="21" y="8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Freeform 207">
                <a:extLst>
                  <a:ext uri="{FF2B5EF4-FFF2-40B4-BE49-F238E27FC236}">
                    <a16:creationId xmlns:a16="http://schemas.microsoft.com/office/drawing/2014/main" id="{1C723FFB-3B88-80DC-01DA-545966D04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399" y="4656136"/>
                <a:ext cx="46038" cy="47625"/>
              </a:xfrm>
              <a:custGeom>
                <a:avLst/>
                <a:gdLst>
                  <a:gd name="T0" fmla="*/ 3 w 21"/>
                  <a:gd name="T1" fmla="*/ 3 h 22"/>
                  <a:gd name="T2" fmla="*/ 0 w 21"/>
                  <a:gd name="T3" fmla="*/ 11 h 22"/>
                  <a:gd name="T4" fmla="*/ 3 w 21"/>
                  <a:gd name="T5" fmla="*/ 18 h 22"/>
                  <a:gd name="T6" fmla="*/ 11 w 21"/>
                  <a:gd name="T7" fmla="*/ 22 h 22"/>
                  <a:gd name="T8" fmla="*/ 18 w 21"/>
                  <a:gd name="T9" fmla="*/ 18 h 22"/>
                  <a:gd name="T10" fmla="*/ 21 w 21"/>
                  <a:gd name="T11" fmla="*/ 11 h 22"/>
                  <a:gd name="T12" fmla="*/ 18 w 21"/>
                  <a:gd name="T13" fmla="*/ 3 h 22"/>
                  <a:gd name="T14" fmla="*/ 11 w 21"/>
                  <a:gd name="T15" fmla="*/ 0 h 22"/>
                  <a:gd name="T16" fmla="*/ 3 w 21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3" y="3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8"/>
                    </a:cubicBezTo>
                    <a:cubicBezTo>
                      <a:pt x="20" y="16"/>
                      <a:pt x="21" y="14"/>
                      <a:pt x="21" y="11"/>
                    </a:cubicBezTo>
                    <a:cubicBezTo>
                      <a:pt x="21" y="8"/>
                      <a:pt x="20" y="5"/>
                      <a:pt x="18" y="3"/>
                    </a:cubicBez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8E318DCD-92BE-8D15-23F0-7F928207D358}"/>
                </a:ext>
              </a:extLst>
            </p:cNvPr>
            <p:cNvSpPr txBox="1"/>
            <p:nvPr/>
          </p:nvSpPr>
          <p:spPr>
            <a:xfrm>
              <a:off x="7066121" y="620448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F9C57494-3B69-E665-6E15-852EE9C1239E}"/>
                </a:ext>
              </a:extLst>
            </p:cNvPr>
            <p:cNvSpPr txBox="1"/>
            <p:nvPr/>
          </p:nvSpPr>
          <p:spPr>
            <a:xfrm>
              <a:off x="7496252" y="6204485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24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56827F2B-8141-29DC-B6BB-4A49ED7D3360}"/>
                </a:ext>
              </a:extLst>
            </p:cNvPr>
            <p:cNvSpPr txBox="1"/>
            <p:nvPr/>
          </p:nvSpPr>
          <p:spPr>
            <a:xfrm>
              <a:off x="7961649" y="6204485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48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3B8EDE8D-DA46-E74F-8BFF-AE06CEEFE03F}"/>
                </a:ext>
              </a:extLst>
            </p:cNvPr>
            <p:cNvSpPr txBox="1"/>
            <p:nvPr/>
          </p:nvSpPr>
          <p:spPr>
            <a:xfrm>
              <a:off x="8427046" y="6204485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72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38F5DB2C-F935-E275-342C-AB8CEAB269C6}"/>
                </a:ext>
              </a:extLst>
            </p:cNvPr>
            <p:cNvSpPr txBox="1"/>
            <p:nvPr/>
          </p:nvSpPr>
          <p:spPr>
            <a:xfrm>
              <a:off x="8892443" y="6204485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96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3852F6A6-4326-0BBA-4109-88132D9092B0}"/>
                </a:ext>
              </a:extLst>
            </p:cNvPr>
            <p:cNvSpPr txBox="1"/>
            <p:nvPr/>
          </p:nvSpPr>
          <p:spPr>
            <a:xfrm>
              <a:off x="9322574" y="6204485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120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D42C4416-FBE3-C84D-558A-DBBEB3C78C53}"/>
                </a:ext>
              </a:extLst>
            </p:cNvPr>
            <p:cNvSpPr txBox="1"/>
            <p:nvPr/>
          </p:nvSpPr>
          <p:spPr>
            <a:xfrm>
              <a:off x="9787971" y="6204485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144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1205761D-5839-AED0-9245-EC5C03FEA298}"/>
                </a:ext>
              </a:extLst>
            </p:cNvPr>
            <p:cNvSpPr txBox="1"/>
            <p:nvPr/>
          </p:nvSpPr>
          <p:spPr>
            <a:xfrm>
              <a:off x="10253368" y="6204485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168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42396013-4C77-F770-F746-2C8AC6AB0805}"/>
                </a:ext>
              </a:extLst>
            </p:cNvPr>
            <p:cNvSpPr txBox="1"/>
            <p:nvPr/>
          </p:nvSpPr>
          <p:spPr>
            <a:xfrm>
              <a:off x="10718764" y="6204485"/>
              <a:ext cx="3962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192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C32F480F-4A65-5698-5E78-965994175EEB}"/>
                </a:ext>
              </a:extLst>
            </p:cNvPr>
            <p:cNvSpPr txBox="1"/>
            <p:nvPr/>
          </p:nvSpPr>
          <p:spPr>
            <a:xfrm>
              <a:off x="7005300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430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557E7CF4-D5DE-8CA3-26F5-41D8D637F284}"/>
                </a:ext>
              </a:extLst>
            </p:cNvPr>
            <p:cNvSpPr txBox="1"/>
            <p:nvPr/>
          </p:nvSpPr>
          <p:spPr>
            <a:xfrm>
              <a:off x="7470697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387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8FA06C3B-B826-168E-30F8-EC58612F4697}"/>
                </a:ext>
              </a:extLst>
            </p:cNvPr>
            <p:cNvSpPr txBox="1"/>
            <p:nvPr/>
          </p:nvSpPr>
          <p:spPr>
            <a:xfrm>
              <a:off x="7936094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374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29E9A30C-77FB-25D4-09D7-5889F2C729CF}"/>
                </a:ext>
              </a:extLst>
            </p:cNvPr>
            <p:cNvSpPr txBox="1"/>
            <p:nvPr/>
          </p:nvSpPr>
          <p:spPr>
            <a:xfrm>
              <a:off x="8401491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357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52228C2F-3C8A-6B97-1A32-76D9DF04CDBF}"/>
                </a:ext>
              </a:extLst>
            </p:cNvPr>
            <p:cNvSpPr txBox="1"/>
            <p:nvPr/>
          </p:nvSpPr>
          <p:spPr>
            <a:xfrm>
              <a:off x="8866888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350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8529C387-22FB-A929-789F-6A5DA8971398}"/>
                </a:ext>
              </a:extLst>
            </p:cNvPr>
            <p:cNvSpPr txBox="1"/>
            <p:nvPr/>
          </p:nvSpPr>
          <p:spPr>
            <a:xfrm>
              <a:off x="9797682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164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6D42FEEE-1188-4E30-8C10-DD4C367B07D6}"/>
                </a:ext>
              </a:extLst>
            </p:cNvPr>
            <p:cNvSpPr txBox="1"/>
            <p:nvPr/>
          </p:nvSpPr>
          <p:spPr>
            <a:xfrm>
              <a:off x="10263079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249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BB596E59-14EC-1CD8-A164-E706424312EB}"/>
                </a:ext>
              </a:extLst>
            </p:cNvPr>
            <p:cNvSpPr txBox="1"/>
            <p:nvPr/>
          </p:nvSpPr>
          <p:spPr>
            <a:xfrm>
              <a:off x="10728475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251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A54B1119-6E89-8143-25C9-998CC976C858}"/>
                </a:ext>
              </a:extLst>
            </p:cNvPr>
            <p:cNvSpPr txBox="1"/>
            <p:nvPr/>
          </p:nvSpPr>
          <p:spPr>
            <a:xfrm>
              <a:off x="7246580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403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A375BA4A-8ED8-DD18-D4E9-48145B10232F}"/>
                </a:ext>
              </a:extLst>
            </p:cNvPr>
            <p:cNvSpPr txBox="1"/>
            <p:nvPr/>
          </p:nvSpPr>
          <p:spPr>
            <a:xfrm>
              <a:off x="7711977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376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BF5E18FE-68C0-AE9A-F27E-C11272ACFF67}"/>
                </a:ext>
              </a:extLst>
            </p:cNvPr>
            <p:cNvSpPr txBox="1"/>
            <p:nvPr/>
          </p:nvSpPr>
          <p:spPr>
            <a:xfrm>
              <a:off x="8177374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369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258BCE24-076E-1648-48CA-B5D256A33FA5}"/>
                </a:ext>
              </a:extLst>
            </p:cNvPr>
            <p:cNvSpPr txBox="1"/>
            <p:nvPr/>
          </p:nvSpPr>
          <p:spPr>
            <a:xfrm>
              <a:off x="8642771" y="6013390"/>
              <a:ext cx="3577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/>
                <a:t>355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1A5F4297-10CA-C8F6-9699-03001C3CAD16}"/>
                </a:ext>
              </a:extLst>
            </p:cNvPr>
            <p:cNvSpPr txBox="1"/>
            <p:nvPr/>
          </p:nvSpPr>
          <p:spPr>
            <a:xfrm>
              <a:off x="6828772" y="5872360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C7A2A846-66E3-3C33-1CCB-4E7B69C689D3}"/>
                </a:ext>
              </a:extLst>
            </p:cNvPr>
            <p:cNvSpPr txBox="1"/>
            <p:nvPr/>
          </p:nvSpPr>
          <p:spPr>
            <a:xfrm>
              <a:off x="6828772" y="5611078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EAAB1DDE-6E0B-DA1C-6B09-2FA99BF615E4}"/>
                </a:ext>
              </a:extLst>
            </p:cNvPr>
            <p:cNvSpPr txBox="1"/>
            <p:nvPr/>
          </p:nvSpPr>
          <p:spPr>
            <a:xfrm>
              <a:off x="6828772" y="5349795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4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AE01FD27-548A-88A2-FE55-8620D0D709BE}"/>
                </a:ext>
              </a:extLst>
            </p:cNvPr>
            <p:cNvSpPr txBox="1"/>
            <p:nvPr/>
          </p:nvSpPr>
          <p:spPr>
            <a:xfrm>
              <a:off x="6828772" y="508851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C4A3915A-6BE6-4A8E-1EDB-05B8C3BFD7C3}"/>
                </a:ext>
              </a:extLst>
            </p:cNvPr>
            <p:cNvSpPr txBox="1"/>
            <p:nvPr/>
          </p:nvSpPr>
          <p:spPr>
            <a:xfrm>
              <a:off x="6828772" y="4827229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</a:t>
              </a: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B0F324CC-9621-8613-E345-A73DE2759E63}"/>
                </a:ext>
              </a:extLst>
            </p:cNvPr>
            <p:cNvSpPr txBox="1"/>
            <p:nvPr/>
          </p:nvSpPr>
          <p:spPr>
            <a:xfrm>
              <a:off x="6758239" y="456594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783B438D-A5B4-CE8E-1360-29CCC7924F7B}"/>
                </a:ext>
              </a:extLst>
            </p:cNvPr>
            <p:cNvSpPr txBox="1"/>
            <p:nvPr/>
          </p:nvSpPr>
          <p:spPr>
            <a:xfrm>
              <a:off x="6758239" y="4304663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12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C6A3AF1A-3673-6748-4B1E-5E6A119C9488}"/>
                </a:ext>
              </a:extLst>
            </p:cNvPr>
            <p:cNvSpPr txBox="1"/>
            <p:nvPr/>
          </p:nvSpPr>
          <p:spPr>
            <a:xfrm>
              <a:off x="6758239" y="4043380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14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3C89480A-4A76-75CB-3AD0-FFDB66EB94E1}"/>
                </a:ext>
              </a:extLst>
            </p:cNvPr>
            <p:cNvSpPr txBox="1"/>
            <p:nvPr/>
          </p:nvSpPr>
          <p:spPr>
            <a:xfrm>
              <a:off x="7287019" y="4062623"/>
              <a:ext cx="12314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TAF/FTC + DTG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92851D62-926D-5EFE-8A1D-8BD6FBA28882}"/>
                </a:ext>
              </a:extLst>
            </p:cNvPr>
            <p:cNvSpPr txBox="1"/>
            <p:nvPr/>
          </p:nvSpPr>
          <p:spPr>
            <a:xfrm>
              <a:off x="7287019" y="4229058"/>
              <a:ext cx="12314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TDF/FTC + DTG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394ED670-3365-AC09-96E5-B6D2E7F94B5E}"/>
                </a:ext>
              </a:extLst>
            </p:cNvPr>
            <p:cNvSpPr txBox="1"/>
            <p:nvPr/>
          </p:nvSpPr>
          <p:spPr>
            <a:xfrm>
              <a:off x="7287019" y="4395493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TDF/FTC/EFV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C9047583-3487-74B9-F79F-0779CEB6F565}"/>
                </a:ext>
              </a:extLst>
            </p:cNvPr>
            <p:cNvSpPr txBox="1"/>
            <p:nvPr/>
          </p:nvSpPr>
          <p:spPr>
            <a:xfrm>
              <a:off x="8993382" y="6432573"/>
              <a:ext cx="387462" cy="183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Weeks</a:t>
              </a:r>
              <a:endParaRPr lang="fr-FR" sz="1000" b="1" dirty="0"/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6749063C-7C0C-ECCD-AB6F-4CF30AC1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ADVANCE: Weight change from baseline</a:t>
            </a:r>
            <a:br>
              <a:rPr lang="en-US" dirty="0"/>
            </a:br>
            <a:r>
              <a:rPr lang="en-US" dirty="0"/>
              <a:t>First-line TAF-LD, TLD, TLE, South Africa (1,053 HIV ART-Naïve)</a:t>
            </a:r>
            <a:endParaRPr lang="fr-FR" dirty="0"/>
          </a:p>
        </p:txBody>
      </p:sp>
      <p:sp>
        <p:nvSpPr>
          <p:cNvPr id="277" name="ZoneTexte 276">
            <a:extLst>
              <a:ext uri="{FF2B5EF4-FFF2-40B4-BE49-F238E27FC236}">
                <a16:creationId xmlns:a16="http://schemas.microsoft.com/office/drawing/2014/main" id="{3D639D77-F2A4-1CEC-2897-5FA4D8D0D68B}"/>
              </a:ext>
            </a:extLst>
          </p:cNvPr>
          <p:cNvSpPr txBox="1"/>
          <p:nvPr/>
        </p:nvSpPr>
        <p:spPr>
          <a:xfrm>
            <a:off x="2800292" y="2473046"/>
            <a:ext cx="935449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F24A3B68-B3FF-0BD2-14CF-2A07812E2608}"/>
              </a:ext>
            </a:extLst>
          </p:cNvPr>
          <p:cNvSpPr txBox="1"/>
          <p:nvPr/>
        </p:nvSpPr>
        <p:spPr>
          <a:xfrm>
            <a:off x="8858970" y="2474261"/>
            <a:ext cx="625492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1708648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35836" y="3949722"/>
            <a:ext cx="238125" cy="742315"/>
          </a:xfrm>
          <a:custGeom>
            <a:avLst/>
            <a:gdLst/>
            <a:ahLst/>
            <a:cxnLst/>
            <a:rect l="l" t="t" r="r" b="b"/>
            <a:pathLst>
              <a:path w="238125" h="742314">
                <a:moveTo>
                  <a:pt x="0" y="742187"/>
                </a:moveTo>
                <a:lnTo>
                  <a:pt x="237743" y="742187"/>
                </a:lnTo>
                <a:lnTo>
                  <a:pt x="237743" y="0"/>
                </a:lnTo>
                <a:lnTo>
                  <a:pt x="0" y="0"/>
                </a:lnTo>
                <a:lnTo>
                  <a:pt x="0" y="74218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5836" y="3949722"/>
            <a:ext cx="238125" cy="742315"/>
          </a:xfrm>
          <a:custGeom>
            <a:avLst/>
            <a:gdLst/>
            <a:ahLst/>
            <a:cxnLst/>
            <a:rect l="l" t="t" r="r" b="b"/>
            <a:pathLst>
              <a:path w="238125" h="742314">
                <a:moveTo>
                  <a:pt x="0" y="742187"/>
                </a:moveTo>
                <a:lnTo>
                  <a:pt x="237743" y="742187"/>
                </a:lnTo>
                <a:lnTo>
                  <a:pt x="237743" y="0"/>
                </a:lnTo>
                <a:lnTo>
                  <a:pt x="0" y="0"/>
                </a:lnTo>
                <a:lnTo>
                  <a:pt x="0" y="74218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4789" y="3861331"/>
            <a:ext cx="239395" cy="830580"/>
          </a:xfrm>
          <a:custGeom>
            <a:avLst/>
            <a:gdLst/>
            <a:ahLst/>
            <a:cxnLst/>
            <a:rect l="l" t="t" r="r" b="b"/>
            <a:pathLst>
              <a:path w="239394" h="830579">
                <a:moveTo>
                  <a:pt x="0" y="830579"/>
                </a:moveTo>
                <a:lnTo>
                  <a:pt x="239267" y="830579"/>
                </a:lnTo>
                <a:lnTo>
                  <a:pt x="239267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4789" y="3861331"/>
            <a:ext cx="239395" cy="830580"/>
          </a:xfrm>
          <a:custGeom>
            <a:avLst/>
            <a:gdLst/>
            <a:ahLst/>
            <a:cxnLst/>
            <a:rect l="l" t="t" r="r" b="b"/>
            <a:pathLst>
              <a:path w="239394" h="830579">
                <a:moveTo>
                  <a:pt x="0" y="830579"/>
                </a:moveTo>
                <a:lnTo>
                  <a:pt x="239267" y="830579"/>
                </a:lnTo>
                <a:lnTo>
                  <a:pt x="239267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5264" y="3750079"/>
            <a:ext cx="238125" cy="942340"/>
          </a:xfrm>
          <a:custGeom>
            <a:avLst/>
            <a:gdLst/>
            <a:ahLst/>
            <a:cxnLst/>
            <a:rect l="l" t="t" r="r" b="b"/>
            <a:pathLst>
              <a:path w="238125" h="942339">
                <a:moveTo>
                  <a:pt x="0" y="941831"/>
                </a:moveTo>
                <a:lnTo>
                  <a:pt x="237743" y="941831"/>
                </a:lnTo>
                <a:lnTo>
                  <a:pt x="237743" y="0"/>
                </a:lnTo>
                <a:lnTo>
                  <a:pt x="0" y="0"/>
                </a:lnTo>
                <a:lnTo>
                  <a:pt x="0" y="94183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14217" y="3673879"/>
            <a:ext cx="239395" cy="1018540"/>
          </a:xfrm>
          <a:custGeom>
            <a:avLst/>
            <a:gdLst/>
            <a:ahLst/>
            <a:cxnLst/>
            <a:rect l="l" t="t" r="r" b="b"/>
            <a:pathLst>
              <a:path w="239395" h="1018539">
                <a:moveTo>
                  <a:pt x="0" y="1018031"/>
                </a:moveTo>
                <a:lnTo>
                  <a:pt x="239267" y="1018031"/>
                </a:lnTo>
                <a:lnTo>
                  <a:pt x="239267" y="0"/>
                </a:lnTo>
                <a:lnTo>
                  <a:pt x="0" y="0"/>
                </a:lnTo>
                <a:lnTo>
                  <a:pt x="0" y="1018031"/>
                </a:lnTo>
                <a:close/>
              </a:path>
            </a:pathLst>
          </a:custGeom>
          <a:solidFill>
            <a:srgbClr val="FF65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4692" y="3705882"/>
            <a:ext cx="238125" cy="986155"/>
          </a:xfrm>
          <a:custGeom>
            <a:avLst/>
            <a:gdLst/>
            <a:ahLst/>
            <a:cxnLst/>
            <a:rect l="l" t="t" r="r" b="b"/>
            <a:pathLst>
              <a:path w="238125" h="986154">
                <a:moveTo>
                  <a:pt x="0" y="986027"/>
                </a:moveTo>
                <a:lnTo>
                  <a:pt x="237743" y="986027"/>
                </a:lnTo>
                <a:lnTo>
                  <a:pt x="237743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92" y="3705882"/>
            <a:ext cx="238125" cy="986155"/>
          </a:xfrm>
          <a:custGeom>
            <a:avLst/>
            <a:gdLst/>
            <a:ahLst/>
            <a:cxnLst/>
            <a:rect l="l" t="t" r="r" b="b"/>
            <a:pathLst>
              <a:path w="238125" h="986154">
                <a:moveTo>
                  <a:pt x="0" y="986027"/>
                </a:moveTo>
                <a:lnTo>
                  <a:pt x="237743" y="986027"/>
                </a:lnTo>
                <a:lnTo>
                  <a:pt x="237743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ln w="9524">
            <a:solidFill>
              <a:srgbClr val="F2F23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3645" y="3617491"/>
            <a:ext cx="239395" cy="1074420"/>
          </a:xfrm>
          <a:custGeom>
            <a:avLst/>
            <a:gdLst/>
            <a:ahLst/>
            <a:cxnLst/>
            <a:rect l="l" t="t" r="r" b="b"/>
            <a:pathLst>
              <a:path w="239395" h="1074420">
                <a:moveTo>
                  <a:pt x="0" y="1074419"/>
                </a:moveTo>
                <a:lnTo>
                  <a:pt x="239267" y="1074419"/>
                </a:lnTo>
                <a:lnTo>
                  <a:pt x="239267" y="0"/>
                </a:lnTo>
                <a:lnTo>
                  <a:pt x="0" y="0"/>
                </a:lnTo>
                <a:lnTo>
                  <a:pt x="0" y="10744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33645" y="3617491"/>
            <a:ext cx="239395" cy="1074420"/>
          </a:xfrm>
          <a:custGeom>
            <a:avLst/>
            <a:gdLst/>
            <a:ahLst/>
            <a:cxnLst/>
            <a:rect l="l" t="t" r="r" b="b"/>
            <a:pathLst>
              <a:path w="239395" h="1074420">
                <a:moveTo>
                  <a:pt x="0" y="1074419"/>
                </a:moveTo>
                <a:lnTo>
                  <a:pt x="239267" y="1074419"/>
                </a:lnTo>
                <a:lnTo>
                  <a:pt x="239267" y="0"/>
                </a:lnTo>
                <a:lnTo>
                  <a:pt x="0" y="0"/>
                </a:lnTo>
                <a:lnTo>
                  <a:pt x="0" y="1074419"/>
                </a:lnTo>
                <a:close/>
              </a:path>
            </a:pathLst>
          </a:custGeom>
          <a:ln w="9524">
            <a:solidFill>
              <a:srgbClr val="F2F23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3073" y="3518429"/>
            <a:ext cx="239395" cy="1173480"/>
          </a:xfrm>
          <a:custGeom>
            <a:avLst/>
            <a:gdLst/>
            <a:ahLst/>
            <a:cxnLst/>
            <a:rect l="l" t="t" r="r" b="b"/>
            <a:pathLst>
              <a:path w="239395" h="1173479">
                <a:moveTo>
                  <a:pt x="0" y="1173479"/>
                </a:moveTo>
                <a:lnTo>
                  <a:pt x="239267" y="1173479"/>
                </a:lnTo>
                <a:lnTo>
                  <a:pt x="239267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13548" y="3297451"/>
            <a:ext cx="238125" cy="1394460"/>
          </a:xfrm>
          <a:custGeom>
            <a:avLst/>
            <a:gdLst/>
            <a:ahLst/>
            <a:cxnLst/>
            <a:rect l="l" t="t" r="r" b="b"/>
            <a:pathLst>
              <a:path w="238125" h="1394460">
                <a:moveTo>
                  <a:pt x="0" y="1394459"/>
                </a:moveTo>
                <a:lnTo>
                  <a:pt x="237743" y="1394459"/>
                </a:lnTo>
                <a:lnTo>
                  <a:pt x="237743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3548" y="3297451"/>
            <a:ext cx="238125" cy="1394460"/>
          </a:xfrm>
          <a:custGeom>
            <a:avLst/>
            <a:gdLst/>
            <a:ahLst/>
            <a:cxnLst/>
            <a:rect l="l" t="t" r="r" b="b"/>
            <a:pathLst>
              <a:path w="238125" h="1394460">
                <a:moveTo>
                  <a:pt x="0" y="1394459"/>
                </a:moveTo>
                <a:lnTo>
                  <a:pt x="237743" y="1394459"/>
                </a:lnTo>
                <a:lnTo>
                  <a:pt x="237743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ln w="952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72501" y="3209056"/>
            <a:ext cx="239395" cy="1483360"/>
          </a:xfrm>
          <a:custGeom>
            <a:avLst/>
            <a:gdLst/>
            <a:ahLst/>
            <a:cxnLst/>
            <a:rect l="l" t="t" r="r" b="b"/>
            <a:pathLst>
              <a:path w="239395" h="1483360">
                <a:moveTo>
                  <a:pt x="0" y="1482851"/>
                </a:moveTo>
                <a:lnTo>
                  <a:pt x="239267" y="1482851"/>
                </a:lnTo>
                <a:lnTo>
                  <a:pt x="239267" y="0"/>
                </a:lnTo>
                <a:lnTo>
                  <a:pt x="0" y="0"/>
                </a:lnTo>
                <a:lnTo>
                  <a:pt x="0" y="14828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72501" y="3209056"/>
            <a:ext cx="239395" cy="1483360"/>
          </a:xfrm>
          <a:custGeom>
            <a:avLst/>
            <a:gdLst/>
            <a:ahLst/>
            <a:cxnLst/>
            <a:rect l="l" t="t" r="r" b="b"/>
            <a:pathLst>
              <a:path w="239395" h="1483360">
                <a:moveTo>
                  <a:pt x="0" y="1482851"/>
                </a:moveTo>
                <a:lnTo>
                  <a:pt x="239267" y="1482851"/>
                </a:lnTo>
                <a:lnTo>
                  <a:pt x="239267" y="0"/>
                </a:lnTo>
                <a:lnTo>
                  <a:pt x="0" y="0"/>
                </a:lnTo>
                <a:lnTo>
                  <a:pt x="0" y="1482851"/>
                </a:lnTo>
                <a:close/>
              </a:path>
            </a:pathLst>
          </a:custGeom>
          <a:ln w="952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32976" y="3020082"/>
            <a:ext cx="238125" cy="1671955"/>
          </a:xfrm>
          <a:custGeom>
            <a:avLst/>
            <a:gdLst/>
            <a:ahLst/>
            <a:cxnLst/>
            <a:rect l="l" t="t" r="r" b="b"/>
            <a:pathLst>
              <a:path w="238125" h="1671954">
                <a:moveTo>
                  <a:pt x="0" y="1671827"/>
                </a:moveTo>
                <a:lnTo>
                  <a:pt x="237743" y="1671827"/>
                </a:lnTo>
                <a:lnTo>
                  <a:pt x="237743" y="0"/>
                </a:lnTo>
                <a:lnTo>
                  <a:pt x="0" y="0"/>
                </a:lnTo>
                <a:lnTo>
                  <a:pt x="0" y="1671827"/>
                </a:lnTo>
                <a:close/>
              </a:path>
            </a:pathLst>
          </a:custGeom>
          <a:solidFill>
            <a:srgbClr val="FF88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32976" y="3020082"/>
            <a:ext cx="238125" cy="1671955"/>
          </a:xfrm>
          <a:custGeom>
            <a:avLst/>
            <a:gdLst/>
            <a:ahLst/>
            <a:cxnLst/>
            <a:rect l="l" t="t" r="r" b="b"/>
            <a:pathLst>
              <a:path w="238125" h="1671954">
                <a:moveTo>
                  <a:pt x="0" y="1671827"/>
                </a:moveTo>
                <a:lnTo>
                  <a:pt x="237743" y="1671827"/>
                </a:lnTo>
                <a:lnTo>
                  <a:pt x="237743" y="0"/>
                </a:lnTo>
                <a:lnTo>
                  <a:pt x="0" y="0"/>
                </a:lnTo>
                <a:lnTo>
                  <a:pt x="0" y="1671827"/>
                </a:lnTo>
                <a:close/>
              </a:path>
            </a:pathLst>
          </a:custGeom>
          <a:ln w="9524">
            <a:solidFill>
              <a:srgbClr val="FF32C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91929" y="3142002"/>
            <a:ext cx="239395" cy="1550035"/>
          </a:xfrm>
          <a:custGeom>
            <a:avLst/>
            <a:gdLst/>
            <a:ahLst/>
            <a:cxnLst/>
            <a:rect l="l" t="t" r="r" b="b"/>
            <a:pathLst>
              <a:path w="239395" h="1550035">
                <a:moveTo>
                  <a:pt x="0" y="1549907"/>
                </a:moveTo>
                <a:lnTo>
                  <a:pt x="239267" y="1549907"/>
                </a:lnTo>
                <a:lnTo>
                  <a:pt x="239267" y="0"/>
                </a:lnTo>
                <a:lnTo>
                  <a:pt x="0" y="0"/>
                </a:lnTo>
                <a:lnTo>
                  <a:pt x="0" y="154990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852404" y="3120667"/>
            <a:ext cx="238125" cy="1571625"/>
          </a:xfrm>
          <a:custGeom>
            <a:avLst/>
            <a:gdLst/>
            <a:ahLst/>
            <a:cxnLst/>
            <a:rect l="l" t="t" r="r" b="b"/>
            <a:pathLst>
              <a:path w="238125" h="1571625">
                <a:moveTo>
                  <a:pt x="0" y="1571243"/>
                </a:moveTo>
                <a:lnTo>
                  <a:pt x="237743" y="1571243"/>
                </a:lnTo>
                <a:lnTo>
                  <a:pt x="237743" y="0"/>
                </a:lnTo>
                <a:lnTo>
                  <a:pt x="0" y="0"/>
                </a:lnTo>
                <a:lnTo>
                  <a:pt x="0" y="15712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852404" y="3120667"/>
            <a:ext cx="238125" cy="1571625"/>
          </a:xfrm>
          <a:custGeom>
            <a:avLst/>
            <a:gdLst/>
            <a:ahLst/>
            <a:cxnLst/>
            <a:rect l="l" t="t" r="r" b="b"/>
            <a:pathLst>
              <a:path w="238125" h="1571625">
                <a:moveTo>
                  <a:pt x="0" y="1571243"/>
                </a:moveTo>
                <a:lnTo>
                  <a:pt x="237743" y="1571243"/>
                </a:lnTo>
                <a:lnTo>
                  <a:pt x="237743" y="0"/>
                </a:lnTo>
                <a:lnTo>
                  <a:pt x="0" y="0"/>
                </a:lnTo>
                <a:lnTo>
                  <a:pt x="0" y="1571243"/>
                </a:lnTo>
                <a:close/>
              </a:path>
            </a:pathLst>
          </a:custGeom>
          <a:ln w="9524">
            <a:solidFill>
              <a:srgbClr val="F2F23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75231" y="2477537"/>
            <a:ext cx="0" cy="2214880"/>
          </a:xfrm>
          <a:custGeom>
            <a:avLst/>
            <a:gdLst/>
            <a:ahLst/>
            <a:cxnLst/>
            <a:rect l="l" t="t" r="r" b="b"/>
            <a:pathLst>
              <a:path h="2214879">
                <a:moveTo>
                  <a:pt x="0" y="2214371"/>
                </a:moveTo>
                <a:lnTo>
                  <a:pt x="0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6651" y="4691909"/>
            <a:ext cx="9944100" cy="0"/>
          </a:xfrm>
          <a:custGeom>
            <a:avLst/>
            <a:gdLst/>
            <a:ahLst/>
            <a:cxnLst/>
            <a:rect l="l" t="t" r="r" b="b"/>
            <a:pathLst>
              <a:path w="9944100">
                <a:moveTo>
                  <a:pt x="0" y="0"/>
                </a:moveTo>
                <a:lnTo>
                  <a:pt x="9944099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5232" y="4580656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75232" y="447092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75232" y="4359677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75232" y="4248424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06651" y="413869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75232" y="4027444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75232" y="391619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75232" y="3806465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75232" y="369521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06651" y="358548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75232" y="347423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75232" y="3362980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75232" y="325325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75232" y="3142000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06651" y="30307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75232" y="2921021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75232" y="280976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75232" y="2700041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75232" y="258878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06651" y="247753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1428" y="2907240"/>
            <a:ext cx="278765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solidFill>
                  <a:prstClr val="black"/>
                </a:solidFill>
                <a:latin typeface="+mj-lt"/>
                <a:cs typeface="Arial"/>
              </a:rPr>
              <a:t>30</a:t>
            </a:r>
            <a:endParaRPr dirty="0">
              <a:solidFill>
                <a:prstClr val="black"/>
              </a:solidFill>
              <a:latin typeface="+mj-lt"/>
              <a:cs typeface="Arial"/>
            </a:endParaRPr>
          </a:p>
          <a:p>
            <a:pPr>
              <a:spcBef>
                <a:spcPts val="11"/>
              </a:spcBef>
            </a:pPr>
            <a:endParaRPr dirty="0">
              <a:solidFill>
                <a:prstClr val="black"/>
              </a:solidFill>
              <a:latin typeface="+mj-lt"/>
              <a:cs typeface="Times New Roman"/>
            </a:endParaRPr>
          </a:p>
          <a:p>
            <a:pPr marL="12700"/>
            <a:r>
              <a:rPr b="1" spc="-11" dirty="0">
                <a:solidFill>
                  <a:prstClr val="black"/>
                </a:solidFill>
                <a:latin typeface="+mj-lt"/>
                <a:cs typeface="Arial"/>
              </a:rPr>
              <a:t>25</a:t>
            </a:r>
            <a:endParaRPr dirty="0">
              <a:solidFill>
                <a:prstClr val="black"/>
              </a:solidFill>
              <a:latin typeface="+mj-lt"/>
              <a:cs typeface="Arial"/>
            </a:endParaRPr>
          </a:p>
          <a:p>
            <a:pPr>
              <a:spcBef>
                <a:spcPts val="13"/>
              </a:spcBef>
            </a:pPr>
            <a:endParaRPr dirty="0">
              <a:solidFill>
                <a:prstClr val="black"/>
              </a:solidFill>
              <a:latin typeface="+mj-lt"/>
              <a:cs typeface="Times New Roman"/>
            </a:endParaRPr>
          </a:p>
          <a:p>
            <a:pPr marL="12700"/>
            <a:r>
              <a:rPr b="1" spc="-5" dirty="0">
                <a:solidFill>
                  <a:prstClr val="black"/>
                </a:solidFill>
                <a:latin typeface="+mj-lt"/>
                <a:cs typeface="Arial"/>
              </a:rPr>
              <a:t>20</a:t>
            </a:r>
            <a:endParaRPr dirty="0">
              <a:solidFill>
                <a:prstClr val="black"/>
              </a:solidFill>
              <a:latin typeface="+mj-lt"/>
              <a:cs typeface="Arial"/>
            </a:endParaRPr>
          </a:p>
          <a:p>
            <a:pPr>
              <a:spcBef>
                <a:spcPts val="13"/>
              </a:spcBef>
            </a:pPr>
            <a:endParaRPr dirty="0">
              <a:solidFill>
                <a:prstClr val="black"/>
              </a:solidFill>
              <a:latin typeface="+mj-lt"/>
              <a:cs typeface="Times New Roman"/>
            </a:endParaRPr>
          </a:p>
          <a:p>
            <a:pPr marL="12700"/>
            <a:r>
              <a:rPr b="1" spc="-5" dirty="0">
                <a:solidFill>
                  <a:prstClr val="black"/>
                </a:solidFill>
                <a:latin typeface="+mj-lt"/>
                <a:cs typeface="Arial"/>
              </a:rPr>
              <a:t>15</a:t>
            </a:r>
            <a:endParaRPr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1428" y="2353645"/>
            <a:ext cx="2787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5" dirty="0">
                <a:latin typeface="+mj-lt"/>
                <a:cs typeface="Arial"/>
              </a:rPr>
              <a:t>35</a:t>
            </a:r>
            <a:endParaRPr dirty="0">
              <a:latin typeface="+mj-lt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60357" y="5376777"/>
            <a:ext cx="4541528" cy="1148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6395" y="3008050"/>
            <a:ext cx="276999" cy="1280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b="1" spc="-5" dirty="0">
                <a:solidFill>
                  <a:prstClr val="black"/>
                </a:solidFill>
                <a:latin typeface="+mj-lt"/>
                <a:cs typeface="Arial"/>
              </a:rPr>
              <a:t>B</a:t>
            </a:r>
            <a:r>
              <a:rPr b="1" spc="-11" dirty="0">
                <a:solidFill>
                  <a:prstClr val="black"/>
                </a:solidFill>
                <a:latin typeface="+mj-lt"/>
                <a:cs typeface="Arial"/>
              </a:rPr>
              <a:t>M</a:t>
            </a:r>
            <a:r>
              <a:rPr b="1" dirty="0">
                <a:solidFill>
                  <a:prstClr val="black"/>
                </a:solidFill>
                <a:latin typeface="+mj-lt"/>
                <a:cs typeface="Arial"/>
              </a:rPr>
              <a:t>I</a:t>
            </a:r>
            <a:r>
              <a:rPr b="1" spc="55" dirty="0">
                <a:solidFill>
                  <a:prstClr val="black"/>
                </a:solidFill>
                <a:latin typeface="+mj-lt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+mj-lt"/>
                <a:cs typeface="Arial"/>
              </a:rPr>
              <a:t>(</a:t>
            </a:r>
            <a:r>
              <a:rPr b="1" spc="-11" dirty="0">
                <a:solidFill>
                  <a:prstClr val="black"/>
                </a:solidFill>
                <a:latin typeface="+mj-lt"/>
                <a:cs typeface="Arial"/>
              </a:rPr>
              <a:t>k</a:t>
            </a:r>
            <a:r>
              <a:rPr b="1" dirty="0">
                <a:solidFill>
                  <a:prstClr val="black"/>
                </a:solidFill>
                <a:latin typeface="+mj-lt"/>
                <a:cs typeface="Arial"/>
              </a:rPr>
              <a:t>g/</a:t>
            </a:r>
            <a:r>
              <a:rPr b="1" spc="-5" dirty="0">
                <a:solidFill>
                  <a:prstClr val="black"/>
                </a:solidFill>
                <a:latin typeface="+mj-lt"/>
                <a:cs typeface="Arial"/>
              </a:rPr>
              <a:t>m</a:t>
            </a:r>
            <a:r>
              <a:rPr b="1" spc="7" baseline="25462" dirty="0">
                <a:solidFill>
                  <a:prstClr val="black"/>
                </a:solidFill>
                <a:latin typeface="+mj-lt"/>
                <a:cs typeface="Arial"/>
              </a:rPr>
              <a:t>2</a:t>
            </a:r>
            <a:r>
              <a:rPr b="1" dirty="0">
                <a:solidFill>
                  <a:srgbClr val="FFFFFF"/>
                </a:solidFill>
                <a:latin typeface="+mj-lt"/>
                <a:cs typeface="Arial"/>
              </a:rPr>
              <a:t>)</a:t>
            </a:r>
            <a:endParaRPr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09474" y="3353438"/>
            <a:ext cx="520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pc="-5" dirty="0">
                <a:latin typeface="+mj-lt"/>
                <a:cs typeface="Arial"/>
              </a:rPr>
              <a:t>21.7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69950" y="3425446"/>
            <a:ext cx="520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pc="-5" dirty="0">
                <a:latin typeface="+mj-lt"/>
                <a:cs typeface="Arial"/>
              </a:rPr>
              <a:t>22.5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30427" y="3353438"/>
            <a:ext cx="520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pc="-5" dirty="0">
                <a:latin typeface="+mj-lt"/>
                <a:cs typeface="Arial"/>
              </a:rPr>
              <a:t>23.5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90903" y="3281430"/>
            <a:ext cx="520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pc="-5" dirty="0">
                <a:latin typeface="+mj-lt"/>
                <a:cs typeface="Arial"/>
              </a:rPr>
              <a:t>24.2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51379" y="3281430"/>
            <a:ext cx="520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pc="-5" dirty="0">
                <a:latin typeface="+mj-lt"/>
                <a:cs typeface="Arial"/>
              </a:rPr>
              <a:t>23.9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11855" y="3329558"/>
            <a:ext cx="520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pc="-5" dirty="0">
                <a:latin typeface="+mj-lt"/>
                <a:cs typeface="Arial"/>
              </a:rPr>
              <a:t>24.7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91235" y="3656350"/>
            <a:ext cx="4919980" cy="20320"/>
          </a:xfrm>
          <a:custGeom>
            <a:avLst/>
            <a:gdLst/>
            <a:ahLst/>
            <a:cxnLst/>
            <a:rect l="l" t="t" r="r" b="b"/>
            <a:pathLst>
              <a:path w="4919980" h="20320">
                <a:moveTo>
                  <a:pt x="4919990" y="0"/>
                </a:moveTo>
                <a:lnTo>
                  <a:pt x="0" y="19943"/>
                </a:ln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59379" y="6447179"/>
            <a:ext cx="54502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sz="1200" i="1" spc="-11" dirty="0">
                <a:solidFill>
                  <a:srgbClr val="0070C0"/>
                </a:solidFill>
                <a:cs typeface="Arial"/>
              </a:rPr>
              <a:t>Sokhela</a:t>
            </a:r>
            <a:r>
              <a:rPr sz="1200" i="1" spc="1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et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l,</a:t>
            </a:r>
            <a:r>
              <a:rPr sz="1200" i="1" spc="-1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40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IDS</a:t>
            </a:r>
            <a:r>
              <a:rPr sz="1200" i="1" spc="7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2020;</a:t>
            </a:r>
            <a:r>
              <a:rPr sz="1200" i="1" spc="-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M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c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hiza</a:t>
            </a:r>
            <a:r>
              <a:rPr sz="1200" i="1" spc="2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et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l,</a:t>
            </a:r>
            <a:r>
              <a:rPr sz="1200" i="1" spc="3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Int</a:t>
            </a:r>
            <a:r>
              <a:rPr sz="1200" i="1" spc="40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J</a:t>
            </a:r>
            <a:r>
              <a:rPr sz="1200" i="1" spc="2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En</a:t>
            </a:r>
            <a:r>
              <a:rPr sz="1200" i="1" spc="-35" dirty="0">
                <a:solidFill>
                  <a:srgbClr val="0070C0"/>
                </a:solidFill>
                <a:cs typeface="Arial"/>
              </a:rPr>
              <a:t>v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iron</a:t>
            </a:r>
            <a:r>
              <a:rPr sz="1200" i="1" spc="5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Re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s</a:t>
            </a:r>
            <a:r>
              <a:rPr sz="1200" i="1" spc="2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Public</a:t>
            </a:r>
            <a:r>
              <a:rPr sz="1200" i="1" spc="3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H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lth</a:t>
            </a:r>
            <a:r>
              <a:rPr sz="1200" i="1" spc="20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2019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551384" y="258820"/>
            <a:ext cx="11031016" cy="1143000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How much of weight gain was a return to health (Societal Norm)?</a:t>
            </a:r>
            <a:endParaRPr lang="en-GB" dirty="0"/>
          </a:p>
        </p:txBody>
      </p:sp>
      <p:sp>
        <p:nvSpPr>
          <p:cNvPr id="47" name="Espace réservé du contenu 46">
            <a:extLst>
              <a:ext uri="{FF2B5EF4-FFF2-40B4-BE49-F238E27FC236}">
                <a16:creationId xmlns:a16="http://schemas.microsoft.com/office/drawing/2014/main" id="{072E779F-CCBB-C67B-699D-2728B80BC3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748147"/>
            <a:ext cx="10972800" cy="656696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/>
              <a:t>Higher EFV levels correlated with higher weight gain. Weight gain differences between EFV and DTG are driven by ETV toxicity impairing weight gain rather than by off-target effects of DTG causing weight gain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59" name="object 59"/>
          <p:cNvSpPr txBox="1"/>
          <p:nvPr/>
        </p:nvSpPr>
        <p:spPr>
          <a:xfrm>
            <a:off x="3429000" y="2132856"/>
            <a:ext cx="635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2400" b="1" dirty="0">
                <a:solidFill>
                  <a:srgbClr val="0070C0"/>
                </a:solidFill>
                <a:latin typeface="+mj-lt"/>
                <a:cs typeface="Arial"/>
              </a:rPr>
              <a:t>Men</a:t>
            </a:r>
            <a:endParaRPr sz="2400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409183" y="2519448"/>
            <a:ext cx="0" cy="2166620"/>
          </a:xfrm>
          <a:custGeom>
            <a:avLst/>
            <a:gdLst/>
            <a:ahLst/>
            <a:cxnLst/>
            <a:rect l="l" t="t" r="r" b="b"/>
            <a:pathLst>
              <a:path h="2166620">
                <a:moveTo>
                  <a:pt x="0" y="0"/>
                </a:moveTo>
                <a:lnTo>
                  <a:pt x="0" y="2166365"/>
                </a:lnTo>
              </a:path>
            </a:pathLst>
          </a:custGeom>
          <a:ln w="28574">
            <a:solidFill>
              <a:schemeClr val="tx1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10707" y="3139716"/>
            <a:ext cx="4909820" cy="11431"/>
          </a:xfrm>
          <a:custGeom>
            <a:avLst/>
            <a:gdLst/>
            <a:ahLst/>
            <a:cxnLst/>
            <a:rect l="l" t="t" r="r" b="b"/>
            <a:pathLst>
              <a:path w="4909820" h="11429">
                <a:moveTo>
                  <a:pt x="4909322" y="0"/>
                </a:moveTo>
                <a:lnTo>
                  <a:pt x="0" y="11033"/>
                </a:ln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59512" y="6586515"/>
            <a:ext cx="70123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sz="1200" i="1" spc="-5" dirty="0">
                <a:solidFill>
                  <a:srgbClr val="0070C0"/>
                </a:solidFill>
                <a:cs typeface="Arial"/>
              </a:rPr>
              <a:t>Sil</a:t>
            </a:r>
            <a:r>
              <a:rPr sz="1200" i="1" spc="-20" dirty="0">
                <a:solidFill>
                  <a:srgbClr val="0070C0"/>
                </a:solidFill>
                <a:cs typeface="Arial"/>
              </a:rPr>
              <a:t>v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rb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r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g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5" dirty="0">
                <a:solidFill>
                  <a:srgbClr val="0070C0"/>
                </a:solidFill>
                <a:cs typeface="Arial"/>
              </a:rPr>
              <a:t>e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t</a:t>
            </a:r>
            <a:r>
              <a:rPr sz="1200" i="1" spc="20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l,</a:t>
            </a:r>
            <a:r>
              <a:rPr sz="1200" i="1" spc="-1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40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IDS</a:t>
            </a:r>
            <a:r>
              <a:rPr sz="1200" i="1" spc="7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2020;</a:t>
            </a:r>
            <a:r>
              <a:rPr sz="1200" i="1" spc="-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ht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t</a:t>
            </a:r>
            <a:r>
              <a:rPr sz="1200" i="1" spc="-15" dirty="0">
                <a:solidFill>
                  <a:srgbClr val="0070C0"/>
                </a:solidFill>
                <a:cs typeface="Arial"/>
              </a:rPr>
              <a:t>p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s</a:t>
            </a:r>
            <a:r>
              <a:rPr sz="1200" i="1" spc="5" dirty="0">
                <a:solidFill>
                  <a:srgbClr val="0070C0"/>
                </a:solidFill>
                <a:cs typeface="Arial"/>
              </a:rPr>
              <a:t>: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//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pps.</a:t>
            </a:r>
            <a:r>
              <a:rPr sz="1200" i="1" spc="15" dirty="0">
                <a:solidFill>
                  <a:srgbClr val="0070C0"/>
                </a:solidFill>
                <a:cs typeface="Arial"/>
              </a:rPr>
              <a:t>w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ho.int/gh</a:t>
            </a:r>
            <a:r>
              <a:rPr sz="1200" i="1" spc="-15" dirty="0">
                <a:solidFill>
                  <a:srgbClr val="0070C0"/>
                </a:solidFill>
                <a:cs typeface="Arial"/>
              </a:rPr>
              <a:t>o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/data/node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.m</a:t>
            </a:r>
            <a:r>
              <a:rPr sz="1200" i="1" spc="5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in.BMI</a:t>
            </a:r>
            <a:r>
              <a:rPr sz="1200" i="1" spc="-15" dirty="0">
                <a:solidFill>
                  <a:srgbClr val="0070C0"/>
                </a:solidFill>
                <a:cs typeface="Arial"/>
              </a:rPr>
              <a:t>M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E</a:t>
            </a:r>
            <a:r>
              <a:rPr sz="1200" i="1" spc="-40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5" dirty="0">
                <a:solidFill>
                  <a:srgbClr val="0070C0"/>
                </a:solidFill>
                <a:cs typeface="Arial"/>
              </a:rPr>
              <a:t>N</a:t>
            </a:r>
            <a:r>
              <a:rPr sz="1200" i="1" spc="-3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DU</a:t>
            </a:r>
            <a:r>
              <a:rPr sz="1200" i="1" spc="-95" dirty="0">
                <a:solidFill>
                  <a:srgbClr val="0070C0"/>
                </a:solidFill>
                <a:cs typeface="Arial"/>
              </a:rPr>
              <a:t>L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T</a:t>
            </a:r>
            <a:r>
              <a:rPr sz="1200" i="1" spc="5" dirty="0">
                <a:solidFill>
                  <a:srgbClr val="0070C0"/>
                </a:solidFill>
                <a:cs typeface="Arial"/>
              </a:rPr>
              <a:t>C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?lang</a:t>
            </a:r>
            <a:r>
              <a:rPr sz="1200" i="1" spc="-20" dirty="0">
                <a:solidFill>
                  <a:srgbClr val="0070C0"/>
                </a:solidFill>
                <a:cs typeface="Arial"/>
              </a:rPr>
              <a:t>=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n</a:t>
            </a:r>
            <a:endParaRPr sz="1200" i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05250" y="2132857"/>
            <a:ext cx="12820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755" algn="ctr"/>
            <a:r>
              <a:rPr sz="2400" b="1" spc="-51" dirty="0">
                <a:solidFill>
                  <a:srgbClr val="0070C0"/>
                </a:solidFill>
                <a:latin typeface="+mj-lt"/>
                <a:cs typeface="Arial"/>
              </a:rPr>
              <a:t>W</a:t>
            </a:r>
            <a:r>
              <a:rPr sz="2400" b="1" dirty="0">
                <a:solidFill>
                  <a:srgbClr val="0070C0"/>
                </a:solidFill>
                <a:latin typeface="+mj-lt"/>
                <a:cs typeface="Arial"/>
              </a:rPr>
              <a:t>om</a:t>
            </a:r>
            <a:r>
              <a:rPr sz="2400" b="1" spc="-11" dirty="0">
                <a:solidFill>
                  <a:srgbClr val="0070C0"/>
                </a:solidFill>
                <a:latin typeface="+mj-lt"/>
                <a:cs typeface="Arial"/>
              </a:rPr>
              <a:t>e</a:t>
            </a:r>
            <a:r>
              <a:rPr sz="2400" b="1" dirty="0">
                <a:solidFill>
                  <a:srgbClr val="0070C0"/>
                </a:solidFill>
                <a:latin typeface="+mj-lt"/>
                <a:cs typeface="Arial"/>
              </a:rPr>
              <a:t>n</a:t>
            </a:r>
            <a:endParaRPr lang="fr-FR" sz="2400" b="1" dirty="0">
              <a:solidFill>
                <a:srgbClr val="0070C0"/>
              </a:solidFill>
              <a:latin typeface="+mj-lt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96709" y="3197390"/>
            <a:ext cx="521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+mj-lt"/>
                <a:cs typeface="Arial"/>
              </a:rPr>
              <a:t>25.6</a:t>
            </a:r>
            <a:endParaRPr dirty="0">
              <a:latin typeface="+mj-lt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81249" y="2813470"/>
            <a:ext cx="521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+mj-lt"/>
                <a:cs typeface="Arial"/>
              </a:rPr>
              <a:t>27.6</a:t>
            </a:r>
            <a:endParaRPr dirty="0">
              <a:latin typeface="+mj-lt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26203" y="2608878"/>
            <a:ext cx="521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+mj-lt"/>
                <a:cs typeface="Arial"/>
              </a:rPr>
              <a:t>29.1</a:t>
            </a:r>
            <a:endParaRPr dirty="0">
              <a:latin typeface="+mj-lt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86679" y="2608878"/>
            <a:ext cx="5213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+mj-lt"/>
                <a:cs typeface="Arial"/>
              </a:rPr>
              <a:t>29.2</a:t>
            </a:r>
            <a:endParaRPr dirty="0">
              <a:latin typeface="+mj-lt"/>
              <a:cs typeface="Arial"/>
            </a:endParaRPr>
          </a:p>
        </p:txBody>
      </p:sp>
      <p:sp>
        <p:nvSpPr>
          <p:cNvPr id="70" name="object 63">
            <a:extLst>
              <a:ext uri="{FF2B5EF4-FFF2-40B4-BE49-F238E27FC236}">
                <a16:creationId xmlns:a16="http://schemas.microsoft.com/office/drawing/2014/main" id="{8330AC0A-2E06-9726-B7B7-BB5EC2923DDB}"/>
              </a:ext>
            </a:extLst>
          </p:cNvPr>
          <p:cNvSpPr txBox="1"/>
          <p:nvPr/>
        </p:nvSpPr>
        <p:spPr>
          <a:xfrm>
            <a:off x="8256240" y="2831939"/>
            <a:ext cx="86409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191"/>
              </a:spcBef>
              <a:tabLst>
                <a:tab pos="760057" algn="l"/>
              </a:tabLst>
            </a:pPr>
            <a:r>
              <a:rPr spc="-5" dirty="0">
                <a:latin typeface="+mj-lt"/>
                <a:cs typeface="Arial"/>
              </a:rPr>
              <a:t>28.</a:t>
            </a:r>
            <a:r>
              <a:rPr dirty="0">
                <a:latin typeface="+mj-lt"/>
                <a:cs typeface="Arial"/>
              </a:rPr>
              <a:t>4</a:t>
            </a:r>
          </a:p>
        </p:txBody>
      </p:sp>
      <p:sp>
        <p:nvSpPr>
          <p:cNvPr id="72" name="object 63">
            <a:extLst>
              <a:ext uri="{FF2B5EF4-FFF2-40B4-BE49-F238E27FC236}">
                <a16:creationId xmlns:a16="http://schemas.microsoft.com/office/drawing/2014/main" id="{8BD5365B-4851-859D-AA0B-01A5CCD1FF30}"/>
              </a:ext>
            </a:extLst>
          </p:cNvPr>
          <p:cNvSpPr txBox="1"/>
          <p:nvPr/>
        </p:nvSpPr>
        <p:spPr>
          <a:xfrm>
            <a:off x="9028099" y="2700273"/>
            <a:ext cx="86409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191"/>
              </a:spcBef>
              <a:tabLst>
                <a:tab pos="760057" algn="l"/>
              </a:tabLst>
            </a:pPr>
            <a:r>
              <a:rPr spc="-5" dirty="0">
                <a:latin typeface="+mj-lt"/>
                <a:cs typeface="Arial"/>
              </a:rPr>
              <a:t>30.1</a:t>
            </a:r>
            <a:endParaRPr dirty="0">
              <a:latin typeface="+mj-lt"/>
              <a:cs typeface="Arial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4C31C92-8377-F7E8-69DC-D414E28D1BEA}"/>
              </a:ext>
            </a:extLst>
          </p:cNvPr>
          <p:cNvSpPr txBox="1"/>
          <p:nvPr/>
        </p:nvSpPr>
        <p:spPr>
          <a:xfrm rot="19114137">
            <a:off x="1261722" y="493276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Baseline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903390E-86DA-F01D-5115-1392BB0E6BC7}"/>
              </a:ext>
            </a:extLst>
          </p:cNvPr>
          <p:cNvCxnSpPr>
            <a:cxnSpLocks/>
          </p:cNvCxnSpPr>
          <p:nvPr/>
        </p:nvCxnSpPr>
        <p:spPr>
          <a:xfrm flipH="1">
            <a:off x="1415480" y="4689819"/>
            <a:ext cx="999049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00F009C2-8B85-BED6-9F77-BAEAD1501479}"/>
              </a:ext>
            </a:extLst>
          </p:cNvPr>
          <p:cNvCxnSpPr>
            <a:cxnSpLocks/>
          </p:cNvCxnSpPr>
          <p:nvPr/>
        </p:nvCxnSpPr>
        <p:spPr>
          <a:xfrm flipV="1">
            <a:off x="1530505" y="2353645"/>
            <a:ext cx="0" cy="23387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00FC1A42-F48E-2D94-6D68-B128F865B660}"/>
              </a:ext>
            </a:extLst>
          </p:cNvPr>
          <p:cNvSpPr txBox="1"/>
          <p:nvPr/>
        </p:nvSpPr>
        <p:spPr>
          <a:xfrm rot="19114137">
            <a:off x="1907502" y="4976257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EFV-F-TDF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6444863-8009-C728-E135-C64DF8BB310E}"/>
              </a:ext>
            </a:extLst>
          </p:cNvPr>
          <p:cNvSpPr txBox="1"/>
          <p:nvPr/>
        </p:nvSpPr>
        <p:spPr>
          <a:xfrm rot="19114137">
            <a:off x="2648628" y="4987141"/>
            <a:ext cx="96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DTG-F-TDF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9DA51AB-05EE-5226-0B4F-024C31D8E6F4}"/>
              </a:ext>
            </a:extLst>
          </p:cNvPr>
          <p:cNvSpPr txBox="1"/>
          <p:nvPr/>
        </p:nvSpPr>
        <p:spPr>
          <a:xfrm rot="19114137">
            <a:off x="3422651" y="4987141"/>
            <a:ext cx="96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DTG-F-TAF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E09F25D-2E54-28F8-912B-9C7F1B41908C}"/>
              </a:ext>
            </a:extLst>
          </p:cNvPr>
          <p:cNvSpPr txBox="1"/>
          <p:nvPr/>
        </p:nvSpPr>
        <p:spPr>
          <a:xfrm rot="19114137">
            <a:off x="4124483" y="5008122"/>
            <a:ext cx="1024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SA NHANES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0FE872F1-EB11-7341-5784-A896B0A4A450}"/>
              </a:ext>
            </a:extLst>
          </p:cNvPr>
          <p:cNvSpPr txBox="1"/>
          <p:nvPr/>
        </p:nvSpPr>
        <p:spPr>
          <a:xfrm rot="19114137">
            <a:off x="4709254" y="5068096"/>
            <a:ext cx="120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SA WHO 2016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5C118AA-64CA-E387-A272-8FDA6C7CB112}"/>
              </a:ext>
            </a:extLst>
          </p:cNvPr>
          <p:cNvSpPr txBox="1"/>
          <p:nvPr/>
        </p:nvSpPr>
        <p:spPr>
          <a:xfrm rot="19114137">
            <a:off x="6577101" y="493276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Baseline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AC3F95C2-B502-6851-E895-41D714219AF4}"/>
              </a:ext>
            </a:extLst>
          </p:cNvPr>
          <p:cNvSpPr txBox="1"/>
          <p:nvPr/>
        </p:nvSpPr>
        <p:spPr>
          <a:xfrm rot="19114137">
            <a:off x="7222881" y="4976257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EFV-F-TDF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8A9F74BB-1E57-A786-6E61-D2B00B55E599}"/>
              </a:ext>
            </a:extLst>
          </p:cNvPr>
          <p:cNvSpPr txBox="1"/>
          <p:nvPr/>
        </p:nvSpPr>
        <p:spPr>
          <a:xfrm rot="19114137">
            <a:off x="7964007" y="4987141"/>
            <a:ext cx="96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DTG-F-TDF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244A68CC-198C-BBA5-DF60-BAD107379CF2}"/>
              </a:ext>
            </a:extLst>
          </p:cNvPr>
          <p:cNvSpPr txBox="1"/>
          <p:nvPr/>
        </p:nvSpPr>
        <p:spPr>
          <a:xfrm rot="19114137">
            <a:off x="8738030" y="4987141"/>
            <a:ext cx="96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DTG-F-TAF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CEAF3DC-1AA6-2550-A5F5-2FC2354ED8BC}"/>
              </a:ext>
            </a:extLst>
          </p:cNvPr>
          <p:cNvSpPr txBox="1"/>
          <p:nvPr/>
        </p:nvSpPr>
        <p:spPr>
          <a:xfrm rot="19114137">
            <a:off x="9439862" y="5008122"/>
            <a:ext cx="1024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SA NHANES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2A07F18-3EFC-BB33-6C21-4CA532BDF0F8}"/>
              </a:ext>
            </a:extLst>
          </p:cNvPr>
          <p:cNvSpPr txBox="1"/>
          <p:nvPr/>
        </p:nvSpPr>
        <p:spPr>
          <a:xfrm rot="19114137">
            <a:off x="10024633" y="5068096"/>
            <a:ext cx="120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SA WHO 2016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0D14FBC-B85F-F86D-A0E8-78564581253C}"/>
              </a:ext>
            </a:extLst>
          </p:cNvPr>
          <p:cNvSpPr txBox="1"/>
          <p:nvPr/>
        </p:nvSpPr>
        <p:spPr>
          <a:xfrm>
            <a:off x="1446673" y="1377046"/>
            <a:ext cx="9311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Initial ART: Dolutegravir, TAF/TDF and efavirenz (ADVANCE) ADVANCE – Week 144 vs *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South African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290852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9E4F17A-E727-CDCF-FC32-93F18C816EFB}"/>
              </a:ext>
            </a:extLst>
          </p:cNvPr>
          <p:cNvSpPr txBox="1"/>
          <p:nvPr/>
        </p:nvSpPr>
        <p:spPr>
          <a:xfrm>
            <a:off x="9459199" y="6490508"/>
            <a:ext cx="271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0070C0"/>
                </a:solidFill>
              </a:rPr>
              <a:t>Sha</a:t>
            </a:r>
            <a:r>
              <a:rPr lang="fr-FR" sz="1200" i="1" dirty="0">
                <a:solidFill>
                  <a:srgbClr val="0070C0"/>
                </a:solidFill>
              </a:rPr>
              <a:t> ASV. Circulation 2018; 138:1100-12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5CD2DD4-0775-BEB8-9307-7C0794A1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Pooled risk ratio for risk of cardiovascular disease in people living with HIV in comparison with those without (meta-analysis)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76A21F-B104-410A-AC70-0AEF70B54FC7}"/>
              </a:ext>
            </a:extLst>
          </p:cNvPr>
          <p:cNvSpPr txBox="1"/>
          <p:nvPr/>
        </p:nvSpPr>
        <p:spPr>
          <a:xfrm>
            <a:off x="817214" y="1601879"/>
            <a:ext cx="353173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/>
              <a:t>Cardiovascular</a:t>
            </a:r>
            <a:r>
              <a:rPr lang="fr-FR" sz="1100" b="1" dirty="0"/>
              <a:t> </a:t>
            </a:r>
            <a:r>
              <a:rPr lang="fr-FR" sz="1100" b="1" dirty="0" err="1"/>
              <a:t>events</a:t>
            </a:r>
            <a:endParaRPr lang="fr-FR" sz="1100" b="1" dirty="0"/>
          </a:p>
          <a:p>
            <a:r>
              <a:rPr lang="fr-FR" sz="1100" dirty="0"/>
              <a:t>Gardner et al</a:t>
            </a:r>
          </a:p>
          <a:p>
            <a:r>
              <a:rPr lang="fr-FR" sz="1100" dirty="0" err="1"/>
              <a:t>Aldaz</a:t>
            </a:r>
            <a:r>
              <a:rPr lang="fr-FR" sz="1100" dirty="0"/>
              <a:t> et al</a:t>
            </a:r>
          </a:p>
          <a:p>
            <a:r>
              <a:rPr lang="fr-FR" sz="1100" dirty="0" err="1"/>
              <a:t>Helleberg</a:t>
            </a:r>
            <a:r>
              <a:rPr lang="fr-FR" sz="1100" dirty="0"/>
              <a:t> et al</a:t>
            </a:r>
          </a:p>
          <a:p>
            <a:r>
              <a:rPr lang="fr-FR" sz="1100" dirty="0"/>
              <a:t>Tripathi et al</a:t>
            </a:r>
          </a:p>
          <a:p>
            <a:r>
              <a:rPr lang="fr-FR" sz="1100" dirty="0" err="1"/>
              <a:t>Womack</a:t>
            </a:r>
            <a:r>
              <a:rPr lang="fr-FR" sz="1100" dirty="0"/>
              <a:t> et al</a:t>
            </a:r>
          </a:p>
          <a:p>
            <a:r>
              <a:rPr lang="fr-FR" sz="1100" dirty="0"/>
              <a:t>RE Model (Q = 60.48, </a:t>
            </a:r>
            <a:r>
              <a:rPr lang="fr-FR" sz="1100" dirty="0" err="1"/>
              <a:t>df</a:t>
            </a:r>
            <a:r>
              <a:rPr lang="fr-FR" sz="1100" dirty="0"/>
              <a:t> = 4;I</a:t>
            </a:r>
            <a:r>
              <a:rPr lang="fr-FR" sz="1100" baseline="30000" dirty="0"/>
              <a:t>2</a:t>
            </a:r>
            <a:r>
              <a:rPr lang="fr-FR" sz="1100" dirty="0"/>
              <a:t> = 89.2% [95% CI 71.6 - 99.2])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0878EB9-0BB3-700A-F6BE-B827AEEE9598}"/>
              </a:ext>
            </a:extLst>
          </p:cNvPr>
          <p:cNvSpPr txBox="1"/>
          <p:nvPr/>
        </p:nvSpPr>
        <p:spPr>
          <a:xfrm>
            <a:off x="3265486" y="1601879"/>
            <a:ext cx="473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100" dirty="0"/>
          </a:p>
          <a:p>
            <a:r>
              <a:rPr lang="fr-FR" sz="1100" dirty="0"/>
              <a:t>2003</a:t>
            </a:r>
          </a:p>
          <a:p>
            <a:r>
              <a:rPr lang="fr-FR" sz="1100" dirty="0"/>
              <a:t>2011</a:t>
            </a:r>
          </a:p>
          <a:p>
            <a:r>
              <a:rPr lang="fr-FR" sz="1100" dirty="0"/>
              <a:t>2012</a:t>
            </a:r>
          </a:p>
          <a:p>
            <a:r>
              <a:rPr lang="fr-FR" sz="1100" dirty="0"/>
              <a:t>2014</a:t>
            </a:r>
          </a:p>
          <a:p>
            <a:r>
              <a:rPr lang="fr-FR" sz="1100" dirty="0"/>
              <a:t>2014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9660E1-E5D6-6AB0-5C79-8FCDB2CB124D}"/>
              </a:ext>
            </a:extLst>
          </p:cNvPr>
          <p:cNvSpPr txBox="1"/>
          <p:nvPr/>
        </p:nvSpPr>
        <p:spPr>
          <a:xfrm>
            <a:off x="4161027" y="1601879"/>
            <a:ext cx="364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100" dirty="0"/>
          </a:p>
          <a:p>
            <a:pPr algn="ctr"/>
            <a:r>
              <a:rPr lang="fr-FR" sz="1100" dirty="0"/>
              <a:t>3.0</a:t>
            </a:r>
          </a:p>
          <a:p>
            <a:pPr algn="ctr"/>
            <a:r>
              <a:rPr lang="fr-FR" sz="1100" dirty="0"/>
              <a:t>4.3</a:t>
            </a:r>
          </a:p>
          <a:p>
            <a:pPr algn="ctr"/>
            <a:r>
              <a:rPr lang="fr-FR" sz="1100" dirty="0"/>
              <a:t>6.9</a:t>
            </a:r>
          </a:p>
          <a:p>
            <a:pPr algn="ctr"/>
            <a:r>
              <a:rPr lang="fr-FR" sz="1100" dirty="0"/>
              <a:t>7.2</a:t>
            </a:r>
          </a:p>
          <a:p>
            <a:pPr algn="ctr"/>
            <a:r>
              <a:rPr lang="fr-FR" sz="1100" dirty="0"/>
              <a:t>5.7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8068EF-C4AB-2EBF-A1AE-69DC7965DBBB}"/>
              </a:ext>
            </a:extLst>
          </p:cNvPr>
          <p:cNvSpPr txBox="1"/>
          <p:nvPr/>
        </p:nvSpPr>
        <p:spPr>
          <a:xfrm>
            <a:off x="817214" y="2788160"/>
            <a:ext cx="3531736" cy="12772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err="1"/>
              <a:t>Myocardial</a:t>
            </a:r>
            <a:r>
              <a:rPr lang="fr-FR" sz="1100" b="1" dirty="0"/>
              <a:t> </a:t>
            </a:r>
            <a:r>
              <a:rPr lang="fr-FR" sz="1100" b="1" dirty="0" err="1"/>
              <a:t>infarction</a:t>
            </a:r>
            <a:endParaRPr lang="fr-FR" sz="1100" b="1" dirty="0"/>
          </a:p>
          <a:p>
            <a:r>
              <a:rPr lang="da-DK" sz="1100" dirty="0"/>
              <a:t>Triant et al</a:t>
            </a:r>
          </a:p>
          <a:p>
            <a:r>
              <a:rPr lang="da-DK" sz="1100" dirty="0"/>
              <a:t>Durand et al</a:t>
            </a:r>
          </a:p>
          <a:p>
            <a:r>
              <a:rPr lang="da-DK" sz="1100" dirty="0"/>
              <a:t>Klein et al</a:t>
            </a:r>
          </a:p>
          <a:p>
            <a:r>
              <a:rPr lang="da-DK" sz="1100" dirty="0"/>
              <a:t>Althoff et al</a:t>
            </a:r>
          </a:p>
          <a:p>
            <a:r>
              <a:rPr lang="da-DK" sz="1100" dirty="0"/>
              <a:t>Rasmussen et al.1</a:t>
            </a:r>
          </a:p>
          <a:p>
            <a:r>
              <a:rPr lang="fr-FR" sz="1100" dirty="0"/>
              <a:t>RE Model (Q = 15.06, </a:t>
            </a:r>
            <a:r>
              <a:rPr lang="fr-FR" sz="1100" dirty="0" err="1"/>
              <a:t>df</a:t>
            </a:r>
            <a:r>
              <a:rPr lang="fr-FR" sz="1100" dirty="0"/>
              <a:t> = 4;I</a:t>
            </a:r>
            <a:r>
              <a:rPr lang="fr-FR" sz="1100" baseline="30000" dirty="0"/>
              <a:t>2</a:t>
            </a:r>
            <a:r>
              <a:rPr lang="fr-FR" sz="1100" dirty="0"/>
              <a:t> = 64.6% [95% CI 19.9 - 95.7])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A3A772C-BECD-4FAE-8FA0-3349561CA5C1}"/>
              </a:ext>
            </a:extLst>
          </p:cNvPr>
          <p:cNvSpPr txBox="1"/>
          <p:nvPr/>
        </p:nvSpPr>
        <p:spPr>
          <a:xfrm>
            <a:off x="3265486" y="2788160"/>
            <a:ext cx="473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100" dirty="0"/>
          </a:p>
          <a:p>
            <a:r>
              <a:rPr lang="fr-FR" sz="1100" dirty="0"/>
              <a:t>2009</a:t>
            </a:r>
          </a:p>
          <a:p>
            <a:r>
              <a:rPr lang="fr-FR" sz="1100" dirty="0"/>
              <a:t>2011</a:t>
            </a:r>
          </a:p>
          <a:p>
            <a:r>
              <a:rPr lang="fr-FR" sz="1100" dirty="0"/>
              <a:t>2015</a:t>
            </a:r>
          </a:p>
          <a:p>
            <a:r>
              <a:rPr lang="fr-FR" sz="1100" dirty="0"/>
              <a:t>2015</a:t>
            </a:r>
          </a:p>
          <a:p>
            <a:r>
              <a:rPr lang="fr-FR" sz="1100" dirty="0"/>
              <a:t>2015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EB6FAD0-9AC3-C3F9-FE0C-2A1ABBE5D8E6}"/>
              </a:ext>
            </a:extLst>
          </p:cNvPr>
          <p:cNvSpPr txBox="1"/>
          <p:nvPr/>
        </p:nvSpPr>
        <p:spPr>
          <a:xfrm>
            <a:off x="4161027" y="2788160"/>
            <a:ext cx="364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100" dirty="0"/>
          </a:p>
          <a:p>
            <a:pPr algn="ctr"/>
            <a:r>
              <a:rPr lang="fr-FR" sz="1100" dirty="0"/>
              <a:t>5.9</a:t>
            </a:r>
          </a:p>
          <a:p>
            <a:pPr algn="ctr"/>
            <a:r>
              <a:rPr lang="fr-FR" sz="1100" dirty="0"/>
              <a:t>6.9</a:t>
            </a:r>
          </a:p>
          <a:p>
            <a:pPr algn="ctr"/>
            <a:r>
              <a:rPr lang="fr-FR" sz="1100" dirty="0"/>
              <a:t>7.2</a:t>
            </a:r>
          </a:p>
          <a:p>
            <a:pPr algn="ctr"/>
            <a:r>
              <a:rPr lang="fr-FR" sz="1100" dirty="0"/>
              <a:t>7.1</a:t>
            </a:r>
          </a:p>
          <a:p>
            <a:pPr algn="ctr"/>
            <a:r>
              <a:rPr lang="fr-FR" sz="1100" dirty="0"/>
              <a:t>7.1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3E9427-829E-0AC5-218A-BB14191834EE}"/>
              </a:ext>
            </a:extLst>
          </p:cNvPr>
          <p:cNvSpPr txBox="1"/>
          <p:nvPr/>
        </p:nvSpPr>
        <p:spPr>
          <a:xfrm>
            <a:off x="4622100" y="2788160"/>
            <a:ext cx="1189749" cy="12772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fr-FR" sz="1100" dirty="0"/>
          </a:p>
          <a:p>
            <a:pPr algn="ctr"/>
            <a:r>
              <a:rPr lang="fr-FR" sz="1100" dirty="0"/>
              <a:t>1.93 [1.21 , 2.93]</a:t>
            </a:r>
          </a:p>
          <a:p>
            <a:pPr algn="ctr"/>
            <a:r>
              <a:rPr lang="fr-FR" sz="1100" dirty="0"/>
              <a:t>2.11 [1.69 , 2.63]</a:t>
            </a:r>
          </a:p>
          <a:p>
            <a:pPr algn="ctr"/>
            <a:r>
              <a:rPr lang="fr-FR" sz="1100" dirty="0"/>
              <a:t>1.40 [1.20 , 1.60]</a:t>
            </a:r>
          </a:p>
          <a:p>
            <a:pPr algn="ctr"/>
            <a:r>
              <a:rPr lang="fr-FR" sz="1100" dirty="0"/>
              <a:t>1.76 [1.49 , 2.07]</a:t>
            </a:r>
          </a:p>
          <a:p>
            <a:pPr algn="ctr"/>
            <a:r>
              <a:rPr lang="fr-FR" sz="1100" dirty="0"/>
              <a:t>2.02 [1.71 , 2.38]</a:t>
            </a:r>
          </a:p>
          <a:p>
            <a:pPr algn="ctr"/>
            <a:r>
              <a:rPr lang="fr-FR" sz="1100" dirty="0"/>
              <a:t>1.79 [1.54 , 2.08 ]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CB77C9-E391-1BA5-04AD-851E4829A36B}"/>
              </a:ext>
            </a:extLst>
          </p:cNvPr>
          <p:cNvSpPr txBox="1"/>
          <p:nvPr/>
        </p:nvSpPr>
        <p:spPr>
          <a:xfrm>
            <a:off x="817214" y="4016753"/>
            <a:ext cx="3554178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/>
              <a:t>Stroke</a:t>
            </a:r>
          </a:p>
          <a:p>
            <a:r>
              <a:rPr lang="da-DK" sz="1100" dirty="0"/>
              <a:t>Qureshi et al</a:t>
            </a:r>
          </a:p>
          <a:p>
            <a:r>
              <a:rPr lang="da-DK" sz="1100" dirty="0"/>
              <a:t>Cole et al</a:t>
            </a:r>
          </a:p>
          <a:p>
            <a:r>
              <a:rPr lang="da-DK" sz="1100" dirty="0"/>
              <a:t>Chow et al</a:t>
            </a:r>
          </a:p>
          <a:p>
            <a:r>
              <a:rPr lang="da-DK" sz="1100" dirty="0"/>
              <a:t>Mateen et al</a:t>
            </a:r>
          </a:p>
          <a:p>
            <a:r>
              <a:rPr lang="da-DK" sz="1100" dirty="0"/>
              <a:t>Walker et al</a:t>
            </a:r>
          </a:p>
          <a:p>
            <a:r>
              <a:rPr lang="da-DK" sz="1100" dirty="0"/>
              <a:t>Rasmussen et al.2</a:t>
            </a:r>
          </a:p>
          <a:p>
            <a:r>
              <a:rPr lang="da-DK" sz="1100" dirty="0"/>
              <a:t>Sico et al</a:t>
            </a:r>
          </a:p>
          <a:p>
            <a:r>
              <a:rPr lang="fr-FR" sz="1100" dirty="0"/>
              <a:t>RE Model (Q = 62.56, </a:t>
            </a:r>
            <a:r>
              <a:rPr lang="fr-FR" sz="1100" dirty="0" err="1"/>
              <a:t>df</a:t>
            </a:r>
            <a:r>
              <a:rPr lang="fr-FR" sz="1100" dirty="0"/>
              <a:t> = 6;I</a:t>
            </a:r>
            <a:r>
              <a:rPr lang="fr-FR" sz="1100" baseline="30000" dirty="0"/>
              <a:t>2</a:t>
            </a:r>
            <a:r>
              <a:rPr lang="fr-FR" sz="1100" dirty="0"/>
              <a:t> = 97.0% [95% CI 92.8 - 99.5])</a:t>
            </a:r>
          </a:p>
          <a:p>
            <a:endParaRPr lang="fr-FR" sz="1100" dirty="0"/>
          </a:p>
          <a:p>
            <a:r>
              <a:rPr lang="fr-FR" sz="1100" b="1" dirty="0"/>
              <a:t>RE Model </a:t>
            </a:r>
            <a:r>
              <a:rPr lang="fr-FR" sz="1100" b="1" dirty="0" err="1"/>
              <a:t>Studies</a:t>
            </a:r>
            <a:br>
              <a:rPr lang="fr-FR" sz="1100" b="1" dirty="0"/>
            </a:br>
            <a:r>
              <a:rPr lang="fr-FR" sz="1100" b="1" dirty="0"/>
              <a:t>(Q = 156.91, </a:t>
            </a:r>
            <a:r>
              <a:rPr lang="fr-FR" sz="1100" b="1" dirty="0" err="1"/>
              <a:t>df</a:t>
            </a:r>
            <a:r>
              <a:rPr lang="fr-FR" sz="1100" b="1" dirty="0"/>
              <a:t> = 16;I</a:t>
            </a:r>
            <a:r>
              <a:rPr lang="fr-FR" sz="1100" b="1" baseline="30000" dirty="0"/>
              <a:t>2</a:t>
            </a:r>
            <a:r>
              <a:rPr lang="fr-FR" sz="1100" b="1" dirty="0"/>
              <a:t> = 94.9% [95% CI 91.4 - 98.7])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55A13FF-7799-AFAE-1C76-E1B0676E2E71}"/>
              </a:ext>
            </a:extLst>
          </p:cNvPr>
          <p:cNvSpPr txBox="1"/>
          <p:nvPr/>
        </p:nvSpPr>
        <p:spPr>
          <a:xfrm>
            <a:off x="3265486" y="4016753"/>
            <a:ext cx="4732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100" dirty="0"/>
          </a:p>
          <a:p>
            <a:r>
              <a:rPr lang="fr-FR" sz="1100" dirty="0"/>
              <a:t>1997</a:t>
            </a:r>
          </a:p>
          <a:p>
            <a:r>
              <a:rPr lang="fr-FR" sz="1100" dirty="0"/>
              <a:t>2004</a:t>
            </a:r>
          </a:p>
          <a:p>
            <a:r>
              <a:rPr lang="fr-FR" sz="1100" dirty="0"/>
              <a:t>2012</a:t>
            </a:r>
          </a:p>
          <a:p>
            <a:r>
              <a:rPr lang="fr-FR" sz="1100" dirty="0"/>
              <a:t>2013</a:t>
            </a:r>
          </a:p>
          <a:p>
            <a:r>
              <a:rPr lang="fr-FR" sz="1100" dirty="0"/>
              <a:t>2013</a:t>
            </a:r>
          </a:p>
          <a:p>
            <a:r>
              <a:rPr lang="fr-FR" sz="1100" dirty="0"/>
              <a:t>2015</a:t>
            </a:r>
          </a:p>
          <a:p>
            <a:r>
              <a:rPr lang="fr-FR" sz="1100" dirty="0"/>
              <a:t>2015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569D827-CAB8-7CD1-CAA2-EEAA6EDF7F26}"/>
              </a:ext>
            </a:extLst>
          </p:cNvPr>
          <p:cNvSpPr txBox="1"/>
          <p:nvPr/>
        </p:nvSpPr>
        <p:spPr>
          <a:xfrm>
            <a:off x="4161027" y="4016753"/>
            <a:ext cx="3642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100" dirty="0"/>
          </a:p>
          <a:p>
            <a:pPr algn="ctr"/>
            <a:r>
              <a:rPr lang="fr-FR" sz="1100" dirty="0"/>
              <a:t>3.2</a:t>
            </a:r>
          </a:p>
          <a:p>
            <a:pPr algn="ctr"/>
            <a:r>
              <a:rPr lang="fr-FR" sz="1100" dirty="0"/>
              <a:t>4.1</a:t>
            </a:r>
          </a:p>
          <a:p>
            <a:pPr algn="ctr"/>
            <a:r>
              <a:rPr lang="fr-FR" sz="1100" dirty="0"/>
              <a:t>7.0</a:t>
            </a:r>
          </a:p>
          <a:p>
            <a:pPr algn="ctr"/>
            <a:r>
              <a:rPr lang="fr-FR" sz="1100" dirty="0"/>
              <a:t>6.0</a:t>
            </a:r>
          </a:p>
          <a:p>
            <a:pPr algn="ctr"/>
            <a:r>
              <a:rPr lang="fr-FR" sz="1100" dirty="0"/>
              <a:t>4.0</a:t>
            </a:r>
          </a:p>
          <a:p>
            <a:pPr algn="ctr"/>
            <a:r>
              <a:rPr lang="fr-FR" sz="1100" dirty="0"/>
              <a:t>7.2</a:t>
            </a:r>
          </a:p>
          <a:p>
            <a:pPr algn="ctr"/>
            <a:r>
              <a:rPr lang="fr-FR" sz="1100" dirty="0"/>
              <a:t>7.1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650A07-49A3-BD90-F0F3-E6A9BDD57D92}"/>
              </a:ext>
            </a:extLst>
          </p:cNvPr>
          <p:cNvSpPr txBox="1"/>
          <p:nvPr/>
        </p:nvSpPr>
        <p:spPr>
          <a:xfrm>
            <a:off x="4553972" y="4016753"/>
            <a:ext cx="1326004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fr-FR" sz="1100" dirty="0"/>
          </a:p>
          <a:p>
            <a:pPr algn="ctr"/>
            <a:r>
              <a:rPr lang="fr-FR" sz="1100" dirty="0"/>
              <a:t>3.20 [1.10 , 8.90]</a:t>
            </a:r>
          </a:p>
          <a:p>
            <a:pPr algn="ctr"/>
            <a:r>
              <a:rPr lang="fr-FR" sz="1100" dirty="0"/>
              <a:t>13.70 [6.10 , 30.80]</a:t>
            </a:r>
          </a:p>
          <a:p>
            <a:pPr algn="ctr"/>
            <a:r>
              <a:rPr lang="fr-FR" sz="1100" dirty="0"/>
              <a:t>1.21 [1.01 , 1.46]</a:t>
            </a:r>
          </a:p>
          <a:p>
            <a:pPr algn="ctr"/>
            <a:r>
              <a:rPr lang="fr-FR" sz="1100" dirty="0"/>
              <a:t>2.16 [1.39 , 3.31]</a:t>
            </a:r>
          </a:p>
          <a:p>
            <a:pPr algn="ctr"/>
            <a:r>
              <a:rPr lang="fr-FR" sz="1100" dirty="0"/>
              <a:t>5.61 [2.41 , 13.09]</a:t>
            </a:r>
          </a:p>
          <a:p>
            <a:pPr algn="ctr"/>
            <a:r>
              <a:rPr lang="fr-FR" sz="1100" dirty="0"/>
              <a:t>1.84 [1.60 , 2.13]</a:t>
            </a:r>
          </a:p>
          <a:p>
            <a:pPr algn="ctr"/>
            <a:r>
              <a:rPr lang="fr-FR" sz="1100" dirty="0"/>
              <a:t>1.17 [1.01 , 1.36]</a:t>
            </a:r>
          </a:p>
          <a:p>
            <a:pPr algn="ctr"/>
            <a:r>
              <a:rPr lang="fr-FR" sz="1100" dirty="0"/>
              <a:t>2.56 [1.43 , 4.61 ]</a:t>
            </a:r>
          </a:p>
          <a:p>
            <a:pPr algn="ctr"/>
            <a:endParaRPr lang="fr-FR" sz="1100" dirty="0"/>
          </a:p>
          <a:p>
            <a:pPr algn="ctr"/>
            <a:endParaRPr lang="fr-FR" sz="1100" dirty="0"/>
          </a:p>
          <a:p>
            <a:pPr algn="ctr"/>
            <a:r>
              <a:rPr lang="fr-FR" sz="1100" b="1" dirty="0"/>
              <a:t>2.16 [1.68 , 2.77]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D517BE0-7BF1-B233-3442-F6AD810DB359}"/>
              </a:ext>
            </a:extLst>
          </p:cNvPr>
          <p:cNvSpPr txBox="1"/>
          <p:nvPr/>
        </p:nvSpPr>
        <p:spPr>
          <a:xfrm>
            <a:off x="817214" y="1367190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/>
              <a:t>Author</a:t>
            </a:r>
            <a:r>
              <a:rPr lang="fr-FR" sz="1100" b="1" dirty="0"/>
              <a:t>(s)</a:t>
            </a:r>
            <a:endParaRPr lang="fr-FR" sz="11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22B987-F15A-C8BC-2B94-3F1AA52BE2D7}"/>
              </a:ext>
            </a:extLst>
          </p:cNvPr>
          <p:cNvSpPr txBox="1"/>
          <p:nvPr/>
        </p:nvSpPr>
        <p:spPr>
          <a:xfrm>
            <a:off x="3265486" y="1367190"/>
            <a:ext cx="503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err="1"/>
              <a:t>Years</a:t>
            </a:r>
            <a:endParaRPr lang="fr-FR" sz="11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48B8F54-077A-1F49-9016-4D7FEA7F7B07}"/>
              </a:ext>
            </a:extLst>
          </p:cNvPr>
          <p:cNvSpPr txBox="1"/>
          <p:nvPr/>
        </p:nvSpPr>
        <p:spPr>
          <a:xfrm>
            <a:off x="4009543" y="1367190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err="1"/>
              <a:t>Weights</a:t>
            </a:r>
            <a:endParaRPr lang="fr-FR" sz="11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05AA064-D608-83AC-8AA8-F6F6D7293CE7}"/>
              </a:ext>
            </a:extLst>
          </p:cNvPr>
          <p:cNvSpPr txBox="1"/>
          <p:nvPr/>
        </p:nvSpPr>
        <p:spPr>
          <a:xfrm>
            <a:off x="4602063" y="1601879"/>
            <a:ext cx="1229824" cy="12772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fr-FR" sz="1100" dirty="0"/>
          </a:p>
          <a:p>
            <a:pPr algn="ctr"/>
            <a:r>
              <a:rPr lang="fr-FR" sz="1100" dirty="0"/>
              <a:t>6.40 [2.13 , 19.25]</a:t>
            </a:r>
          </a:p>
          <a:p>
            <a:pPr algn="ctr"/>
            <a:r>
              <a:rPr lang="fr-FR" sz="1100" dirty="0"/>
              <a:t>3.10 [1.30 , 6.10]</a:t>
            </a:r>
          </a:p>
          <a:p>
            <a:pPr algn="ctr"/>
            <a:r>
              <a:rPr lang="fr-FR" sz="1100" dirty="0"/>
              <a:t>2.50 [2.00 , 3.10]</a:t>
            </a:r>
          </a:p>
          <a:p>
            <a:pPr algn="ctr"/>
            <a:r>
              <a:rPr lang="fr-FR" sz="1100" dirty="0"/>
              <a:t>1.15 [1.04 , 1.27]</a:t>
            </a:r>
          </a:p>
          <a:p>
            <a:pPr algn="ctr"/>
            <a:r>
              <a:rPr lang="fr-FR" sz="1100" dirty="0"/>
              <a:t>2.80 [1.70 , 4.60]</a:t>
            </a:r>
          </a:p>
          <a:p>
            <a:pPr algn="ctr"/>
            <a:r>
              <a:rPr lang="fr-FR" sz="1100" dirty="0"/>
              <a:t>2.36 [1.50 ,3.70]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FB69ECB-B038-C066-FAAC-78A79AA91CCD}"/>
              </a:ext>
            </a:extLst>
          </p:cNvPr>
          <p:cNvSpPr txBox="1"/>
          <p:nvPr/>
        </p:nvSpPr>
        <p:spPr>
          <a:xfrm>
            <a:off x="4577217" y="1367190"/>
            <a:ext cx="127951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/>
              <a:t>Risk Ratio [95% Cl]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D003C19-A2D2-0EAC-1068-1CCE82B047D5}"/>
              </a:ext>
            </a:extLst>
          </p:cNvPr>
          <p:cNvGrpSpPr/>
          <p:nvPr/>
        </p:nvGrpSpPr>
        <p:grpSpPr>
          <a:xfrm>
            <a:off x="5794797" y="6182328"/>
            <a:ext cx="346817" cy="329000"/>
            <a:chOff x="7171954" y="4885446"/>
            <a:chExt cx="346817" cy="329000"/>
          </a:xfrm>
        </p:grpSpPr>
        <p:sp>
          <p:nvSpPr>
            <p:cNvPr id="32" name="Line 37">
              <a:extLst>
                <a:ext uri="{FF2B5EF4-FFF2-40B4-BE49-F238E27FC236}">
                  <a16:creationId xmlns:a16="http://schemas.microsoft.com/office/drawing/2014/main" id="{CF3C3496-F350-05D7-1D18-B5649E4D5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67">
              <a:extLst>
                <a:ext uri="{FF2B5EF4-FFF2-40B4-BE49-F238E27FC236}">
                  <a16:creationId xmlns:a16="http://schemas.microsoft.com/office/drawing/2014/main" id="{B3D7D679-9EBB-C223-A0BA-5C95359B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954" y="4957077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0.75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52185BB-A891-3411-FC80-B12B22871519}"/>
              </a:ext>
            </a:extLst>
          </p:cNvPr>
          <p:cNvGrpSpPr/>
          <p:nvPr/>
        </p:nvGrpSpPr>
        <p:grpSpPr>
          <a:xfrm>
            <a:off x="6305705" y="6182328"/>
            <a:ext cx="151251" cy="329000"/>
            <a:chOff x="7269737" y="4885446"/>
            <a:chExt cx="151251" cy="329000"/>
          </a:xfrm>
        </p:grpSpPr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59819E2D-F348-B4C0-D3FB-AFE6014DF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67">
              <a:extLst>
                <a:ext uri="{FF2B5EF4-FFF2-40B4-BE49-F238E27FC236}">
                  <a16:creationId xmlns:a16="http://schemas.microsoft.com/office/drawing/2014/main" id="{26C0F816-D901-7DE7-7147-89185F4B7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737" y="495707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5FAD534-0680-9965-726E-DBDC99B545D2}"/>
              </a:ext>
            </a:extLst>
          </p:cNvPr>
          <p:cNvGrpSpPr/>
          <p:nvPr/>
        </p:nvGrpSpPr>
        <p:grpSpPr>
          <a:xfrm>
            <a:off x="7302064" y="6182328"/>
            <a:ext cx="151251" cy="329000"/>
            <a:chOff x="7269737" y="4885446"/>
            <a:chExt cx="151251" cy="329000"/>
          </a:xfrm>
        </p:grpSpPr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E2614484-926C-7DCC-5D43-0C1790F89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67">
              <a:extLst>
                <a:ext uri="{FF2B5EF4-FFF2-40B4-BE49-F238E27FC236}">
                  <a16:creationId xmlns:a16="http://schemas.microsoft.com/office/drawing/2014/main" id="{E21D128E-5D4A-C295-01A8-891F274C8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737" y="495707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</a:t>
              </a:r>
              <a:endParaRPr kumimoji="0" lang="fr-FR" altLang="fr-FR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8AF5440-D109-2429-0292-7AFB3E4ADE3F}"/>
              </a:ext>
            </a:extLst>
          </p:cNvPr>
          <p:cNvGrpSpPr/>
          <p:nvPr/>
        </p:nvGrpSpPr>
        <p:grpSpPr>
          <a:xfrm>
            <a:off x="8305161" y="6182328"/>
            <a:ext cx="151251" cy="329000"/>
            <a:chOff x="7269737" y="4885446"/>
            <a:chExt cx="151251" cy="329000"/>
          </a:xfrm>
        </p:grpSpPr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CC756FDC-0951-C888-39A7-F4E141C74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7">
              <a:extLst>
                <a:ext uri="{FF2B5EF4-FFF2-40B4-BE49-F238E27FC236}">
                  <a16:creationId xmlns:a16="http://schemas.microsoft.com/office/drawing/2014/main" id="{EA490124-4E76-71B1-2339-9614B8D9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737" y="495707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1A74DDC-FF48-B398-BE45-402034AF05E1}"/>
              </a:ext>
            </a:extLst>
          </p:cNvPr>
          <p:cNvGrpSpPr/>
          <p:nvPr/>
        </p:nvGrpSpPr>
        <p:grpSpPr>
          <a:xfrm>
            <a:off x="9305346" y="6182328"/>
            <a:ext cx="151251" cy="329000"/>
            <a:chOff x="7269737" y="4885446"/>
            <a:chExt cx="151251" cy="329000"/>
          </a:xfrm>
        </p:grpSpPr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9244E14A-84A2-8752-DF66-C35161482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7">
              <a:extLst>
                <a:ext uri="{FF2B5EF4-FFF2-40B4-BE49-F238E27FC236}">
                  <a16:creationId xmlns:a16="http://schemas.microsoft.com/office/drawing/2014/main" id="{43297867-A015-71A3-25A5-3EEBBE2FA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737" y="495707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C99903C0-C166-44A9-A3C9-060AB2063127}"/>
              </a:ext>
            </a:extLst>
          </p:cNvPr>
          <p:cNvGrpSpPr/>
          <p:nvPr/>
        </p:nvGrpSpPr>
        <p:grpSpPr>
          <a:xfrm>
            <a:off x="9847916" y="6182328"/>
            <a:ext cx="229797" cy="329000"/>
            <a:chOff x="7230464" y="4885446"/>
            <a:chExt cx="229797" cy="329000"/>
          </a:xfrm>
        </p:grpSpPr>
        <p:sp>
          <p:nvSpPr>
            <p:cNvPr id="47" name="Line 37">
              <a:extLst>
                <a:ext uri="{FF2B5EF4-FFF2-40B4-BE49-F238E27FC236}">
                  <a16:creationId xmlns:a16="http://schemas.microsoft.com/office/drawing/2014/main" id="{9CBF83F2-3548-521A-D0CD-C27257D32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67">
              <a:extLst>
                <a:ext uri="{FF2B5EF4-FFF2-40B4-BE49-F238E27FC236}">
                  <a16:creationId xmlns:a16="http://schemas.microsoft.com/office/drawing/2014/main" id="{D9D5BE17-EB86-ABD2-7EF7-50FD816A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464" y="4957077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12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ED75036-8EF0-BF6A-CCEE-159F974E5912}"/>
              </a:ext>
            </a:extLst>
          </p:cNvPr>
          <p:cNvGrpSpPr/>
          <p:nvPr/>
        </p:nvGrpSpPr>
        <p:grpSpPr>
          <a:xfrm>
            <a:off x="10265084" y="6182328"/>
            <a:ext cx="229797" cy="329000"/>
            <a:chOff x="7230464" y="4885446"/>
            <a:chExt cx="229797" cy="329000"/>
          </a:xfrm>
        </p:grpSpPr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A799FE54-1E06-619D-C16E-4E30E8DAB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67">
              <a:extLst>
                <a:ext uri="{FF2B5EF4-FFF2-40B4-BE49-F238E27FC236}">
                  <a16:creationId xmlns:a16="http://schemas.microsoft.com/office/drawing/2014/main" id="{5A53AC65-291A-F904-C0A7-98277A087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464" y="4957077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16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5714AB7-7A4E-989A-C73C-D810E634E720}"/>
              </a:ext>
            </a:extLst>
          </p:cNvPr>
          <p:cNvGrpSpPr/>
          <p:nvPr/>
        </p:nvGrpSpPr>
        <p:grpSpPr>
          <a:xfrm>
            <a:off x="10583391" y="6182328"/>
            <a:ext cx="229797" cy="329000"/>
            <a:chOff x="7230464" y="4885446"/>
            <a:chExt cx="229797" cy="329000"/>
          </a:xfrm>
        </p:grpSpPr>
        <p:sp>
          <p:nvSpPr>
            <p:cNvPr id="53" name="Line 37">
              <a:extLst>
                <a:ext uri="{FF2B5EF4-FFF2-40B4-BE49-F238E27FC236}">
                  <a16:creationId xmlns:a16="http://schemas.microsoft.com/office/drawing/2014/main" id="{958CE955-7915-723E-2D05-13E6A4FB6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05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67">
              <a:extLst>
                <a:ext uri="{FF2B5EF4-FFF2-40B4-BE49-F238E27FC236}">
                  <a16:creationId xmlns:a16="http://schemas.microsoft.com/office/drawing/2014/main" id="{3A6D0964-D94E-679A-C1BE-3903E52A2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464" y="4957077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</a:p>
          </p:txBody>
        </p:sp>
      </p:grpSp>
      <p:sp>
        <p:nvSpPr>
          <p:cNvPr id="57" name="Rectangle 67">
            <a:extLst>
              <a:ext uri="{FF2B5EF4-FFF2-40B4-BE49-F238E27FC236}">
                <a16:creationId xmlns:a16="http://schemas.microsoft.com/office/drawing/2014/main" id="{A8FC0782-EF7A-B955-DAD4-9051903A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668" y="6440566"/>
            <a:ext cx="70428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Risk Ratio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CC509089-5044-589C-ED7C-C9415582A675}"/>
              </a:ext>
            </a:extLst>
          </p:cNvPr>
          <p:cNvCxnSpPr/>
          <p:nvPr/>
        </p:nvCxnSpPr>
        <p:spPr>
          <a:xfrm>
            <a:off x="7460052" y="1902287"/>
            <a:ext cx="3186217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F86A3BD-CF27-1750-BCA6-BFD886FBC354}"/>
              </a:ext>
            </a:extLst>
          </p:cNvPr>
          <p:cNvCxnSpPr>
            <a:cxnSpLocks/>
          </p:cNvCxnSpPr>
          <p:nvPr/>
        </p:nvCxnSpPr>
        <p:spPr>
          <a:xfrm>
            <a:off x="6886170" y="2080546"/>
            <a:ext cx="2243243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9F71D818-18A0-31DD-28BE-A1E759F77627}"/>
              </a:ext>
            </a:extLst>
          </p:cNvPr>
          <p:cNvCxnSpPr>
            <a:cxnSpLocks/>
          </p:cNvCxnSpPr>
          <p:nvPr/>
        </p:nvCxnSpPr>
        <p:spPr>
          <a:xfrm>
            <a:off x="7377390" y="2256310"/>
            <a:ext cx="639979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68DF1F91-35BC-31BD-CDCB-9946DC22EA97}"/>
              </a:ext>
            </a:extLst>
          </p:cNvPr>
          <p:cNvCxnSpPr>
            <a:cxnSpLocks/>
          </p:cNvCxnSpPr>
          <p:nvPr/>
        </p:nvCxnSpPr>
        <p:spPr>
          <a:xfrm>
            <a:off x="7139265" y="2543648"/>
            <a:ext cx="1442461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0943300-D965-82B3-554C-813DA9590665}"/>
              </a:ext>
            </a:extLst>
          </p:cNvPr>
          <p:cNvCxnSpPr>
            <a:cxnSpLocks/>
          </p:cNvCxnSpPr>
          <p:nvPr/>
        </p:nvCxnSpPr>
        <p:spPr>
          <a:xfrm>
            <a:off x="6432033" y="2412680"/>
            <a:ext cx="289936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8B08B87-AA83-98AB-F467-E4C14341C981}"/>
              </a:ext>
            </a:extLst>
          </p:cNvPr>
          <p:cNvSpPr/>
          <p:nvPr/>
        </p:nvSpPr>
        <p:spPr>
          <a:xfrm>
            <a:off x="7840016" y="2523169"/>
            <a:ext cx="45719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A9BB406-66AA-9B40-E755-45A3BAC74227}"/>
              </a:ext>
            </a:extLst>
          </p:cNvPr>
          <p:cNvSpPr/>
          <p:nvPr/>
        </p:nvSpPr>
        <p:spPr>
          <a:xfrm>
            <a:off x="6546959" y="2386657"/>
            <a:ext cx="55320" cy="55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E80377-7A41-ECFD-6FCC-9E85B8D971B1}"/>
              </a:ext>
            </a:extLst>
          </p:cNvPr>
          <p:cNvSpPr/>
          <p:nvPr/>
        </p:nvSpPr>
        <p:spPr>
          <a:xfrm>
            <a:off x="7671044" y="2235926"/>
            <a:ext cx="50291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F99316-4239-9412-295F-7FA473F762E4}"/>
              </a:ext>
            </a:extLst>
          </p:cNvPr>
          <p:cNvSpPr/>
          <p:nvPr/>
        </p:nvSpPr>
        <p:spPr>
          <a:xfrm>
            <a:off x="7987352" y="2060903"/>
            <a:ext cx="41563" cy="41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4710540-7D34-17E2-4979-00EEC7C0FCEE}"/>
              </a:ext>
            </a:extLst>
          </p:cNvPr>
          <p:cNvSpPr/>
          <p:nvPr/>
        </p:nvSpPr>
        <p:spPr>
          <a:xfrm>
            <a:off x="9032675" y="1886673"/>
            <a:ext cx="31227" cy="312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Organigramme : Décision 73">
            <a:extLst>
              <a:ext uri="{FF2B5EF4-FFF2-40B4-BE49-F238E27FC236}">
                <a16:creationId xmlns:a16="http://schemas.microsoft.com/office/drawing/2014/main" id="{32D59F45-D1E7-54B0-CB6E-08C50E6297C4}"/>
              </a:ext>
            </a:extLst>
          </p:cNvPr>
          <p:cNvSpPr/>
          <p:nvPr/>
        </p:nvSpPr>
        <p:spPr>
          <a:xfrm>
            <a:off x="6969599" y="2682157"/>
            <a:ext cx="1290658" cy="78581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13FE4F15-1F94-9336-9861-56253AF1848C}"/>
              </a:ext>
            </a:extLst>
          </p:cNvPr>
          <p:cNvCxnSpPr>
            <a:cxnSpLocks/>
          </p:cNvCxnSpPr>
          <p:nvPr/>
        </p:nvCxnSpPr>
        <p:spPr>
          <a:xfrm>
            <a:off x="6683869" y="3119786"/>
            <a:ext cx="1285875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ACE22C5A-7CED-ECED-AF54-8118F2F3CD8F}"/>
              </a:ext>
            </a:extLst>
          </p:cNvPr>
          <p:cNvSpPr/>
          <p:nvPr/>
        </p:nvSpPr>
        <p:spPr>
          <a:xfrm>
            <a:off x="7297188" y="3099402"/>
            <a:ext cx="50291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96EF7A9E-7ED0-C7E7-9E8E-AA990454D0D0}"/>
              </a:ext>
            </a:extLst>
          </p:cNvPr>
          <p:cNvCxnSpPr>
            <a:cxnSpLocks/>
          </p:cNvCxnSpPr>
          <p:nvPr/>
        </p:nvCxnSpPr>
        <p:spPr>
          <a:xfrm>
            <a:off x="7132121" y="3286474"/>
            <a:ext cx="639979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BE01883A-A892-ED80-17A0-E460FB102BC3}"/>
              </a:ext>
            </a:extLst>
          </p:cNvPr>
          <p:cNvSpPr/>
          <p:nvPr/>
        </p:nvSpPr>
        <p:spPr>
          <a:xfrm>
            <a:off x="7425775" y="3266090"/>
            <a:ext cx="50291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90B4C8ED-1068-5CF3-0B78-9EE7CB9FC52D}"/>
              </a:ext>
            </a:extLst>
          </p:cNvPr>
          <p:cNvCxnSpPr>
            <a:cxnSpLocks/>
          </p:cNvCxnSpPr>
          <p:nvPr/>
        </p:nvCxnSpPr>
        <p:spPr>
          <a:xfrm>
            <a:off x="6650532" y="3461892"/>
            <a:ext cx="411956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7C339A9-57BC-17D0-DDBF-DC029AF49CDE}"/>
              </a:ext>
            </a:extLst>
          </p:cNvPr>
          <p:cNvSpPr/>
          <p:nvPr/>
        </p:nvSpPr>
        <p:spPr>
          <a:xfrm>
            <a:off x="6835225" y="3439127"/>
            <a:ext cx="50291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8F15A84-59B1-9868-9F6E-69777E63ED8C}"/>
              </a:ext>
            </a:extLst>
          </p:cNvPr>
          <p:cNvCxnSpPr>
            <a:cxnSpLocks/>
          </p:cNvCxnSpPr>
          <p:nvPr/>
        </p:nvCxnSpPr>
        <p:spPr>
          <a:xfrm>
            <a:off x="6955332" y="3618261"/>
            <a:ext cx="476250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55CFD81-79CB-E21C-16DD-A2DB2076A527}"/>
              </a:ext>
            </a:extLst>
          </p:cNvPr>
          <p:cNvSpPr/>
          <p:nvPr/>
        </p:nvSpPr>
        <p:spPr>
          <a:xfrm>
            <a:off x="7163837" y="3597877"/>
            <a:ext cx="50291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C574BDB-FABD-8288-1C81-A9A5383E212E}"/>
              </a:ext>
            </a:extLst>
          </p:cNvPr>
          <p:cNvCxnSpPr>
            <a:cxnSpLocks/>
          </p:cNvCxnSpPr>
          <p:nvPr/>
        </p:nvCxnSpPr>
        <p:spPr>
          <a:xfrm>
            <a:off x="7150594" y="3745261"/>
            <a:ext cx="481013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B05F6D67-0697-5051-C2D8-782BB46875CD}"/>
              </a:ext>
            </a:extLst>
          </p:cNvPr>
          <p:cNvSpPr/>
          <p:nvPr/>
        </p:nvSpPr>
        <p:spPr>
          <a:xfrm>
            <a:off x="7366243" y="3724877"/>
            <a:ext cx="50291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rganigramme : Décision 92">
            <a:extLst>
              <a:ext uri="{FF2B5EF4-FFF2-40B4-BE49-F238E27FC236}">
                <a16:creationId xmlns:a16="http://schemas.microsoft.com/office/drawing/2014/main" id="{41EB5831-EA98-DAB0-1F0D-7ACD4B0FC06E}"/>
              </a:ext>
            </a:extLst>
          </p:cNvPr>
          <p:cNvSpPr/>
          <p:nvPr/>
        </p:nvSpPr>
        <p:spPr>
          <a:xfrm>
            <a:off x="7006465" y="3884980"/>
            <a:ext cx="436543" cy="78581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ECB624BC-78B8-28E6-7F4B-9274663698EA}"/>
              </a:ext>
            </a:extLst>
          </p:cNvPr>
          <p:cNvCxnSpPr>
            <a:cxnSpLocks/>
          </p:cNvCxnSpPr>
          <p:nvPr/>
        </p:nvCxnSpPr>
        <p:spPr>
          <a:xfrm>
            <a:off x="8981776" y="4497761"/>
            <a:ext cx="1688306" cy="0"/>
          </a:xfrm>
          <a:prstGeom prst="line">
            <a:avLst/>
          </a:prstGeom>
          <a:ln w="127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9477E4CE-041B-35CD-6EAD-FB5C3FAC9945}"/>
              </a:ext>
            </a:extLst>
          </p:cNvPr>
          <p:cNvCxnSpPr>
            <a:cxnSpLocks/>
          </p:cNvCxnSpPr>
          <p:nvPr/>
        </p:nvCxnSpPr>
        <p:spPr>
          <a:xfrm>
            <a:off x="6383726" y="4656970"/>
            <a:ext cx="533506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6FADBAC3-FBE1-AC77-8C32-C64C56812D94}"/>
              </a:ext>
            </a:extLst>
          </p:cNvPr>
          <p:cNvCxnSpPr>
            <a:cxnSpLocks/>
          </p:cNvCxnSpPr>
          <p:nvPr/>
        </p:nvCxnSpPr>
        <p:spPr>
          <a:xfrm>
            <a:off x="6858277" y="4849758"/>
            <a:ext cx="1254342" cy="2743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31FF6EBF-A631-BD0E-D49F-CF11C3812A50}"/>
              </a:ext>
            </a:extLst>
          </p:cNvPr>
          <p:cNvCxnSpPr>
            <a:cxnSpLocks/>
          </p:cNvCxnSpPr>
          <p:nvPr/>
        </p:nvCxnSpPr>
        <p:spPr>
          <a:xfrm>
            <a:off x="7048777" y="5181546"/>
            <a:ext cx="411380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BD827415-40B0-3574-44E0-CC9A8E956D86}"/>
              </a:ext>
            </a:extLst>
          </p:cNvPr>
          <p:cNvCxnSpPr>
            <a:cxnSpLocks/>
          </p:cNvCxnSpPr>
          <p:nvPr/>
        </p:nvCxnSpPr>
        <p:spPr>
          <a:xfrm>
            <a:off x="6386213" y="5337847"/>
            <a:ext cx="431006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B03807D-F086-428D-10AF-83E5EC2162CF}"/>
              </a:ext>
            </a:extLst>
          </p:cNvPr>
          <p:cNvSpPr/>
          <p:nvPr/>
        </p:nvSpPr>
        <p:spPr>
          <a:xfrm>
            <a:off x="7229106" y="5158647"/>
            <a:ext cx="55320" cy="55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D8DD20C-C7D7-C638-C655-EDD528B0990B}"/>
              </a:ext>
            </a:extLst>
          </p:cNvPr>
          <p:cNvSpPr/>
          <p:nvPr/>
        </p:nvSpPr>
        <p:spPr>
          <a:xfrm>
            <a:off x="6572237" y="5311824"/>
            <a:ext cx="55320" cy="553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0CBC03-EE67-FA0C-4772-E8A8D8C5127F}"/>
              </a:ext>
            </a:extLst>
          </p:cNvPr>
          <p:cNvSpPr/>
          <p:nvPr/>
        </p:nvSpPr>
        <p:spPr>
          <a:xfrm>
            <a:off x="7460302" y="4829374"/>
            <a:ext cx="50291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32C3E6A-D2F8-A1AE-B968-A4D4AE734DEF}"/>
              </a:ext>
            </a:extLst>
          </p:cNvPr>
          <p:cNvSpPr/>
          <p:nvPr/>
        </p:nvSpPr>
        <p:spPr>
          <a:xfrm>
            <a:off x="6627672" y="4632963"/>
            <a:ext cx="45719" cy="5029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C7604B7-335F-C1C6-B419-930516F8CB6B}"/>
              </a:ext>
            </a:extLst>
          </p:cNvPr>
          <p:cNvSpPr/>
          <p:nvPr/>
        </p:nvSpPr>
        <p:spPr>
          <a:xfrm>
            <a:off x="10134296" y="4478868"/>
            <a:ext cx="37785" cy="37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Organigramme : Décision 103">
            <a:extLst>
              <a:ext uri="{FF2B5EF4-FFF2-40B4-BE49-F238E27FC236}">
                <a16:creationId xmlns:a16="http://schemas.microsoft.com/office/drawing/2014/main" id="{421EC670-0A02-7A3C-D540-9AD0673FC3F9}"/>
              </a:ext>
            </a:extLst>
          </p:cNvPr>
          <p:cNvSpPr/>
          <p:nvPr/>
        </p:nvSpPr>
        <p:spPr>
          <a:xfrm>
            <a:off x="6893419" y="5451542"/>
            <a:ext cx="1681452" cy="78581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F59336E4-0B30-CE4E-4389-1482C61E7EAC}"/>
              </a:ext>
            </a:extLst>
          </p:cNvPr>
          <p:cNvCxnSpPr>
            <a:cxnSpLocks/>
          </p:cNvCxnSpPr>
          <p:nvPr/>
        </p:nvCxnSpPr>
        <p:spPr>
          <a:xfrm>
            <a:off x="6546959" y="4333653"/>
            <a:ext cx="3022985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2E74F13-631B-619A-D613-7B65EB3E99F8}"/>
              </a:ext>
            </a:extLst>
          </p:cNvPr>
          <p:cNvSpPr/>
          <p:nvPr/>
        </p:nvSpPr>
        <p:spPr>
          <a:xfrm>
            <a:off x="8044457" y="4318039"/>
            <a:ext cx="31227" cy="312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53D5645F-DF40-0D24-0534-5B371441C0B1}"/>
              </a:ext>
            </a:extLst>
          </p:cNvPr>
          <p:cNvCxnSpPr>
            <a:cxnSpLocks/>
          </p:cNvCxnSpPr>
          <p:nvPr/>
        </p:nvCxnSpPr>
        <p:spPr>
          <a:xfrm>
            <a:off x="7639952" y="5014252"/>
            <a:ext cx="2453867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8266FE-B551-CBEA-36A5-6AE008D3FD01}"/>
              </a:ext>
            </a:extLst>
          </p:cNvPr>
          <p:cNvSpPr/>
          <p:nvPr/>
        </p:nvSpPr>
        <p:spPr>
          <a:xfrm>
            <a:off x="8846938" y="4998638"/>
            <a:ext cx="31227" cy="312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Organigramme : Décision 120">
            <a:extLst>
              <a:ext uri="{FF2B5EF4-FFF2-40B4-BE49-F238E27FC236}">
                <a16:creationId xmlns:a16="http://schemas.microsoft.com/office/drawing/2014/main" id="{A5507D32-71C9-70D0-8CCA-ECF4F49E5CD5}"/>
              </a:ext>
            </a:extLst>
          </p:cNvPr>
          <p:cNvSpPr/>
          <p:nvPr/>
        </p:nvSpPr>
        <p:spPr>
          <a:xfrm>
            <a:off x="7107039" y="5920440"/>
            <a:ext cx="749200" cy="95083"/>
          </a:xfrm>
          <a:prstGeom prst="flowChartDecision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0436897A-08B3-7CFD-F02E-1573E3F1AE71}"/>
              </a:ext>
            </a:extLst>
          </p:cNvPr>
          <p:cNvCxnSpPr/>
          <p:nvPr/>
        </p:nvCxnSpPr>
        <p:spPr>
          <a:xfrm>
            <a:off x="5959549" y="6182532"/>
            <a:ext cx="473397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14A14F8A-5EDC-105F-8D94-F6110E730A66}"/>
              </a:ext>
            </a:extLst>
          </p:cNvPr>
          <p:cNvCxnSpPr>
            <a:cxnSpLocks/>
          </p:cNvCxnSpPr>
          <p:nvPr/>
        </p:nvCxnSpPr>
        <p:spPr>
          <a:xfrm>
            <a:off x="790325" y="1628800"/>
            <a:ext cx="1007725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A666F70A-CABD-5B0F-2802-FF939E6725AD}"/>
              </a:ext>
            </a:extLst>
          </p:cNvPr>
          <p:cNvCxnSpPr>
            <a:cxnSpLocks/>
          </p:cNvCxnSpPr>
          <p:nvPr/>
        </p:nvCxnSpPr>
        <p:spPr>
          <a:xfrm flipH="1" flipV="1">
            <a:off x="6377606" y="1628775"/>
            <a:ext cx="1" cy="451197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432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>
            <a:normAutofit/>
          </a:bodyPr>
          <a:lstStyle/>
          <a:p>
            <a:r>
              <a:rPr lang="en-GB" dirty="0"/>
              <a:t>Salsa –switching to DTG 3TC</a:t>
            </a:r>
            <a:br>
              <a:rPr lang="en-GB" dirty="0"/>
            </a:br>
            <a:r>
              <a:rPr lang="en-GB" dirty="0"/>
              <a:t>Is TDF suppressing weight Gain?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4A5CD68-5261-72BA-6D76-CEDADCF2DDC1}"/>
              </a:ext>
            </a:extLst>
          </p:cNvPr>
          <p:cNvGrpSpPr/>
          <p:nvPr/>
        </p:nvGrpSpPr>
        <p:grpSpPr>
          <a:xfrm>
            <a:off x="3791744" y="2051737"/>
            <a:ext cx="8064896" cy="4123620"/>
            <a:chOff x="303310" y="1988840"/>
            <a:chExt cx="10905258" cy="412362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C4929C5A-AA6D-AC7F-A6D7-8500ED923849}"/>
                </a:ext>
              </a:extLst>
            </p:cNvPr>
            <p:cNvGrpSpPr/>
            <p:nvPr/>
          </p:nvGrpSpPr>
          <p:grpSpPr>
            <a:xfrm>
              <a:off x="2275705" y="2290737"/>
              <a:ext cx="8932863" cy="2938463"/>
              <a:chOff x="1987673" y="2290737"/>
              <a:chExt cx="8932863" cy="2938463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A29CE989-EF4B-CAE1-3AEC-E71C92B0A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261" y="2290737"/>
                <a:ext cx="8804275" cy="2938463"/>
              </a:xfrm>
              <a:custGeom>
                <a:avLst/>
                <a:gdLst>
                  <a:gd name="T0" fmla="*/ 16638 w 16638"/>
                  <a:gd name="T1" fmla="*/ 5555 h 5555"/>
                  <a:gd name="T2" fmla="*/ 0 w 16638"/>
                  <a:gd name="T3" fmla="*/ 5555 h 5555"/>
                  <a:gd name="T4" fmla="*/ 0 w 16638"/>
                  <a:gd name="T5" fmla="*/ 0 h 5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38" h="5555">
                    <a:moveTo>
                      <a:pt x="16638" y="5555"/>
                    </a:moveTo>
                    <a:lnTo>
                      <a:pt x="0" y="5555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" name="Line 7">
                <a:extLst>
                  <a:ext uri="{FF2B5EF4-FFF2-40B4-BE49-F238E27FC236}">
                    <a16:creationId xmlns:a16="http://schemas.microsoft.com/office/drawing/2014/main" id="{527A7B73-D40B-14CC-8AE4-46CAFC435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673" y="3057499"/>
                <a:ext cx="128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" name="Line 8">
                <a:extLst>
                  <a:ext uri="{FF2B5EF4-FFF2-40B4-BE49-F238E27FC236}">
                    <a16:creationId xmlns:a16="http://schemas.microsoft.com/office/drawing/2014/main" id="{4B56090C-1181-CD63-CFEB-4E0DBE8AD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673" y="3781399"/>
                <a:ext cx="128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" name="Line 9">
                <a:extLst>
                  <a:ext uri="{FF2B5EF4-FFF2-40B4-BE49-F238E27FC236}">
                    <a16:creationId xmlns:a16="http://schemas.microsoft.com/office/drawing/2014/main" id="{1579486D-6836-79EE-36C8-F8ACF3D38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673" y="4505299"/>
                <a:ext cx="128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" name="Line 10">
                <a:extLst>
                  <a:ext uri="{FF2B5EF4-FFF2-40B4-BE49-F238E27FC236}">
                    <a16:creationId xmlns:a16="http://schemas.microsoft.com/office/drawing/2014/main" id="{C25ECE96-4886-BFCC-0164-3C8B251A5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673" y="5229199"/>
                <a:ext cx="128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Line 11">
                <a:extLst>
                  <a:ext uri="{FF2B5EF4-FFF2-40B4-BE49-F238E27FC236}">
                    <a16:creationId xmlns:a16="http://schemas.microsoft.com/office/drawing/2014/main" id="{A174BE57-1CFB-DD1E-133B-5EAC19FD1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673" y="2333599"/>
                <a:ext cx="128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6A1A9F0B-5D26-ACD7-CC19-0925E6571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561" y="3695674"/>
                <a:ext cx="1425575" cy="15335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F51A4C18-8692-0980-2145-0B6AF025A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8311" y="3900462"/>
                <a:ext cx="1425575" cy="132873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1352E54A-E424-A2A2-432E-9B3F77906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1086" y="2927324"/>
                <a:ext cx="1427163" cy="23018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Rectangle 15">
                <a:extLst>
                  <a:ext uri="{FF2B5EF4-FFF2-40B4-BE49-F238E27FC236}">
                    <a16:creationId xmlns:a16="http://schemas.microsoft.com/office/drawing/2014/main" id="{BC397F19-8C04-7727-CF28-F06088798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6836" y="5154587"/>
                <a:ext cx="1427163" cy="746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8783806-1144-56C3-CA76-870EE8E4FB9B}"/>
                </a:ext>
              </a:extLst>
            </p:cNvPr>
            <p:cNvSpPr txBox="1"/>
            <p:nvPr/>
          </p:nvSpPr>
          <p:spPr>
            <a:xfrm>
              <a:off x="3745955" y="558924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83</a:t>
              </a:r>
            </a:p>
            <a:p>
              <a:pPr algn="ctr"/>
              <a:r>
                <a:rPr lang="fr-FR" sz="1400" dirty="0"/>
                <a:t>78,3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E1BECB4-B0A0-CEFF-7764-B2EA9F047290}"/>
                </a:ext>
              </a:extLst>
            </p:cNvPr>
            <p:cNvSpPr txBox="1"/>
            <p:nvPr/>
          </p:nvSpPr>
          <p:spPr>
            <a:xfrm>
              <a:off x="5278266" y="558924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91</a:t>
              </a:r>
            </a:p>
            <a:p>
              <a:pPr algn="ctr"/>
              <a:r>
                <a:rPr lang="fr-FR" sz="1400" dirty="0"/>
                <a:t>81,0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8768172-EF76-3531-3F3A-EB491C30B264}"/>
                </a:ext>
              </a:extLst>
            </p:cNvPr>
            <p:cNvSpPr txBox="1"/>
            <p:nvPr/>
          </p:nvSpPr>
          <p:spPr>
            <a:xfrm>
              <a:off x="303310" y="5589240"/>
              <a:ext cx="2910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N =</a:t>
              </a:r>
            </a:p>
            <a:p>
              <a:pPr algn="r"/>
              <a:r>
                <a:rPr lang="fr-FR" sz="1400" dirty="0" err="1"/>
                <a:t>Absolute</a:t>
              </a:r>
              <a:r>
                <a:rPr lang="fr-FR" sz="1400" dirty="0"/>
                <a:t> </a:t>
              </a:r>
              <a:r>
                <a:rPr lang="fr-FR" sz="1400" dirty="0" err="1"/>
                <a:t>mean</a:t>
              </a:r>
              <a:r>
                <a:rPr lang="fr-FR" sz="1400" dirty="0"/>
                <a:t> </a:t>
              </a:r>
              <a:r>
                <a:rPr lang="fr-FR" sz="1400" dirty="0" err="1"/>
                <a:t>weight</a:t>
              </a:r>
              <a:r>
                <a:rPr lang="fr-FR" sz="1400" dirty="0"/>
                <a:t> at </a:t>
              </a:r>
              <a:r>
                <a:rPr lang="fr-FR" sz="1400" dirty="0" err="1"/>
                <a:t>baseline</a:t>
              </a:r>
              <a:r>
                <a:rPr lang="fr-FR" sz="1400" dirty="0"/>
                <a:t>, kg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A6EE482-E647-FF73-F470-B9C70A381895}"/>
                </a:ext>
              </a:extLst>
            </p:cNvPr>
            <p:cNvSpPr txBox="1"/>
            <p:nvPr/>
          </p:nvSpPr>
          <p:spPr>
            <a:xfrm>
              <a:off x="4075934" y="5295731"/>
              <a:ext cx="1414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Baseline TAF use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EBD7EB3-D89C-6395-5254-EF1D61F2B52C}"/>
                </a:ext>
              </a:extLst>
            </p:cNvPr>
            <p:cNvSpPr txBox="1"/>
            <p:nvPr/>
          </p:nvSpPr>
          <p:spPr>
            <a:xfrm>
              <a:off x="8442854" y="558924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108</a:t>
              </a:r>
            </a:p>
            <a:p>
              <a:pPr algn="ctr"/>
              <a:r>
                <a:rPr lang="fr-FR" sz="1400" dirty="0"/>
                <a:t>74,7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F73495E-C535-6950-EB36-592A5EF90B7C}"/>
                </a:ext>
              </a:extLst>
            </p:cNvPr>
            <p:cNvSpPr txBox="1"/>
            <p:nvPr/>
          </p:nvSpPr>
          <p:spPr>
            <a:xfrm>
              <a:off x="9975165" y="558924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106</a:t>
              </a:r>
            </a:p>
            <a:p>
              <a:pPr algn="ctr"/>
              <a:r>
                <a:rPr lang="fr-FR" sz="1400" dirty="0"/>
                <a:t>76,8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E47D2F7-73F7-590D-F5C9-96F296056382}"/>
                </a:ext>
              </a:extLst>
            </p:cNvPr>
            <p:cNvSpPr txBox="1"/>
            <p:nvPr/>
          </p:nvSpPr>
          <p:spPr>
            <a:xfrm>
              <a:off x="8772833" y="5295731"/>
              <a:ext cx="1414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Baseline TAF use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E2F0513-4D8B-1A9A-2E76-67F1FACB835A}"/>
                </a:ext>
              </a:extLst>
            </p:cNvPr>
            <p:cNvSpPr txBox="1"/>
            <p:nvPr/>
          </p:nvSpPr>
          <p:spPr>
            <a:xfrm>
              <a:off x="2035230" y="50845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41F8885-8DFF-03C5-B973-674A060D1233}"/>
                </a:ext>
              </a:extLst>
            </p:cNvPr>
            <p:cNvSpPr txBox="1"/>
            <p:nvPr/>
          </p:nvSpPr>
          <p:spPr>
            <a:xfrm>
              <a:off x="1898975" y="435711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0,8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5D214A4-FCCF-0F27-900F-C7D0F273114E}"/>
                </a:ext>
              </a:extLst>
            </p:cNvPr>
            <p:cNvSpPr txBox="1"/>
            <p:nvPr/>
          </p:nvSpPr>
          <p:spPr>
            <a:xfrm>
              <a:off x="1898975" y="362967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1,5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68DD3CB-11A4-8E65-833A-9A1B408BC82D}"/>
                </a:ext>
              </a:extLst>
            </p:cNvPr>
            <p:cNvSpPr txBox="1"/>
            <p:nvPr/>
          </p:nvSpPr>
          <p:spPr>
            <a:xfrm>
              <a:off x="1898975" y="290223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2,3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E086D03-2122-1216-8D7C-257CEFFEE27B}"/>
                </a:ext>
              </a:extLst>
            </p:cNvPr>
            <p:cNvSpPr txBox="1"/>
            <p:nvPr/>
          </p:nvSpPr>
          <p:spPr>
            <a:xfrm>
              <a:off x="1898975" y="217479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3,0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64C1E5D-6631-CEEF-7AD6-281691A6969B}"/>
                </a:ext>
              </a:extLst>
            </p:cNvPr>
            <p:cNvSpPr txBox="1"/>
            <p:nvPr/>
          </p:nvSpPr>
          <p:spPr>
            <a:xfrm>
              <a:off x="2960683" y="1988840"/>
              <a:ext cx="831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DTG/3TC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D3E26B9-A855-50DA-2E96-E7D01852492E}"/>
                </a:ext>
              </a:extLst>
            </p:cNvPr>
            <p:cNvSpPr txBox="1"/>
            <p:nvPr/>
          </p:nvSpPr>
          <p:spPr>
            <a:xfrm>
              <a:off x="4476180" y="198884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CAR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C0B3204-EED4-0337-262C-A8A23474CCE6}"/>
                </a:ext>
              </a:extLst>
            </p:cNvPr>
            <p:cNvSpPr txBox="1"/>
            <p:nvPr/>
          </p:nvSpPr>
          <p:spPr>
            <a:xfrm>
              <a:off x="3791641" y="335346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1,6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678C94A-CE97-B721-A4D1-59A7F03CB4DE}"/>
                </a:ext>
              </a:extLst>
            </p:cNvPr>
            <p:cNvSpPr txBox="1"/>
            <p:nvPr/>
          </p:nvSpPr>
          <p:spPr>
            <a:xfrm>
              <a:off x="5323952" y="355327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1,4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CA08787-37E6-61EE-F715-D44BB00EB934}"/>
                </a:ext>
              </a:extLst>
            </p:cNvPr>
            <p:cNvSpPr txBox="1"/>
            <p:nvPr/>
          </p:nvSpPr>
          <p:spPr>
            <a:xfrm>
              <a:off x="8442072" y="257363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2,4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6DD0C7B-BEC9-F43B-0B40-C67468E0E0BD}"/>
                </a:ext>
              </a:extLst>
            </p:cNvPr>
            <p:cNvSpPr txBox="1"/>
            <p:nvPr/>
          </p:nvSpPr>
          <p:spPr>
            <a:xfrm>
              <a:off x="9974383" y="479715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0,1</a:t>
              </a:r>
            </a:p>
          </p:txBody>
        </p:sp>
        <p:sp>
          <p:nvSpPr>
            <p:cNvPr id="32" name="Parenthèse fermante 31">
              <a:extLst>
                <a:ext uri="{FF2B5EF4-FFF2-40B4-BE49-F238E27FC236}">
                  <a16:creationId xmlns:a16="http://schemas.microsoft.com/office/drawing/2014/main" id="{3D9884F4-38AE-6FDA-ADA8-8CFF99AC5C96}"/>
                </a:ext>
              </a:extLst>
            </p:cNvPr>
            <p:cNvSpPr/>
            <p:nvPr/>
          </p:nvSpPr>
          <p:spPr>
            <a:xfrm rot="16200000">
              <a:off x="4683308" y="2078530"/>
              <a:ext cx="45719" cy="2223171"/>
            </a:xfrm>
            <a:prstGeom prst="righ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B9980D7-0D78-F4D7-55EF-CEB636790087}"/>
                </a:ext>
              </a:extLst>
            </p:cNvPr>
            <p:cNvSpPr txBox="1"/>
            <p:nvPr/>
          </p:nvSpPr>
          <p:spPr>
            <a:xfrm>
              <a:off x="4030514" y="2771816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0,2 (-1,2 ; 1,5)</a:t>
              </a:r>
            </a:p>
          </p:txBody>
        </p:sp>
        <p:sp>
          <p:nvSpPr>
            <p:cNvPr id="34" name="Parenthèse fermante 33">
              <a:extLst>
                <a:ext uri="{FF2B5EF4-FFF2-40B4-BE49-F238E27FC236}">
                  <a16:creationId xmlns:a16="http://schemas.microsoft.com/office/drawing/2014/main" id="{2444FC84-0C4E-F71A-9140-BCE78B6F7081}"/>
                </a:ext>
              </a:extLst>
            </p:cNvPr>
            <p:cNvSpPr/>
            <p:nvPr/>
          </p:nvSpPr>
          <p:spPr>
            <a:xfrm rot="16200000">
              <a:off x="9488982" y="1358451"/>
              <a:ext cx="45719" cy="2223171"/>
            </a:xfrm>
            <a:prstGeom prst="righ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8F64610-E510-3ACA-4057-E678523195AF}"/>
                </a:ext>
              </a:extLst>
            </p:cNvPr>
            <p:cNvSpPr txBox="1"/>
            <p:nvPr/>
          </p:nvSpPr>
          <p:spPr>
            <a:xfrm>
              <a:off x="8863439" y="2051737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2,4 (1,2 ; 3,6)</a:t>
              </a:r>
            </a:p>
          </p:txBody>
        </p:sp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AF6688FB-5DAF-3DE1-DFC6-C9DB99584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705" y="2056045"/>
              <a:ext cx="177800" cy="1778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E42F19CE-FFF0-70A2-65A2-74E37469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92" y="2056045"/>
              <a:ext cx="179388" cy="177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7387D82D-C7A7-80CD-0C47-95EF10E56745}"/>
                </a:ext>
              </a:extLst>
            </p:cNvPr>
            <p:cNvSpPr txBox="1"/>
            <p:nvPr/>
          </p:nvSpPr>
          <p:spPr>
            <a:xfrm rot="16200000">
              <a:off x="-254203" y="3599438"/>
              <a:ext cx="3098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96">
                <a:defRPr/>
              </a:pPr>
              <a:r>
                <a:rPr lang="en-GB" sz="1400" b="1" dirty="0" err="1">
                  <a:latin typeface="Calibri"/>
                </a:rPr>
                <a:t>Adjsuted</a:t>
              </a:r>
              <a:r>
                <a:rPr lang="en-GB" sz="1400" b="1" dirty="0">
                  <a:latin typeface="Calibri"/>
                </a:rPr>
                <a:t> mean change in weight </a:t>
              </a:r>
              <a:br>
                <a:rPr lang="en-GB" sz="1400" b="1" dirty="0">
                  <a:latin typeface="Calibri"/>
                </a:rPr>
              </a:br>
              <a:r>
                <a:rPr lang="en-GB" sz="1400" b="1" dirty="0">
                  <a:latin typeface="Calibri"/>
                </a:rPr>
                <a:t>from baseline (kg)</a:t>
              </a:r>
            </a:p>
          </p:txBody>
        </p:sp>
      </p:grpSp>
      <p:sp>
        <p:nvSpPr>
          <p:cNvPr id="40" name="TextBox 72">
            <a:extLst>
              <a:ext uri="{FF2B5EF4-FFF2-40B4-BE49-F238E27FC236}">
                <a16:creationId xmlns:a16="http://schemas.microsoft.com/office/drawing/2014/main" id="{F8604E2B-D989-EB88-FA1D-6AFE42925697}"/>
              </a:ext>
            </a:extLst>
          </p:cNvPr>
          <p:cNvSpPr txBox="1"/>
          <p:nvPr/>
        </p:nvSpPr>
        <p:spPr>
          <a:xfrm>
            <a:off x="5486523" y="6474025"/>
            <a:ext cx="6705477" cy="276995"/>
          </a:xfrm>
          <a:prstGeom prst="rect">
            <a:avLst/>
          </a:prstGeom>
          <a:noFill/>
        </p:spPr>
        <p:txBody>
          <a:bodyPr wrap="square" lIns="91422" tIns="45718" rIns="91422" bIns="45718" rtlCol="0" anchor="b">
            <a:spAutoFit/>
          </a:bodyPr>
          <a:lstStyle/>
          <a:p>
            <a:pPr algn="r" defTabSz="457178" eaLnBrk="0" hangingPunct="0">
              <a:defRPr/>
            </a:pPr>
            <a:r>
              <a:rPr lang="da-DK" sz="1200" i="1" dirty="0">
                <a:solidFill>
                  <a:srgbClr val="0070C0"/>
                </a:solidFill>
              </a:rPr>
              <a:t>Hagins D, et al. Virtual CROI 2022; February 12-16, 2022. Abstr. 603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7CBE23-2F79-D7D6-B9AA-A7DCE32F9D95}"/>
              </a:ext>
            </a:extLst>
          </p:cNvPr>
          <p:cNvSpPr/>
          <p:nvPr/>
        </p:nvSpPr>
        <p:spPr>
          <a:xfrm>
            <a:off x="419512" y="1532537"/>
            <a:ext cx="2912841" cy="1200325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GEMINI-1 and -2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BL to Week 144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602FEA-DA45-EAEC-D837-81807037EAB3}"/>
              </a:ext>
            </a:extLst>
          </p:cNvPr>
          <p:cNvSpPr/>
          <p:nvPr/>
        </p:nvSpPr>
        <p:spPr>
          <a:xfrm>
            <a:off x="191345" y="3068960"/>
            <a:ext cx="4248472" cy="243143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DTG + 3TC: 3.7 kg </a:t>
            </a: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DTG + FTC/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TDF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2.4 kg</a:t>
            </a: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 to imagine the difference was due to 3TC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FTC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E217B41-D81D-059D-6DA6-272008FF5FE7}"/>
              </a:ext>
            </a:extLst>
          </p:cNvPr>
          <p:cNvSpPr txBox="1"/>
          <p:nvPr/>
        </p:nvSpPr>
        <p:spPr>
          <a:xfrm>
            <a:off x="408007" y="6175357"/>
            <a:ext cx="4868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Hypothesis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TDF suppressing weight gain?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8230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AE540F3A-BDEF-D9DE-4288-9C466605CDF9}"/>
              </a:ext>
            </a:extLst>
          </p:cNvPr>
          <p:cNvSpPr txBox="1">
            <a:spLocks/>
          </p:cNvSpPr>
          <p:nvPr/>
        </p:nvSpPr>
        <p:spPr bwMode="auto">
          <a:xfrm>
            <a:off x="9204798" y="6574010"/>
            <a:ext cx="29843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1997" tIns="0" rIns="71997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algn="r"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+mn-lt"/>
              </a:rPr>
              <a:t>Rockstroh</a:t>
            </a:r>
            <a:r>
              <a:rPr lang="en-US" sz="1200" i="1" kern="0" dirty="0">
                <a:solidFill>
                  <a:srgbClr val="0070C0"/>
                </a:solidFill>
                <a:latin typeface="+mn-lt"/>
              </a:rPr>
              <a:t> JR et al. 12</a:t>
            </a:r>
            <a:r>
              <a:rPr lang="en-US" sz="1200" i="1" kern="0" baseline="30000" dirty="0">
                <a:solidFill>
                  <a:srgbClr val="0070C0"/>
                </a:solidFill>
                <a:latin typeface="+mn-lt"/>
              </a:rPr>
              <a:t>th</a:t>
            </a:r>
            <a:r>
              <a:rPr lang="en-US" sz="1200" i="1" kern="0" dirty="0">
                <a:solidFill>
                  <a:srgbClr val="0070C0"/>
                </a:solidFill>
                <a:latin typeface="+mn-lt"/>
              </a:rPr>
              <a:t> IAS 2023 ; OALBX0101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AD7CB59-0CFE-6EDB-90A8-8E69C87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10471"/>
            <a:ext cx="9694985" cy="148106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about other newer drugs vs INSTIs?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sz="2800" dirty="0"/>
              <a:t>DOR/ISL vs BIC/FTC/TAF in </a:t>
            </a:r>
            <a:r>
              <a:rPr lang="en-GB" sz="2800" dirty="0" err="1"/>
              <a:t>Naïves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3425" y="2637284"/>
            <a:ext cx="5285691" cy="1566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FA1B3A-A01A-67B8-E3D4-3E25FCAB154A}"/>
              </a:ext>
            </a:extLst>
          </p:cNvPr>
          <p:cNvSpPr txBox="1"/>
          <p:nvPr/>
        </p:nvSpPr>
        <p:spPr>
          <a:xfrm>
            <a:off x="85507" y="6466291"/>
            <a:ext cx="2645329" cy="21544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de-DE" sz="800" dirty="0" err="1"/>
              <a:t>Islatravir</a:t>
            </a:r>
            <a:r>
              <a:rPr lang="de-DE" sz="800" dirty="0"/>
              <a:t> </a:t>
            </a:r>
            <a:r>
              <a:rPr lang="de-DE" sz="800" dirty="0" err="1"/>
              <a:t>is</a:t>
            </a:r>
            <a:r>
              <a:rPr lang="de-DE" sz="800" dirty="0"/>
              <a:t> a </a:t>
            </a:r>
            <a:r>
              <a:rPr lang="de-DE" sz="800" dirty="0" err="1"/>
              <a:t>pipeline</a:t>
            </a:r>
            <a:r>
              <a:rPr lang="de-DE" sz="800" dirty="0"/>
              <a:t> </a:t>
            </a:r>
            <a:r>
              <a:rPr lang="de-DE" sz="800" dirty="0" err="1"/>
              <a:t>product</a:t>
            </a:r>
            <a:r>
              <a:rPr lang="de-DE" sz="800" dirty="0"/>
              <a:t> and not </a:t>
            </a:r>
            <a:r>
              <a:rPr lang="de-DE" sz="800" dirty="0" err="1"/>
              <a:t>approved</a:t>
            </a:r>
            <a:r>
              <a:rPr lang="de-DE" sz="800" dirty="0"/>
              <a:t> so </a:t>
            </a:r>
            <a:r>
              <a:rPr lang="de-DE" sz="800" dirty="0" err="1"/>
              <a:t>far</a:t>
            </a:r>
            <a:r>
              <a:rPr lang="de-DE" sz="800" dirty="0"/>
              <a:t>.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DE62C34-7B47-1430-F1B3-E31180F2E925}"/>
              </a:ext>
            </a:extLst>
          </p:cNvPr>
          <p:cNvGrpSpPr/>
          <p:nvPr/>
        </p:nvGrpSpPr>
        <p:grpSpPr>
          <a:xfrm>
            <a:off x="1875722" y="2276872"/>
            <a:ext cx="4262646" cy="3400425"/>
            <a:chOff x="1362075" y="2022475"/>
            <a:chExt cx="4748213" cy="37877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67BC701-ED00-2218-06B1-4B759390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2022475"/>
              <a:ext cx="4600575" cy="3667125"/>
            </a:xfrm>
            <a:custGeom>
              <a:avLst/>
              <a:gdLst>
                <a:gd name="T0" fmla="*/ 0 w 11593"/>
                <a:gd name="T1" fmla="*/ 0 h 9240"/>
                <a:gd name="T2" fmla="*/ 0 w 11593"/>
                <a:gd name="T3" fmla="*/ 9240 h 9240"/>
                <a:gd name="T4" fmla="*/ 11593 w 11593"/>
                <a:gd name="T5" fmla="*/ 9240 h 9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93" h="9240">
                  <a:moveTo>
                    <a:pt x="0" y="0"/>
                  </a:moveTo>
                  <a:lnTo>
                    <a:pt x="0" y="9240"/>
                  </a:lnTo>
                  <a:lnTo>
                    <a:pt x="11593" y="92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9685389F-4E11-F573-4281-1FF31B7C4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2975" y="5689600"/>
              <a:ext cx="0" cy="120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8C5CD144-F283-284D-6BEC-9BC2D3B08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5263" y="5689600"/>
              <a:ext cx="0" cy="120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20F7B492-D3B6-F8EB-3194-0250FD873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913" y="5689600"/>
              <a:ext cx="0" cy="120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1FF39-D7E9-660D-155C-885F8DC14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2073275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5960A0D-C29B-73B3-F305-4B77D16FC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2474913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01A03FEF-65B5-D8ED-4C0B-AFEAD6608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2876550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C85348AF-147C-F33E-E184-C40C64644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3278188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00F5BB91-2282-922B-3723-A2F9225D3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3679825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277BFC54-045F-7753-BF78-75BE0171E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4083050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B8B7E531-24C5-15C1-CC85-73F2722B5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4484688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E176D449-3EFD-54CC-8F92-39ED07C03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4886325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8E5C3B21-CC2E-DA16-5933-0BE2E021A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5287963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73DE8619-B19C-ED3F-AAA8-3330A0315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2075" y="5689600"/>
              <a:ext cx="1031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224BBB2-BCA4-8A59-C403-D032CFBD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3005138"/>
              <a:ext cx="4575175" cy="2684462"/>
            </a:xfrm>
            <a:custGeom>
              <a:avLst/>
              <a:gdLst>
                <a:gd name="T0" fmla="*/ 11529 w 11529"/>
                <a:gd name="T1" fmla="*/ 0 h 6761"/>
                <a:gd name="T2" fmla="*/ 5764 w 11529"/>
                <a:gd name="T3" fmla="*/ 1348 h 6761"/>
                <a:gd name="T4" fmla="*/ 0 w 11529"/>
                <a:gd name="T5" fmla="*/ 6761 h 6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9" h="6761">
                  <a:moveTo>
                    <a:pt x="11529" y="0"/>
                  </a:moveTo>
                  <a:lnTo>
                    <a:pt x="5764" y="1348"/>
                  </a:lnTo>
                  <a:lnTo>
                    <a:pt x="0" y="6761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1779107A-BE3D-A797-6D21-140321E4C0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850" y="3160713"/>
              <a:ext cx="0" cy="70008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0FC9FA49-B423-AF40-F88A-83A89E555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2975" y="2514600"/>
              <a:ext cx="0" cy="103505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32BB332-AB83-62C5-44A1-AF0557D6D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5" y="3454400"/>
              <a:ext cx="171450" cy="173037"/>
            </a:xfrm>
            <a:custGeom>
              <a:avLst/>
              <a:gdLst>
                <a:gd name="T0" fmla="*/ 46 w 435"/>
                <a:gd name="T1" fmla="*/ 77 h 435"/>
                <a:gd name="T2" fmla="*/ 23 w 435"/>
                <a:gd name="T3" fmla="*/ 112 h 435"/>
                <a:gd name="T4" fmla="*/ 3 w 435"/>
                <a:gd name="T5" fmla="*/ 172 h 435"/>
                <a:gd name="T6" fmla="*/ 0 w 435"/>
                <a:gd name="T7" fmla="*/ 218 h 435"/>
                <a:gd name="T8" fmla="*/ 3 w 435"/>
                <a:gd name="T9" fmla="*/ 260 h 435"/>
                <a:gd name="T10" fmla="*/ 15 w 435"/>
                <a:gd name="T11" fmla="*/ 300 h 435"/>
                <a:gd name="T12" fmla="*/ 35 w 435"/>
                <a:gd name="T13" fmla="*/ 336 h 435"/>
                <a:gd name="T14" fmla="*/ 63 w 435"/>
                <a:gd name="T15" fmla="*/ 370 h 435"/>
                <a:gd name="T16" fmla="*/ 94 w 435"/>
                <a:gd name="T17" fmla="*/ 398 h 435"/>
                <a:gd name="T18" fmla="*/ 131 w 435"/>
                <a:gd name="T19" fmla="*/ 419 h 435"/>
                <a:gd name="T20" fmla="*/ 172 w 435"/>
                <a:gd name="T21" fmla="*/ 431 h 435"/>
                <a:gd name="T22" fmla="*/ 217 w 435"/>
                <a:gd name="T23" fmla="*/ 435 h 435"/>
                <a:gd name="T24" fmla="*/ 227 w 435"/>
                <a:gd name="T25" fmla="*/ 434 h 435"/>
                <a:gd name="T26" fmla="*/ 260 w 435"/>
                <a:gd name="T27" fmla="*/ 431 h 435"/>
                <a:gd name="T28" fmla="*/ 300 w 435"/>
                <a:gd name="T29" fmla="*/ 419 h 435"/>
                <a:gd name="T30" fmla="*/ 336 w 435"/>
                <a:gd name="T31" fmla="*/ 398 h 435"/>
                <a:gd name="T32" fmla="*/ 343 w 435"/>
                <a:gd name="T33" fmla="*/ 391 h 435"/>
                <a:gd name="T34" fmla="*/ 370 w 435"/>
                <a:gd name="T35" fmla="*/ 370 h 435"/>
                <a:gd name="T36" fmla="*/ 390 w 435"/>
                <a:gd name="T37" fmla="*/ 344 h 435"/>
                <a:gd name="T38" fmla="*/ 398 w 435"/>
                <a:gd name="T39" fmla="*/ 336 h 435"/>
                <a:gd name="T40" fmla="*/ 418 w 435"/>
                <a:gd name="T41" fmla="*/ 300 h 435"/>
                <a:gd name="T42" fmla="*/ 430 w 435"/>
                <a:gd name="T43" fmla="*/ 260 h 435"/>
                <a:gd name="T44" fmla="*/ 434 w 435"/>
                <a:gd name="T45" fmla="*/ 227 h 435"/>
                <a:gd name="T46" fmla="*/ 435 w 435"/>
                <a:gd name="T47" fmla="*/ 218 h 435"/>
                <a:gd name="T48" fmla="*/ 430 w 435"/>
                <a:gd name="T49" fmla="*/ 172 h 435"/>
                <a:gd name="T50" fmla="*/ 418 w 435"/>
                <a:gd name="T51" fmla="*/ 132 h 435"/>
                <a:gd name="T52" fmla="*/ 398 w 435"/>
                <a:gd name="T53" fmla="*/ 95 h 435"/>
                <a:gd name="T54" fmla="*/ 370 w 435"/>
                <a:gd name="T55" fmla="*/ 62 h 435"/>
                <a:gd name="T56" fmla="*/ 336 w 435"/>
                <a:gd name="T57" fmla="*/ 34 h 435"/>
                <a:gd name="T58" fmla="*/ 300 w 435"/>
                <a:gd name="T59" fmla="*/ 15 h 435"/>
                <a:gd name="T60" fmla="*/ 260 w 435"/>
                <a:gd name="T61" fmla="*/ 4 h 435"/>
                <a:gd name="T62" fmla="*/ 217 w 435"/>
                <a:gd name="T63" fmla="*/ 0 h 435"/>
                <a:gd name="T64" fmla="*/ 172 w 435"/>
                <a:gd name="T65" fmla="*/ 4 h 435"/>
                <a:gd name="T66" fmla="*/ 112 w 435"/>
                <a:gd name="T67" fmla="*/ 23 h 435"/>
                <a:gd name="T68" fmla="*/ 78 w 435"/>
                <a:gd name="T69" fmla="*/ 4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435">
                  <a:moveTo>
                    <a:pt x="63" y="62"/>
                  </a:moveTo>
                  <a:lnTo>
                    <a:pt x="46" y="77"/>
                  </a:lnTo>
                  <a:lnTo>
                    <a:pt x="35" y="95"/>
                  </a:lnTo>
                  <a:lnTo>
                    <a:pt x="23" y="112"/>
                  </a:lnTo>
                  <a:lnTo>
                    <a:pt x="15" y="132"/>
                  </a:lnTo>
                  <a:lnTo>
                    <a:pt x="3" y="172"/>
                  </a:lnTo>
                  <a:lnTo>
                    <a:pt x="0" y="194"/>
                  </a:lnTo>
                  <a:lnTo>
                    <a:pt x="0" y="218"/>
                  </a:lnTo>
                  <a:lnTo>
                    <a:pt x="0" y="238"/>
                  </a:lnTo>
                  <a:lnTo>
                    <a:pt x="3" y="260"/>
                  </a:lnTo>
                  <a:lnTo>
                    <a:pt x="7" y="280"/>
                  </a:lnTo>
                  <a:lnTo>
                    <a:pt x="15" y="300"/>
                  </a:lnTo>
                  <a:lnTo>
                    <a:pt x="23" y="318"/>
                  </a:lnTo>
                  <a:lnTo>
                    <a:pt x="35" y="336"/>
                  </a:lnTo>
                  <a:lnTo>
                    <a:pt x="46" y="352"/>
                  </a:lnTo>
                  <a:lnTo>
                    <a:pt x="63" y="370"/>
                  </a:lnTo>
                  <a:lnTo>
                    <a:pt x="78" y="384"/>
                  </a:lnTo>
                  <a:lnTo>
                    <a:pt x="94" y="398"/>
                  </a:lnTo>
                  <a:lnTo>
                    <a:pt x="112" y="409"/>
                  </a:lnTo>
                  <a:lnTo>
                    <a:pt x="131" y="419"/>
                  </a:lnTo>
                  <a:lnTo>
                    <a:pt x="151" y="425"/>
                  </a:lnTo>
                  <a:lnTo>
                    <a:pt x="172" y="431"/>
                  </a:lnTo>
                  <a:lnTo>
                    <a:pt x="193" y="434"/>
                  </a:lnTo>
                  <a:lnTo>
                    <a:pt x="217" y="435"/>
                  </a:lnTo>
                  <a:lnTo>
                    <a:pt x="222" y="434"/>
                  </a:lnTo>
                  <a:lnTo>
                    <a:pt x="227" y="434"/>
                  </a:lnTo>
                  <a:lnTo>
                    <a:pt x="238" y="434"/>
                  </a:lnTo>
                  <a:lnTo>
                    <a:pt x="260" y="431"/>
                  </a:lnTo>
                  <a:lnTo>
                    <a:pt x="279" y="425"/>
                  </a:lnTo>
                  <a:lnTo>
                    <a:pt x="300" y="419"/>
                  </a:lnTo>
                  <a:lnTo>
                    <a:pt x="317" y="409"/>
                  </a:lnTo>
                  <a:lnTo>
                    <a:pt x="336" y="398"/>
                  </a:lnTo>
                  <a:lnTo>
                    <a:pt x="339" y="394"/>
                  </a:lnTo>
                  <a:lnTo>
                    <a:pt x="343" y="391"/>
                  </a:lnTo>
                  <a:lnTo>
                    <a:pt x="352" y="384"/>
                  </a:lnTo>
                  <a:lnTo>
                    <a:pt x="370" y="370"/>
                  </a:lnTo>
                  <a:lnTo>
                    <a:pt x="384" y="352"/>
                  </a:lnTo>
                  <a:lnTo>
                    <a:pt x="390" y="344"/>
                  </a:lnTo>
                  <a:lnTo>
                    <a:pt x="393" y="339"/>
                  </a:lnTo>
                  <a:lnTo>
                    <a:pt x="398" y="336"/>
                  </a:lnTo>
                  <a:lnTo>
                    <a:pt x="409" y="318"/>
                  </a:lnTo>
                  <a:lnTo>
                    <a:pt x="418" y="300"/>
                  </a:lnTo>
                  <a:lnTo>
                    <a:pt x="425" y="280"/>
                  </a:lnTo>
                  <a:lnTo>
                    <a:pt x="430" y="260"/>
                  </a:lnTo>
                  <a:lnTo>
                    <a:pt x="434" y="238"/>
                  </a:lnTo>
                  <a:lnTo>
                    <a:pt x="434" y="227"/>
                  </a:lnTo>
                  <a:lnTo>
                    <a:pt x="434" y="222"/>
                  </a:lnTo>
                  <a:lnTo>
                    <a:pt x="435" y="218"/>
                  </a:lnTo>
                  <a:lnTo>
                    <a:pt x="434" y="194"/>
                  </a:lnTo>
                  <a:lnTo>
                    <a:pt x="430" y="172"/>
                  </a:lnTo>
                  <a:lnTo>
                    <a:pt x="425" y="151"/>
                  </a:lnTo>
                  <a:lnTo>
                    <a:pt x="418" y="132"/>
                  </a:lnTo>
                  <a:lnTo>
                    <a:pt x="409" y="112"/>
                  </a:lnTo>
                  <a:lnTo>
                    <a:pt x="398" y="95"/>
                  </a:lnTo>
                  <a:lnTo>
                    <a:pt x="384" y="77"/>
                  </a:lnTo>
                  <a:lnTo>
                    <a:pt x="370" y="62"/>
                  </a:lnTo>
                  <a:lnTo>
                    <a:pt x="352" y="46"/>
                  </a:lnTo>
                  <a:lnTo>
                    <a:pt x="336" y="34"/>
                  </a:lnTo>
                  <a:lnTo>
                    <a:pt x="317" y="23"/>
                  </a:lnTo>
                  <a:lnTo>
                    <a:pt x="300" y="15"/>
                  </a:lnTo>
                  <a:lnTo>
                    <a:pt x="279" y="8"/>
                  </a:lnTo>
                  <a:lnTo>
                    <a:pt x="260" y="4"/>
                  </a:lnTo>
                  <a:lnTo>
                    <a:pt x="238" y="0"/>
                  </a:lnTo>
                  <a:lnTo>
                    <a:pt x="217" y="0"/>
                  </a:lnTo>
                  <a:lnTo>
                    <a:pt x="193" y="0"/>
                  </a:lnTo>
                  <a:lnTo>
                    <a:pt x="172" y="4"/>
                  </a:lnTo>
                  <a:lnTo>
                    <a:pt x="131" y="15"/>
                  </a:lnTo>
                  <a:lnTo>
                    <a:pt x="112" y="23"/>
                  </a:lnTo>
                  <a:lnTo>
                    <a:pt x="94" y="34"/>
                  </a:lnTo>
                  <a:lnTo>
                    <a:pt x="78" y="46"/>
                  </a:lnTo>
                  <a:lnTo>
                    <a:pt x="63" y="6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8211E81-76E4-0893-44E0-6982063F2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2944813"/>
              <a:ext cx="173038" cy="173037"/>
            </a:xfrm>
            <a:custGeom>
              <a:avLst/>
              <a:gdLst>
                <a:gd name="T0" fmla="*/ 47 w 435"/>
                <a:gd name="T1" fmla="*/ 78 h 435"/>
                <a:gd name="T2" fmla="*/ 23 w 435"/>
                <a:gd name="T3" fmla="*/ 112 h 435"/>
                <a:gd name="T4" fmla="*/ 3 w 435"/>
                <a:gd name="T5" fmla="*/ 172 h 435"/>
                <a:gd name="T6" fmla="*/ 0 w 435"/>
                <a:gd name="T7" fmla="*/ 218 h 435"/>
                <a:gd name="T8" fmla="*/ 3 w 435"/>
                <a:gd name="T9" fmla="*/ 260 h 435"/>
                <a:gd name="T10" fmla="*/ 15 w 435"/>
                <a:gd name="T11" fmla="*/ 300 h 435"/>
                <a:gd name="T12" fmla="*/ 35 w 435"/>
                <a:gd name="T13" fmla="*/ 336 h 435"/>
                <a:gd name="T14" fmla="*/ 63 w 435"/>
                <a:gd name="T15" fmla="*/ 370 h 435"/>
                <a:gd name="T16" fmla="*/ 94 w 435"/>
                <a:gd name="T17" fmla="*/ 398 h 435"/>
                <a:gd name="T18" fmla="*/ 131 w 435"/>
                <a:gd name="T19" fmla="*/ 419 h 435"/>
                <a:gd name="T20" fmla="*/ 172 w 435"/>
                <a:gd name="T21" fmla="*/ 431 h 435"/>
                <a:gd name="T22" fmla="*/ 217 w 435"/>
                <a:gd name="T23" fmla="*/ 435 h 435"/>
                <a:gd name="T24" fmla="*/ 227 w 435"/>
                <a:gd name="T25" fmla="*/ 434 h 435"/>
                <a:gd name="T26" fmla="*/ 260 w 435"/>
                <a:gd name="T27" fmla="*/ 431 h 435"/>
                <a:gd name="T28" fmla="*/ 300 w 435"/>
                <a:gd name="T29" fmla="*/ 419 h 435"/>
                <a:gd name="T30" fmla="*/ 336 w 435"/>
                <a:gd name="T31" fmla="*/ 398 h 435"/>
                <a:gd name="T32" fmla="*/ 344 w 435"/>
                <a:gd name="T33" fmla="*/ 391 h 435"/>
                <a:gd name="T34" fmla="*/ 370 w 435"/>
                <a:gd name="T35" fmla="*/ 370 h 435"/>
                <a:gd name="T36" fmla="*/ 390 w 435"/>
                <a:gd name="T37" fmla="*/ 344 h 435"/>
                <a:gd name="T38" fmla="*/ 398 w 435"/>
                <a:gd name="T39" fmla="*/ 336 h 435"/>
                <a:gd name="T40" fmla="*/ 419 w 435"/>
                <a:gd name="T41" fmla="*/ 300 h 435"/>
                <a:gd name="T42" fmla="*/ 431 w 435"/>
                <a:gd name="T43" fmla="*/ 260 h 435"/>
                <a:gd name="T44" fmla="*/ 434 w 435"/>
                <a:gd name="T45" fmla="*/ 228 h 435"/>
                <a:gd name="T46" fmla="*/ 435 w 435"/>
                <a:gd name="T47" fmla="*/ 218 h 435"/>
                <a:gd name="T48" fmla="*/ 431 w 435"/>
                <a:gd name="T49" fmla="*/ 172 h 435"/>
                <a:gd name="T50" fmla="*/ 419 w 435"/>
                <a:gd name="T51" fmla="*/ 132 h 435"/>
                <a:gd name="T52" fmla="*/ 398 w 435"/>
                <a:gd name="T53" fmla="*/ 95 h 435"/>
                <a:gd name="T54" fmla="*/ 370 w 435"/>
                <a:gd name="T55" fmla="*/ 62 h 435"/>
                <a:gd name="T56" fmla="*/ 336 w 435"/>
                <a:gd name="T57" fmla="*/ 34 h 435"/>
                <a:gd name="T58" fmla="*/ 300 w 435"/>
                <a:gd name="T59" fmla="*/ 16 h 435"/>
                <a:gd name="T60" fmla="*/ 260 w 435"/>
                <a:gd name="T61" fmla="*/ 4 h 435"/>
                <a:gd name="T62" fmla="*/ 217 w 435"/>
                <a:gd name="T63" fmla="*/ 0 h 435"/>
                <a:gd name="T64" fmla="*/ 172 w 435"/>
                <a:gd name="T65" fmla="*/ 4 h 435"/>
                <a:gd name="T66" fmla="*/ 112 w 435"/>
                <a:gd name="T67" fmla="*/ 23 h 435"/>
                <a:gd name="T68" fmla="*/ 78 w 435"/>
                <a:gd name="T69" fmla="*/ 4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435">
                  <a:moveTo>
                    <a:pt x="63" y="62"/>
                  </a:moveTo>
                  <a:lnTo>
                    <a:pt x="47" y="78"/>
                  </a:lnTo>
                  <a:lnTo>
                    <a:pt x="35" y="95"/>
                  </a:lnTo>
                  <a:lnTo>
                    <a:pt x="23" y="112"/>
                  </a:lnTo>
                  <a:lnTo>
                    <a:pt x="15" y="132"/>
                  </a:lnTo>
                  <a:lnTo>
                    <a:pt x="3" y="172"/>
                  </a:lnTo>
                  <a:lnTo>
                    <a:pt x="0" y="194"/>
                  </a:lnTo>
                  <a:lnTo>
                    <a:pt x="0" y="218"/>
                  </a:lnTo>
                  <a:lnTo>
                    <a:pt x="0" y="238"/>
                  </a:lnTo>
                  <a:lnTo>
                    <a:pt x="3" y="260"/>
                  </a:lnTo>
                  <a:lnTo>
                    <a:pt x="7" y="280"/>
                  </a:lnTo>
                  <a:lnTo>
                    <a:pt x="15" y="300"/>
                  </a:lnTo>
                  <a:lnTo>
                    <a:pt x="23" y="318"/>
                  </a:lnTo>
                  <a:lnTo>
                    <a:pt x="35" y="336"/>
                  </a:lnTo>
                  <a:lnTo>
                    <a:pt x="47" y="353"/>
                  </a:lnTo>
                  <a:lnTo>
                    <a:pt x="63" y="370"/>
                  </a:lnTo>
                  <a:lnTo>
                    <a:pt x="78" y="384"/>
                  </a:lnTo>
                  <a:lnTo>
                    <a:pt x="94" y="398"/>
                  </a:lnTo>
                  <a:lnTo>
                    <a:pt x="112" y="409"/>
                  </a:lnTo>
                  <a:lnTo>
                    <a:pt x="131" y="419"/>
                  </a:lnTo>
                  <a:lnTo>
                    <a:pt x="151" y="425"/>
                  </a:lnTo>
                  <a:lnTo>
                    <a:pt x="172" y="431"/>
                  </a:lnTo>
                  <a:lnTo>
                    <a:pt x="193" y="434"/>
                  </a:lnTo>
                  <a:lnTo>
                    <a:pt x="217" y="435"/>
                  </a:lnTo>
                  <a:lnTo>
                    <a:pt x="222" y="434"/>
                  </a:lnTo>
                  <a:lnTo>
                    <a:pt x="227" y="434"/>
                  </a:lnTo>
                  <a:lnTo>
                    <a:pt x="238" y="434"/>
                  </a:lnTo>
                  <a:lnTo>
                    <a:pt x="260" y="431"/>
                  </a:lnTo>
                  <a:lnTo>
                    <a:pt x="279" y="425"/>
                  </a:lnTo>
                  <a:lnTo>
                    <a:pt x="300" y="419"/>
                  </a:lnTo>
                  <a:lnTo>
                    <a:pt x="317" y="409"/>
                  </a:lnTo>
                  <a:lnTo>
                    <a:pt x="336" y="398"/>
                  </a:lnTo>
                  <a:lnTo>
                    <a:pt x="339" y="394"/>
                  </a:lnTo>
                  <a:lnTo>
                    <a:pt x="344" y="391"/>
                  </a:lnTo>
                  <a:lnTo>
                    <a:pt x="352" y="384"/>
                  </a:lnTo>
                  <a:lnTo>
                    <a:pt x="370" y="370"/>
                  </a:lnTo>
                  <a:lnTo>
                    <a:pt x="384" y="353"/>
                  </a:lnTo>
                  <a:lnTo>
                    <a:pt x="390" y="344"/>
                  </a:lnTo>
                  <a:lnTo>
                    <a:pt x="394" y="340"/>
                  </a:lnTo>
                  <a:lnTo>
                    <a:pt x="398" y="336"/>
                  </a:lnTo>
                  <a:lnTo>
                    <a:pt x="409" y="318"/>
                  </a:lnTo>
                  <a:lnTo>
                    <a:pt x="419" y="300"/>
                  </a:lnTo>
                  <a:lnTo>
                    <a:pt x="425" y="280"/>
                  </a:lnTo>
                  <a:lnTo>
                    <a:pt x="431" y="260"/>
                  </a:lnTo>
                  <a:lnTo>
                    <a:pt x="434" y="238"/>
                  </a:lnTo>
                  <a:lnTo>
                    <a:pt x="434" y="228"/>
                  </a:lnTo>
                  <a:lnTo>
                    <a:pt x="434" y="222"/>
                  </a:lnTo>
                  <a:lnTo>
                    <a:pt x="435" y="218"/>
                  </a:lnTo>
                  <a:lnTo>
                    <a:pt x="434" y="194"/>
                  </a:lnTo>
                  <a:lnTo>
                    <a:pt x="431" y="172"/>
                  </a:lnTo>
                  <a:lnTo>
                    <a:pt x="425" y="152"/>
                  </a:lnTo>
                  <a:lnTo>
                    <a:pt x="419" y="132"/>
                  </a:lnTo>
                  <a:lnTo>
                    <a:pt x="409" y="112"/>
                  </a:lnTo>
                  <a:lnTo>
                    <a:pt x="398" y="95"/>
                  </a:lnTo>
                  <a:lnTo>
                    <a:pt x="384" y="78"/>
                  </a:lnTo>
                  <a:lnTo>
                    <a:pt x="370" y="62"/>
                  </a:lnTo>
                  <a:lnTo>
                    <a:pt x="352" y="46"/>
                  </a:lnTo>
                  <a:lnTo>
                    <a:pt x="336" y="34"/>
                  </a:lnTo>
                  <a:lnTo>
                    <a:pt x="317" y="23"/>
                  </a:lnTo>
                  <a:lnTo>
                    <a:pt x="300" y="16"/>
                  </a:lnTo>
                  <a:lnTo>
                    <a:pt x="279" y="8"/>
                  </a:lnTo>
                  <a:lnTo>
                    <a:pt x="260" y="4"/>
                  </a:lnTo>
                  <a:lnTo>
                    <a:pt x="238" y="0"/>
                  </a:lnTo>
                  <a:lnTo>
                    <a:pt x="217" y="0"/>
                  </a:lnTo>
                  <a:lnTo>
                    <a:pt x="193" y="0"/>
                  </a:lnTo>
                  <a:lnTo>
                    <a:pt x="172" y="4"/>
                  </a:lnTo>
                  <a:lnTo>
                    <a:pt x="131" y="16"/>
                  </a:lnTo>
                  <a:lnTo>
                    <a:pt x="112" y="23"/>
                  </a:lnTo>
                  <a:lnTo>
                    <a:pt x="94" y="34"/>
                  </a:lnTo>
                  <a:lnTo>
                    <a:pt x="78" y="46"/>
                  </a:lnTo>
                  <a:lnTo>
                    <a:pt x="63" y="6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145F620B-8AB7-6719-2A9E-CFD8D53F5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263" y="2901950"/>
              <a:ext cx="4549775" cy="2787650"/>
            </a:xfrm>
            <a:custGeom>
              <a:avLst/>
              <a:gdLst>
                <a:gd name="T0" fmla="*/ 11464 w 11464"/>
                <a:gd name="T1" fmla="*/ 0 h 7022"/>
                <a:gd name="T2" fmla="*/ 5764 w 11464"/>
                <a:gd name="T3" fmla="*/ 2131 h 7022"/>
                <a:gd name="T4" fmla="*/ 0 w 11464"/>
                <a:gd name="T5" fmla="*/ 7022 h 7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4" h="7022">
                  <a:moveTo>
                    <a:pt x="11464" y="0"/>
                  </a:moveTo>
                  <a:lnTo>
                    <a:pt x="5764" y="2131"/>
                  </a:lnTo>
                  <a:lnTo>
                    <a:pt x="0" y="7022"/>
                  </a:lnTo>
                </a:path>
              </a:pathLst>
            </a:custGeom>
            <a:noFill/>
            <a:ln w="25400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1E5A495-EFD4-6658-F858-D7DE207F0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525" y="2668588"/>
              <a:ext cx="171450" cy="173037"/>
            </a:xfrm>
            <a:custGeom>
              <a:avLst/>
              <a:gdLst>
                <a:gd name="T0" fmla="*/ 47 w 435"/>
                <a:gd name="T1" fmla="*/ 77 h 434"/>
                <a:gd name="T2" fmla="*/ 23 w 435"/>
                <a:gd name="T3" fmla="*/ 112 h 434"/>
                <a:gd name="T4" fmla="*/ 3 w 435"/>
                <a:gd name="T5" fmla="*/ 171 h 434"/>
                <a:gd name="T6" fmla="*/ 0 w 435"/>
                <a:gd name="T7" fmla="*/ 217 h 434"/>
                <a:gd name="T8" fmla="*/ 3 w 435"/>
                <a:gd name="T9" fmla="*/ 259 h 434"/>
                <a:gd name="T10" fmla="*/ 15 w 435"/>
                <a:gd name="T11" fmla="*/ 300 h 434"/>
                <a:gd name="T12" fmla="*/ 35 w 435"/>
                <a:gd name="T13" fmla="*/ 336 h 434"/>
                <a:gd name="T14" fmla="*/ 63 w 435"/>
                <a:gd name="T15" fmla="*/ 369 h 434"/>
                <a:gd name="T16" fmla="*/ 94 w 435"/>
                <a:gd name="T17" fmla="*/ 398 h 434"/>
                <a:gd name="T18" fmla="*/ 131 w 435"/>
                <a:gd name="T19" fmla="*/ 418 h 434"/>
                <a:gd name="T20" fmla="*/ 172 w 435"/>
                <a:gd name="T21" fmla="*/ 430 h 434"/>
                <a:gd name="T22" fmla="*/ 217 w 435"/>
                <a:gd name="T23" fmla="*/ 434 h 434"/>
                <a:gd name="T24" fmla="*/ 227 w 435"/>
                <a:gd name="T25" fmla="*/ 433 h 434"/>
                <a:gd name="T26" fmla="*/ 260 w 435"/>
                <a:gd name="T27" fmla="*/ 430 h 434"/>
                <a:gd name="T28" fmla="*/ 300 w 435"/>
                <a:gd name="T29" fmla="*/ 418 h 434"/>
                <a:gd name="T30" fmla="*/ 336 w 435"/>
                <a:gd name="T31" fmla="*/ 398 h 434"/>
                <a:gd name="T32" fmla="*/ 344 w 435"/>
                <a:gd name="T33" fmla="*/ 390 h 434"/>
                <a:gd name="T34" fmla="*/ 370 w 435"/>
                <a:gd name="T35" fmla="*/ 369 h 434"/>
                <a:gd name="T36" fmla="*/ 390 w 435"/>
                <a:gd name="T37" fmla="*/ 343 h 434"/>
                <a:gd name="T38" fmla="*/ 398 w 435"/>
                <a:gd name="T39" fmla="*/ 336 h 434"/>
                <a:gd name="T40" fmla="*/ 419 w 435"/>
                <a:gd name="T41" fmla="*/ 300 h 434"/>
                <a:gd name="T42" fmla="*/ 431 w 435"/>
                <a:gd name="T43" fmla="*/ 259 h 434"/>
                <a:gd name="T44" fmla="*/ 434 w 435"/>
                <a:gd name="T45" fmla="*/ 227 h 434"/>
                <a:gd name="T46" fmla="*/ 435 w 435"/>
                <a:gd name="T47" fmla="*/ 217 h 434"/>
                <a:gd name="T48" fmla="*/ 431 w 435"/>
                <a:gd name="T49" fmla="*/ 171 h 434"/>
                <a:gd name="T50" fmla="*/ 419 w 435"/>
                <a:gd name="T51" fmla="*/ 131 h 434"/>
                <a:gd name="T52" fmla="*/ 398 w 435"/>
                <a:gd name="T53" fmla="*/ 94 h 434"/>
                <a:gd name="T54" fmla="*/ 370 w 435"/>
                <a:gd name="T55" fmla="*/ 62 h 434"/>
                <a:gd name="T56" fmla="*/ 336 w 435"/>
                <a:gd name="T57" fmla="*/ 33 h 434"/>
                <a:gd name="T58" fmla="*/ 300 w 435"/>
                <a:gd name="T59" fmla="*/ 15 h 434"/>
                <a:gd name="T60" fmla="*/ 260 w 435"/>
                <a:gd name="T61" fmla="*/ 3 h 434"/>
                <a:gd name="T62" fmla="*/ 217 w 435"/>
                <a:gd name="T63" fmla="*/ 0 h 434"/>
                <a:gd name="T64" fmla="*/ 172 w 435"/>
                <a:gd name="T65" fmla="*/ 3 h 434"/>
                <a:gd name="T66" fmla="*/ 112 w 435"/>
                <a:gd name="T67" fmla="*/ 22 h 434"/>
                <a:gd name="T68" fmla="*/ 78 w 435"/>
                <a:gd name="T69" fmla="*/ 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434">
                  <a:moveTo>
                    <a:pt x="63" y="62"/>
                  </a:moveTo>
                  <a:lnTo>
                    <a:pt x="47" y="77"/>
                  </a:lnTo>
                  <a:lnTo>
                    <a:pt x="35" y="94"/>
                  </a:lnTo>
                  <a:lnTo>
                    <a:pt x="23" y="112"/>
                  </a:lnTo>
                  <a:lnTo>
                    <a:pt x="15" y="131"/>
                  </a:lnTo>
                  <a:lnTo>
                    <a:pt x="3" y="171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0" y="238"/>
                  </a:lnTo>
                  <a:lnTo>
                    <a:pt x="3" y="259"/>
                  </a:lnTo>
                  <a:lnTo>
                    <a:pt x="7" y="279"/>
                  </a:lnTo>
                  <a:lnTo>
                    <a:pt x="15" y="300"/>
                  </a:lnTo>
                  <a:lnTo>
                    <a:pt x="23" y="317"/>
                  </a:lnTo>
                  <a:lnTo>
                    <a:pt x="35" y="336"/>
                  </a:lnTo>
                  <a:lnTo>
                    <a:pt x="47" y="352"/>
                  </a:lnTo>
                  <a:lnTo>
                    <a:pt x="63" y="369"/>
                  </a:lnTo>
                  <a:lnTo>
                    <a:pt x="78" y="383"/>
                  </a:lnTo>
                  <a:lnTo>
                    <a:pt x="94" y="398"/>
                  </a:lnTo>
                  <a:lnTo>
                    <a:pt x="112" y="408"/>
                  </a:lnTo>
                  <a:lnTo>
                    <a:pt x="131" y="418"/>
                  </a:lnTo>
                  <a:lnTo>
                    <a:pt x="151" y="425"/>
                  </a:lnTo>
                  <a:lnTo>
                    <a:pt x="172" y="430"/>
                  </a:lnTo>
                  <a:lnTo>
                    <a:pt x="193" y="433"/>
                  </a:lnTo>
                  <a:lnTo>
                    <a:pt x="217" y="434"/>
                  </a:lnTo>
                  <a:lnTo>
                    <a:pt x="222" y="433"/>
                  </a:lnTo>
                  <a:lnTo>
                    <a:pt x="227" y="433"/>
                  </a:lnTo>
                  <a:lnTo>
                    <a:pt x="238" y="433"/>
                  </a:lnTo>
                  <a:lnTo>
                    <a:pt x="260" y="430"/>
                  </a:lnTo>
                  <a:lnTo>
                    <a:pt x="279" y="425"/>
                  </a:lnTo>
                  <a:lnTo>
                    <a:pt x="300" y="418"/>
                  </a:lnTo>
                  <a:lnTo>
                    <a:pt x="317" y="408"/>
                  </a:lnTo>
                  <a:lnTo>
                    <a:pt x="336" y="398"/>
                  </a:lnTo>
                  <a:lnTo>
                    <a:pt x="339" y="393"/>
                  </a:lnTo>
                  <a:lnTo>
                    <a:pt x="344" y="390"/>
                  </a:lnTo>
                  <a:lnTo>
                    <a:pt x="352" y="383"/>
                  </a:lnTo>
                  <a:lnTo>
                    <a:pt x="370" y="369"/>
                  </a:lnTo>
                  <a:lnTo>
                    <a:pt x="384" y="352"/>
                  </a:lnTo>
                  <a:lnTo>
                    <a:pt x="390" y="343"/>
                  </a:lnTo>
                  <a:lnTo>
                    <a:pt x="394" y="339"/>
                  </a:lnTo>
                  <a:lnTo>
                    <a:pt x="398" y="336"/>
                  </a:lnTo>
                  <a:lnTo>
                    <a:pt x="409" y="317"/>
                  </a:lnTo>
                  <a:lnTo>
                    <a:pt x="419" y="300"/>
                  </a:lnTo>
                  <a:lnTo>
                    <a:pt x="425" y="279"/>
                  </a:lnTo>
                  <a:lnTo>
                    <a:pt x="431" y="259"/>
                  </a:lnTo>
                  <a:lnTo>
                    <a:pt x="434" y="238"/>
                  </a:lnTo>
                  <a:lnTo>
                    <a:pt x="434" y="227"/>
                  </a:lnTo>
                  <a:lnTo>
                    <a:pt x="434" y="221"/>
                  </a:lnTo>
                  <a:lnTo>
                    <a:pt x="435" y="217"/>
                  </a:lnTo>
                  <a:lnTo>
                    <a:pt x="434" y="193"/>
                  </a:lnTo>
                  <a:lnTo>
                    <a:pt x="431" y="171"/>
                  </a:lnTo>
                  <a:lnTo>
                    <a:pt x="425" y="151"/>
                  </a:lnTo>
                  <a:lnTo>
                    <a:pt x="419" y="131"/>
                  </a:lnTo>
                  <a:lnTo>
                    <a:pt x="409" y="112"/>
                  </a:lnTo>
                  <a:lnTo>
                    <a:pt x="398" y="94"/>
                  </a:lnTo>
                  <a:lnTo>
                    <a:pt x="384" y="77"/>
                  </a:lnTo>
                  <a:lnTo>
                    <a:pt x="370" y="62"/>
                  </a:lnTo>
                  <a:lnTo>
                    <a:pt x="352" y="45"/>
                  </a:lnTo>
                  <a:lnTo>
                    <a:pt x="336" y="33"/>
                  </a:lnTo>
                  <a:lnTo>
                    <a:pt x="317" y="22"/>
                  </a:lnTo>
                  <a:lnTo>
                    <a:pt x="300" y="15"/>
                  </a:lnTo>
                  <a:lnTo>
                    <a:pt x="279" y="7"/>
                  </a:lnTo>
                  <a:lnTo>
                    <a:pt x="260" y="3"/>
                  </a:lnTo>
                  <a:lnTo>
                    <a:pt x="238" y="0"/>
                  </a:lnTo>
                  <a:lnTo>
                    <a:pt x="217" y="0"/>
                  </a:lnTo>
                  <a:lnTo>
                    <a:pt x="193" y="0"/>
                  </a:lnTo>
                  <a:lnTo>
                    <a:pt x="172" y="3"/>
                  </a:lnTo>
                  <a:lnTo>
                    <a:pt x="131" y="15"/>
                  </a:lnTo>
                  <a:lnTo>
                    <a:pt x="112" y="22"/>
                  </a:lnTo>
                  <a:lnTo>
                    <a:pt x="94" y="33"/>
                  </a:lnTo>
                  <a:lnTo>
                    <a:pt x="78" y="45"/>
                  </a:lnTo>
                  <a:lnTo>
                    <a:pt x="63" y="6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85809EC-8CF6-65CF-E865-A80160B1D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525" y="2022475"/>
              <a:ext cx="171450" cy="171450"/>
            </a:xfrm>
            <a:custGeom>
              <a:avLst/>
              <a:gdLst>
                <a:gd name="T0" fmla="*/ 352 w 435"/>
                <a:gd name="T1" fmla="*/ 46 h 435"/>
                <a:gd name="T2" fmla="*/ 317 w 435"/>
                <a:gd name="T3" fmla="*/ 23 h 435"/>
                <a:gd name="T4" fmla="*/ 279 w 435"/>
                <a:gd name="T5" fmla="*/ 7 h 435"/>
                <a:gd name="T6" fmla="*/ 238 w 435"/>
                <a:gd name="T7" fmla="*/ 0 h 435"/>
                <a:gd name="T8" fmla="*/ 193 w 435"/>
                <a:gd name="T9" fmla="*/ 0 h 435"/>
                <a:gd name="T10" fmla="*/ 131 w 435"/>
                <a:gd name="T11" fmla="*/ 15 h 435"/>
                <a:gd name="T12" fmla="*/ 94 w 435"/>
                <a:gd name="T13" fmla="*/ 34 h 435"/>
                <a:gd name="T14" fmla="*/ 63 w 435"/>
                <a:gd name="T15" fmla="*/ 62 h 435"/>
                <a:gd name="T16" fmla="*/ 35 w 435"/>
                <a:gd name="T17" fmla="*/ 94 h 435"/>
                <a:gd name="T18" fmla="*/ 15 w 435"/>
                <a:gd name="T19" fmla="*/ 131 h 435"/>
                <a:gd name="T20" fmla="*/ 0 w 435"/>
                <a:gd name="T21" fmla="*/ 193 h 435"/>
                <a:gd name="T22" fmla="*/ 0 w 435"/>
                <a:gd name="T23" fmla="*/ 238 h 435"/>
                <a:gd name="T24" fmla="*/ 7 w 435"/>
                <a:gd name="T25" fmla="*/ 279 h 435"/>
                <a:gd name="T26" fmla="*/ 23 w 435"/>
                <a:gd name="T27" fmla="*/ 317 h 435"/>
                <a:gd name="T28" fmla="*/ 47 w 435"/>
                <a:gd name="T29" fmla="*/ 352 h 435"/>
                <a:gd name="T30" fmla="*/ 78 w 435"/>
                <a:gd name="T31" fmla="*/ 384 h 435"/>
                <a:gd name="T32" fmla="*/ 112 w 435"/>
                <a:gd name="T33" fmla="*/ 409 h 435"/>
                <a:gd name="T34" fmla="*/ 151 w 435"/>
                <a:gd name="T35" fmla="*/ 425 h 435"/>
                <a:gd name="T36" fmla="*/ 193 w 435"/>
                <a:gd name="T37" fmla="*/ 434 h 435"/>
                <a:gd name="T38" fmla="*/ 222 w 435"/>
                <a:gd name="T39" fmla="*/ 434 h 435"/>
                <a:gd name="T40" fmla="*/ 238 w 435"/>
                <a:gd name="T41" fmla="*/ 434 h 435"/>
                <a:gd name="T42" fmla="*/ 279 w 435"/>
                <a:gd name="T43" fmla="*/ 425 h 435"/>
                <a:gd name="T44" fmla="*/ 317 w 435"/>
                <a:gd name="T45" fmla="*/ 409 h 435"/>
                <a:gd name="T46" fmla="*/ 339 w 435"/>
                <a:gd name="T47" fmla="*/ 393 h 435"/>
                <a:gd name="T48" fmla="*/ 352 w 435"/>
                <a:gd name="T49" fmla="*/ 384 h 435"/>
                <a:gd name="T50" fmla="*/ 384 w 435"/>
                <a:gd name="T51" fmla="*/ 352 h 435"/>
                <a:gd name="T52" fmla="*/ 394 w 435"/>
                <a:gd name="T53" fmla="*/ 339 h 435"/>
                <a:gd name="T54" fmla="*/ 409 w 435"/>
                <a:gd name="T55" fmla="*/ 317 h 435"/>
                <a:gd name="T56" fmla="*/ 425 w 435"/>
                <a:gd name="T57" fmla="*/ 279 h 435"/>
                <a:gd name="T58" fmla="*/ 434 w 435"/>
                <a:gd name="T59" fmla="*/ 238 h 435"/>
                <a:gd name="T60" fmla="*/ 434 w 435"/>
                <a:gd name="T61" fmla="*/ 222 h 435"/>
                <a:gd name="T62" fmla="*/ 434 w 435"/>
                <a:gd name="T63" fmla="*/ 193 h 435"/>
                <a:gd name="T64" fmla="*/ 425 w 435"/>
                <a:gd name="T65" fmla="*/ 151 h 435"/>
                <a:gd name="T66" fmla="*/ 409 w 435"/>
                <a:gd name="T67" fmla="*/ 112 h 435"/>
                <a:gd name="T68" fmla="*/ 384 w 435"/>
                <a:gd name="T69" fmla="*/ 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435">
                  <a:moveTo>
                    <a:pt x="370" y="62"/>
                  </a:moveTo>
                  <a:lnTo>
                    <a:pt x="352" y="46"/>
                  </a:lnTo>
                  <a:lnTo>
                    <a:pt x="336" y="34"/>
                  </a:lnTo>
                  <a:lnTo>
                    <a:pt x="317" y="23"/>
                  </a:lnTo>
                  <a:lnTo>
                    <a:pt x="300" y="15"/>
                  </a:lnTo>
                  <a:lnTo>
                    <a:pt x="279" y="7"/>
                  </a:lnTo>
                  <a:lnTo>
                    <a:pt x="260" y="3"/>
                  </a:lnTo>
                  <a:lnTo>
                    <a:pt x="238" y="0"/>
                  </a:lnTo>
                  <a:lnTo>
                    <a:pt x="217" y="0"/>
                  </a:lnTo>
                  <a:lnTo>
                    <a:pt x="193" y="0"/>
                  </a:lnTo>
                  <a:lnTo>
                    <a:pt x="172" y="3"/>
                  </a:lnTo>
                  <a:lnTo>
                    <a:pt x="131" y="15"/>
                  </a:lnTo>
                  <a:lnTo>
                    <a:pt x="112" y="23"/>
                  </a:lnTo>
                  <a:lnTo>
                    <a:pt x="94" y="34"/>
                  </a:lnTo>
                  <a:lnTo>
                    <a:pt x="78" y="46"/>
                  </a:lnTo>
                  <a:lnTo>
                    <a:pt x="63" y="62"/>
                  </a:lnTo>
                  <a:lnTo>
                    <a:pt x="47" y="77"/>
                  </a:lnTo>
                  <a:lnTo>
                    <a:pt x="35" y="94"/>
                  </a:lnTo>
                  <a:lnTo>
                    <a:pt x="23" y="112"/>
                  </a:lnTo>
                  <a:lnTo>
                    <a:pt x="15" y="131"/>
                  </a:lnTo>
                  <a:lnTo>
                    <a:pt x="3" y="172"/>
                  </a:lnTo>
                  <a:lnTo>
                    <a:pt x="0" y="193"/>
                  </a:lnTo>
                  <a:lnTo>
                    <a:pt x="0" y="217"/>
                  </a:lnTo>
                  <a:lnTo>
                    <a:pt x="0" y="238"/>
                  </a:lnTo>
                  <a:lnTo>
                    <a:pt x="3" y="260"/>
                  </a:lnTo>
                  <a:lnTo>
                    <a:pt x="7" y="279"/>
                  </a:lnTo>
                  <a:lnTo>
                    <a:pt x="15" y="300"/>
                  </a:lnTo>
                  <a:lnTo>
                    <a:pt x="23" y="317"/>
                  </a:lnTo>
                  <a:lnTo>
                    <a:pt x="35" y="336"/>
                  </a:lnTo>
                  <a:lnTo>
                    <a:pt x="47" y="352"/>
                  </a:lnTo>
                  <a:lnTo>
                    <a:pt x="63" y="370"/>
                  </a:lnTo>
                  <a:lnTo>
                    <a:pt x="78" y="384"/>
                  </a:lnTo>
                  <a:lnTo>
                    <a:pt x="94" y="398"/>
                  </a:lnTo>
                  <a:lnTo>
                    <a:pt x="112" y="409"/>
                  </a:lnTo>
                  <a:lnTo>
                    <a:pt x="131" y="418"/>
                  </a:lnTo>
                  <a:lnTo>
                    <a:pt x="151" y="425"/>
                  </a:lnTo>
                  <a:lnTo>
                    <a:pt x="172" y="430"/>
                  </a:lnTo>
                  <a:lnTo>
                    <a:pt x="193" y="434"/>
                  </a:lnTo>
                  <a:lnTo>
                    <a:pt x="217" y="435"/>
                  </a:lnTo>
                  <a:lnTo>
                    <a:pt x="222" y="434"/>
                  </a:lnTo>
                  <a:lnTo>
                    <a:pt x="227" y="434"/>
                  </a:lnTo>
                  <a:lnTo>
                    <a:pt x="238" y="434"/>
                  </a:lnTo>
                  <a:lnTo>
                    <a:pt x="260" y="430"/>
                  </a:lnTo>
                  <a:lnTo>
                    <a:pt x="279" y="425"/>
                  </a:lnTo>
                  <a:lnTo>
                    <a:pt x="300" y="418"/>
                  </a:lnTo>
                  <a:lnTo>
                    <a:pt x="317" y="409"/>
                  </a:lnTo>
                  <a:lnTo>
                    <a:pt x="336" y="398"/>
                  </a:lnTo>
                  <a:lnTo>
                    <a:pt x="339" y="393"/>
                  </a:lnTo>
                  <a:lnTo>
                    <a:pt x="344" y="390"/>
                  </a:lnTo>
                  <a:lnTo>
                    <a:pt x="352" y="384"/>
                  </a:lnTo>
                  <a:lnTo>
                    <a:pt x="370" y="370"/>
                  </a:lnTo>
                  <a:lnTo>
                    <a:pt x="384" y="352"/>
                  </a:lnTo>
                  <a:lnTo>
                    <a:pt x="390" y="343"/>
                  </a:lnTo>
                  <a:lnTo>
                    <a:pt x="394" y="339"/>
                  </a:lnTo>
                  <a:lnTo>
                    <a:pt x="398" y="336"/>
                  </a:lnTo>
                  <a:lnTo>
                    <a:pt x="409" y="317"/>
                  </a:lnTo>
                  <a:lnTo>
                    <a:pt x="419" y="300"/>
                  </a:lnTo>
                  <a:lnTo>
                    <a:pt x="425" y="279"/>
                  </a:lnTo>
                  <a:lnTo>
                    <a:pt x="431" y="260"/>
                  </a:lnTo>
                  <a:lnTo>
                    <a:pt x="434" y="238"/>
                  </a:lnTo>
                  <a:lnTo>
                    <a:pt x="434" y="227"/>
                  </a:lnTo>
                  <a:lnTo>
                    <a:pt x="434" y="222"/>
                  </a:lnTo>
                  <a:lnTo>
                    <a:pt x="435" y="217"/>
                  </a:lnTo>
                  <a:lnTo>
                    <a:pt x="434" y="193"/>
                  </a:lnTo>
                  <a:lnTo>
                    <a:pt x="431" y="172"/>
                  </a:lnTo>
                  <a:lnTo>
                    <a:pt x="425" y="151"/>
                  </a:lnTo>
                  <a:lnTo>
                    <a:pt x="419" y="131"/>
                  </a:lnTo>
                  <a:lnTo>
                    <a:pt x="409" y="112"/>
                  </a:lnTo>
                  <a:lnTo>
                    <a:pt x="398" y="94"/>
                  </a:lnTo>
                  <a:lnTo>
                    <a:pt x="384" y="77"/>
                  </a:lnTo>
                  <a:lnTo>
                    <a:pt x="370" y="62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7FFD9C86-4F60-3572-8AD5-20737FCB7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3394075"/>
              <a:ext cx="0" cy="725487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285E26F2-51EF-54EB-452E-8A752697E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0113" y="2409825"/>
              <a:ext cx="0" cy="1001712"/>
            </a:xfrm>
            <a:prstGeom prst="line">
              <a:avLst/>
            </a:prstGeom>
            <a:noFill/>
            <a:ln w="25400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B09F7FE-923A-2708-89E6-48CCBB4C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3695700"/>
              <a:ext cx="173038" cy="173037"/>
            </a:xfrm>
            <a:custGeom>
              <a:avLst/>
              <a:gdLst>
                <a:gd name="T0" fmla="*/ 352 w 435"/>
                <a:gd name="T1" fmla="*/ 46 h 435"/>
                <a:gd name="T2" fmla="*/ 318 w 435"/>
                <a:gd name="T3" fmla="*/ 23 h 435"/>
                <a:gd name="T4" fmla="*/ 279 w 435"/>
                <a:gd name="T5" fmla="*/ 8 h 435"/>
                <a:gd name="T6" fmla="*/ 238 w 435"/>
                <a:gd name="T7" fmla="*/ 0 h 435"/>
                <a:gd name="T8" fmla="*/ 194 w 435"/>
                <a:gd name="T9" fmla="*/ 0 h 435"/>
                <a:gd name="T10" fmla="*/ 132 w 435"/>
                <a:gd name="T11" fmla="*/ 15 h 435"/>
                <a:gd name="T12" fmla="*/ 95 w 435"/>
                <a:gd name="T13" fmla="*/ 34 h 435"/>
                <a:gd name="T14" fmla="*/ 63 w 435"/>
                <a:gd name="T15" fmla="*/ 62 h 435"/>
                <a:gd name="T16" fmla="*/ 35 w 435"/>
                <a:gd name="T17" fmla="*/ 95 h 435"/>
                <a:gd name="T18" fmla="*/ 15 w 435"/>
                <a:gd name="T19" fmla="*/ 132 h 435"/>
                <a:gd name="T20" fmla="*/ 0 w 435"/>
                <a:gd name="T21" fmla="*/ 194 h 435"/>
                <a:gd name="T22" fmla="*/ 0 w 435"/>
                <a:gd name="T23" fmla="*/ 238 h 435"/>
                <a:gd name="T24" fmla="*/ 8 w 435"/>
                <a:gd name="T25" fmla="*/ 279 h 435"/>
                <a:gd name="T26" fmla="*/ 23 w 435"/>
                <a:gd name="T27" fmla="*/ 318 h 435"/>
                <a:gd name="T28" fmla="*/ 47 w 435"/>
                <a:gd name="T29" fmla="*/ 352 h 435"/>
                <a:gd name="T30" fmla="*/ 78 w 435"/>
                <a:gd name="T31" fmla="*/ 384 h 435"/>
                <a:gd name="T32" fmla="*/ 112 w 435"/>
                <a:gd name="T33" fmla="*/ 409 h 435"/>
                <a:gd name="T34" fmla="*/ 151 w 435"/>
                <a:gd name="T35" fmla="*/ 425 h 435"/>
                <a:gd name="T36" fmla="*/ 194 w 435"/>
                <a:gd name="T37" fmla="*/ 434 h 435"/>
                <a:gd name="T38" fmla="*/ 222 w 435"/>
                <a:gd name="T39" fmla="*/ 434 h 435"/>
                <a:gd name="T40" fmla="*/ 238 w 435"/>
                <a:gd name="T41" fmla="*/ 434 h 435"/>
                <a:gd name="T42" fmla="*/ 279 w 435"/>
                <a:gd name="T43" fmla="*/ 425 h 435"/>
                <a:gd name="T44" fmla="*/ 318 w 435"/>
                <a:gd name="T45" fmla="*/ 409 h 435"/>
                <a:gd name="T46" fmla="*/ 339 w 435"/>
                <a:gd name="T47" fmla="*/ 394 h 435"/>
                <a:gd name="T48" fmla="*/ 352 w 435"/>
                <a:gd name="T49" fmla="*/ 384 h 435"/>
                <a:gd name="T50" fmla="*/ 384 w 435"/>
                <a:gd name="T51" fmla="*/ 352 h 435"/>
                <a:gd name="T52" fmla="*/ 394 w 435"/>
                <a:gd name="T53" fmla="*/ 339 h 435"/>
                <a:gd name="T54" fmla="*/ 409 w 435"/>
                <a:gd name="T55" fmla="*/ 318 h 435"/>
                <a:gd name="T56" fmla="*/ 425 w 435"/>
                <a:gd name="T57" fmla="*/ 279 h 435"/>
                <a:gd name="T58" fmla="*/ 434 w 435"/>
                <a:gd name="T59" fmla="*/ 238 h 435"/>
                <a:gd name="T60" fmla="*/ 434 w 435"/>
                <a:gd name="T61" fmla="*/ 222 h 435"/>
                <a:gd name="T62" fmla="*/ 434 w 435"/>
                <a:gd name="T63" fmla="*/ 194 h 435"/>
                <a:gd name="T64" fmla="*/ 425 w 435"/>
                <a:gd name="T65" fmla="*/ 151 h 435"/>
                <a:gd name="T66" fmla="*/ 409 w 435"/>
                <a:gd name="T67" fmla="*/ 112 h 435"/>
                <a:gd name="T68" fmla="*/ 384 w 435"/>
                <a:gd name="T69" fmla="*/ 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435">
                  <a:moveTo>
                    <a:pt x="370" y="62"/>
                  </a:moveTo>
                  <a:lnTo>
                    <a:pt x="352" y="46"/>
                  </a:lnTo>
                  <a:lnTo>
                    <a:pt x="336" y="34"/>
                  </a:lnTo>
                  <a:lnTo>
                    <a:pt x="318" y="23"/>
                  </a:lnTo>
                  <a:lnTo>
                    <a:pt x="300" y="15"/>
                  </a:lnTo>
                  <a:lnTo>
                    <a:pt x="279" y="8"/>
                  </a:lnTo>
                  <a:lnTo>
                    <a:pt x="260" y="3"/>
                  </a:lnTo>
                  <a:lnTo>
                    <a:pt x="238" y="0"/>
                  </a:lnTo>
                  <a:lnTo>
                    <a:pt x="217" y="0"/>
                  </a:lnTo>
                  <a:lnTo>
                    <a:pt x="194" y="0"/>
                  </a:lnTo>
                  <a:lnTo>
                    <a:pt x="172" y="3"/>
                  </a:lnTo>
                  <a:lnTo>
                    <a:pt x="132" y="15"/>
                  </a:lnTo>
                  <a:lnTo>
                    <a:pt x="112" y="23"/>
                  </a:lnTo>
                  <a:lnTo>
                    <a:pt x="95" y="34"/>
                  </a:lnTo>
                  <a:lnTo>
                    <a:pt x="78" y="46"/>
                  </a:lnTo>
                  <a:lnTo>
                    <a:pt x="63" y="62"/>
                  </a:lnTo>
                  <a:lnTo>
                    <a:pt x="47" y="77"/>
                  </a:lnTo>
                  <a:lnTo>
                    <a:pt x="35" y="95"/>
                  </a:lnTo>
                  <a:lnTo>
                    <a:pt x="23" y="112"/>
                  </a:lnTo>
                  <a:lnTo>
                    <a:pt x="15" y="132"/>
                  </a:lnTo>
                  <a:lnTo>
                    <a:pt x="3" y="172"/>
                  </a:lnTo>
                  <a:lnTo>
                    <a:pt x="0" y="194"/>
                  </a:lnTo>
                  <a:lnTo>
                    <a:pt x="0" y="217"/>
                  </a:lnTo>
                  <a:lnTo>
                    <a:pt x="0" y="238"/>
                  </a:lnTo>
                  <a:lnTo>
                    <a:pt x="3" y="260"/>
                  </a:lnTo>
                  <a:lnTo>
                    <a:pt x="8" y="279"/>
                  </a:lnTo>
                  <a:lnTo>
                    <a:pt x="15" y="300"/>
                  </a:lnTo>
                  <a:lnTo>
                    <a:pt x="23" y="318"/>
                  </a:lnTo>
                  <a:lnTo>
                    <a:pt x="35" y="336"/>
                  </a:lnTo>
                  <a:lnTo>
                    <a:pt x="47" y="352"/>
                  </a:lnTo>
                  <a:lnTo>
                    <a:pt x="63" y="370"/>
                  </a:lnTo>
                  <a:lnTo>
                    <a:pt x="78" y="384"/>
                  </a:lnTo>
                  <a:lnTo>
                    <a:pt x="95" y="398"/>
                  </a:lnTo>
                  <a:lnTo>
                    <a:pt x="112" y="409"/>
                  </a:lnTo>
                  <a:lnTo>
                    <a:pt x="132" y="419"/>
                  </a:lnTo>
                  <a:lnTo>
                    <a:pt x="151" y="425"/>
                  </a:lnTo>
                  <a:lnTo>
                    <a:pt x="172" y="431"/>
                  </a:lnTo>
                  <a:lnTo>
                    <a:pt x="194" y="434"/>
                  </a:lnTo>
                  <a:lnTo>
                    <a:pt x="217" y="435"/>
                  </a:lnTo>
                  <a:lnTo>
                    <a:pt x="222" y="434"/>
                  </a:lnTo>
                  <a:lnTo>
                    <a:pt x="227" y="434"/>
                  </a:lnTo>
                  <a:lnTo>
                    <a:pt x="238" y="434"/>
                  </a:lnTo>
                  <a:lnTo>
                    <a:pt x="260" y="431"/>
                  </a:lnTo>
                  <a:lnTo>
                    <a:pt x="279" y="425"/>
                  </a:lnTo>
                  <a:lnTo>
                    <a:pt x="300" y="419"/>
                  </a:lnTo>
                  <a:lnTo>
                    <a:pt x="318" y="409"/>
                  </a:lnTo>
                  <a:lnTo>
                    <a:pt x="336" y="398"/>
                  </a:lnTo>
                  <a:lnTo>
                    <a:pt x="339" y="394"/>
                  </a:lnTo>
                  <a:lnTo>
                    <a:pt x="344" y="390"/>
                  </a:lnTo>
                  <a:lnTo>
                    <a:pt x="352" y="384"/>
                  </a:lnTo>
                  <a:lnTo>
                    <a:pt x="370" y="370"/>
                  </a:lnTo>
                  <a:lnTo>
                    <a:pt x="384" y="352"/>
                  </a:lnTo>
                  <a:lnTo>
                    <a:pt x="390" y="344"/>
                  </a:lnTo>
                  <a:lnTo>
                    <a:pt x="394" y="339"/>
                  </a:lnTo>
                  <a:lnTo>
                    <a:pt x="398" y="336"/>
                  </a:lnTo>
                  <a:lnTo>
                    <a:pt x="409" y="318"/>
                  </a:lnTo>
                  <a:lnTo>
                    <a:pt x="419" y="300"/>
                  </a:lnTo>
                  <a:lnTo>
                    <a:pt x="425" y="279"/>
                  </a:lnTo>
                  <a:lnTo>
                    <a:pt x="431" y="260"/>
                  </a:lnTo>
                  <a:lnTo>
                    <a:pt x="434" y="238"/>
                  </a:lnTo>
                  <a:lnTo>
                    <a:pt x="434" y="227"/>
                  </a:lnTo>
                  <a:lnTo>
                    <a:pt x="434" y="222"/>
                  </a:lnTo>
                  <a:lnTo>
                    <a:pt x="435" y="217"/>
                  </a:lnTo>
                  <a:lnTo>
                    <a:pt x="434" y="194"/>
                  </a:lnTo>
                  <a:lnTo>
                    <a:pt x="431" y="172"/>
                  </a:lnTo>
                  <a:lnTo>
                    <a:pt x="425" y="151"/>
                  </a:lnTo>
                  <a:lnTo>
                    <a:pt x="419" y="132"/>
                  </a:lnTo>
                  <a:lnTo>
                    <a:pt x="409" y="112"/>
                  </a:lnTo>
                  <a:lnTo>
                    <a:pt x="398" y="95"/>
                  </a:lnTo>
                  <a:lnTo>
                    <a:pt x="384" y="77"/>
                  </a:lnTo>
                  <a:lnTo>
                    <a:pt x="370" y="62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D6514047-84E5-3A51-EBCC-100EBA48F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2824163"/>
              <a:ext cx="173038" cy="173037"/>
            </a:xfrm>
            <a:custGeom>
              <a:avLst/>
              <a:gdLst>
                <a:gd name="T0" fmla="*/ 352 w 435"/>
                <a:gd name="T1" fmla="*/ 46 h 435"/>
                <a:gd name="T2" fmla="*/ 318 w 435"/>
                <a:gd name="T3" fmla="*/ 23 h 435"/>
                <a:gd name="T4" fmla="*/ 280 w 435"/>
                <a:gd name="T5" fmla="*/ 8 h 435"/>
                <a:gd name="T6" fmla="*/ 238 w 435"/>
                <a:gd name="T7" fmla="*/ 0 h 435"/>
                <a:gd name="T8" fmla="*/ 194 w 435"/>
                <a:gd name="T9" fmla="*/ 0 h 435"/>
                <a:gd name="T10" fmla="*/ 132 w 435"/>
                <a:gd name="T11" fmla="*/ 15 h 435"/>
                <a:gd name="T12" fmla="*/ 95 w 435"/>
                <a:gd name="T13" fmla="*/ 34 h 435"/>
                <a:gd name="T14" fmla="*/ 63 w 435"/>
                <a:gd name="T15" fmla="*/ 62 h 435"/>
                <a:gd name="T16" fmla="*/ 35 w 435"/>
                <a:gd name="T17" fmla="*/ 95 h 435"/>
                <a:gd name="T18" fmla="*/ 15 w 435"/>
                <a:gd name="T19" fmla="*/ 132 h 435"/>
                <a:gd name="T20" fmla="*/ 0 w 435"/>
                <a:gd name="T21" fmla="*/ 194 h 435"/>
                <a:gd name="T22" fmla="*/ 0 w 435"/>
                <a:gd name="T23" fmla="*/ 238 h 435"/>
                <a:gd name="T24" fmla="*/ 8 w 435"/>
                <a:gd name="T25" fmla="*/ 279 h 435"/>
                <a:gd name="T26" fmla="*/ 23 w 435"/>
                <a:gd name="T27" fmla="*/ 317 h 435"/>
                <a:gd name="T28" fmla="*/ 47 w 435"/>
                <a:gd name="T29" fmla="*/ 352 h 435"/>
                <a:gd name="T30" fmla="*/ 78 w 435"/>
                <a:gd name="T31" fmla="*/ 384 h 435"/>
                <a:gd name="T32" fmla="*/ 112 w 435"/>
                <a:gd name="T33" fmla="*/ 409 h 435"/>
                <a:gd name="T34" fmla="*/ 151 w 435"/>
                <a:gd name="T35" fmla="*/ 425 h 435"/>
                <a:gd name="T36" fmla="*/ 194 w 435"/>
                <a:gd name="T37" fmla="*/ 434 h 435"/>
                <a:gd name="T38" fmla="*/ 222 w 435"/>
                <a:gd name="T39" fmla="*/ 434 h 435"/>
                <a:gd name="T40" fmla="*/ 238 w 435"/>
                <a:gd name="T41" fmla="*/ 434 h 435"/>
                <a:gd name="T42" fmla="*/ 280 w 435"/>
                <a:gd name="T43" fmla="*/ 425 h 435"/>
                <a:gd name="T44" fmla="*/ 318 w 435"/>
                <a:gd name="T45" fmla="*/ 409 h 435"/>
                <a:gd name="T46" fmla="*/ 339 w 435"/>
                <a:gd name="T47" fmla="*/ 394 h 435"/>
                <a:gd name="T48" fmla="*/ 352 w 435"/>
                <a:gd name="T49" fmla="*/ 384 h 435"/>
                <a:gd name="T50" fmla="*/ 384 w 435"/>
                <a:gd name="T51" fmla="*/ 352 h 435"/>
                <a:gd name="T52" fmla="*/ 394 w 435"/>
                <a:gd name="T53" fmla="*/ 339 h 435"/>
                <a:gd name="T54" fmla="*/ 409 w 435"/>
                <a:gd name="T55" fmla="*/ 317 h 435"/>
                <a:gd name="T56" fmla="*/ 425 w 435"/>
                <a:gd name="T57" fmla="*/ 279 h 435"/>
                <a:gd name="T58" fmla="*/ 434 w 435"/>
                <a:gd name="T59" fmla="*/ 238 h 435"/>
                <a:gd name="T60" fmla="*/ 434 w 435"/>
                <a:gd name="T61" fmla="*/ 222 h 435"/>
                <a:gd name="T62" fmla="*/ 434 w 435"/>
                <a:gd name="T63" fmla="*/ 194 h 435"/>
                <a:gd name="T64" fmla="*/ 425 w 435"/>
                <a:gd name="T65" fmla="*/ 151 h 435"/>
                <a:gd name="T66" fmla="*/ 409 w 435"/>
                <a:gd name="T67" fmla="*/ 112 h 435"/>
                <a:gd name="T68" fmla="*/ 384 w 435"/>
                <a:gd name="T69" fmla="*/ 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435">
                  <a:moveTo>
                    <a:pt x="370" y="62"/>
                  </a:moveTo>
                  <a:lnTo>
                    <a:pt x="352" y="46"/>
                  </a:lnTo>
                  <a:lnTo>
                    <a:pt x="336" y="34"/>
                  </a:lnTo>
                  <a:lnTo>
                    <a:pt x="318" y="23"/>
                  </a:lnTo>
                  <a:lnTo>
                    <a:pt x="300" y="15"/>
                  </a:lnTo>
                  <a:lnTo>
                    <a:pt x="280" y="8"/>
                  </a:lnTo>
                  <a:lnTo>
                    <a:pt x="260" y="3"/>
                  </a:lnTo>
                  <a:lnTo>
                    <a:pt x="238" y="0"/>
                  </a:lnTo>
                  <a:lnTo>
                    <a:pt x="218" y="0"/>
                  </a:lnTo>
                  <a:lnTo>
                    <a:pt x="194" y="0"/>
                  </a:lnTo>
                  <a:lnTo>
                    <a:pt x="172" y="3"/>
                  </a:lnTo>
                  <a:lnTo>
                    <a:pt x="132" y="15"/>
                  </a:lnTo>
                  <a:lnTo>
                    <a:pt x="112" y="23"/>
                  </a:lnTo>
                  <a:lnTo>
                    <a:pt x="95" y="34"/>
                  </a:lnTo>
                  <a:lnTo>
                    <a:pt x="78" y="46"/>
                  </a:lnTo>
                  <a:lnTo>
                    <a:pt x="63" y="62"/>
                  </a:lnTo>
                  <a:lnTo>
                    <a:pt x="47" y="77"/>
                  </a:lnTo>
                  <a:lnTo>
                    <a:pt x="35" y="95"/>
                  </a:lnTo>
                  <a:lnTo>
                    <a:pt x="23" y="112"/>
                  </a:lnTo>
                  <a:lnTo>
                    <a:pt x="15" y="132"/>
                  </a:lnTo>
                  <a:lnTo>
                    <a:pt x="3" y="172"/>
                  </a:lnTo>
                  <a:lnTo>
                    <a:pt x="0" y="194"/>
                  </a:lnTo>
                  <a:lnTo>
                    <a:pt x="0" y="217"/>
                  </a:lnTo>
                  <a:lnTo>
                    <a:pt x="0" y="238"/>
                  </a:lnTo>
                  <a:lnTo>
                    <a:pt x="3" y="260"/>
                  </a:lnTo>
                  <a:lnTo>
                    <a:pt x="8" y="279"/>
                  </a:lnTo>
                  <a:lnTo>
                    <a:pt x="15" y="300"/>
                  </a:lnTo>
                  <a:lnTo>
                    <a:pt x="23" y="317"/>
                  </a:lnTo>
                  <a:lnTo>
                    <a:pt x="35" y="336"/>
                  </a:lnTo>
                  <a:lnTo>
                    <a:pt x="47" y="352"/>
                  </a:lnTo>
                  <a:lnTo>
                    <a:pt x="63" y="370"/>
                  </a:lnTo>
                  <a:lnTo>
                    <a:pt x="78" y="384"/>
                  </a:lnTo>
                  <a:lnTo>
                    <a:pt x="95" y="398"/>
                  </a:lnTo>
                  <a:lnTo>
                    <a:pt x="112" y="409"/>
                  </a:lnTo>
                  <a:lnTo>
                    <a:pt x="132" y="419"/>
                  </a:lnTo>
                  <a:lnTo>
                    <a:pt x="151" y="425"/>
                  </a:lnTo>
                  <a:lnTo>
                    <a:pt x="172" y="431"/>
                  </a:lnTo>
                  <a:lnTo>
                    <a:pt x="194" y="434"/>
                  </a:lnTo>
                  <a:lnTo>
                    <a:pt x="218" y="435"/>
                  </a:lnTo>
                  <a:lnTo>
                    <a:pt x="222" y="434"/>
                  </a:lnTo>
                  <a:lnTo>
                    <a:pt x="227" y="434"/>
                  </a:lnTo>
                  <a:lnTo>
                    <a:pt x="238" y="434"/>
                  </a:lnTo>
                  <a:lnTo>
                    <a:pt x="260" y="431"/>
                  </a:lnTo>
                  <a:lnTo>
                    <a:pt x="280" y="425"/>
                  </a:lnTo>
                  <a:lnTo>
                    <a:pt x="300" y="419"/>
                  </a:lnTo>
                  <a:lnTo>
                    <a:pt x="318" y="409"/>
                  </a:lnTo>
                  <a:lnTo>
                    <a:pt x="336" y="398"/>
                  </a:lnTo>
                  <a:lnTo>
                    <a:pt x="339" y="394"/>
                  </a:lnTo>
                  <a:lnTo>
                    <a:pt x="344" y="390"/>
                  </a:lnTo>
                  <a:lnTo>
                    <a:pt x="352" y="384"/>
                  </a:lnTo>
                  <a:lnTo>
                    <a:pt x="370" y="370"/>
                  </a:lnTo>
                  <a:lnTo>
                    <a:pt x="384" y="352"/>
                  </a:lnTo>
                  <a:lnTo>
                    <a:pt x="391" y="344"/>
                  </a:lnTo>
                  <a:lnTo>
                    <a:pt x="394" y="339"/>
                  </a:lnTo>
                  <a:lnTo>
                    <a:pt x="398" y="336"/>
                  </a:lnTo>
                  <a:lnTo>
                    <a:pt x="409" y="317"/>
                  </a:lnTo>
                  <a:lnTo>
                    <a:pt x="419" y="300"/>
                  </a:lnTo>
                  <a:lnTo>
                    <a:pt x="425" y="279"/>
                  </a:lnTo>
                  <a:lnTo>
                    <a:pt x="431" y="260"/>
                  </a:lnTo>
                  <a:lnTo>
                    <a:pt x="434" y="238"/>
                  </a:lnTo>
                  <a:lnTo>
                    <a:pt x="434" y="227"/>
                  </a:lnTo>
                  <a:lnTo>
                    <a:pt x="434" y="222"/>
                  </a:lnTo>
                  <a:lnTo>
                    <a:pt x="435" y="217"/>
                  </a:lnTo>
                  <a:lnTo>
                    <a:pt x="434" y="194"/>
                  </a:lnTo>
                  <a:lnTo>
                    <a:pt x="431" y="172"/>
                  </a:lnTo>
                  <a:lnTo>
                    <a:pt x="425" y="151"/>
                  </a:lnTo>
                  <a:lnTo>
                    <a:pt x="419" y="132"/>
                  </a:lnTo>
                  <a:lnTo>
                    <a:pt x="409" y="112"/>
                  </a:lnTo>
                  <a:lnTo>
                    <a:pt x="398" y="95"/>
                  </a:lnTo>
                  <a:lnTo>
                    <a:pt x="384" y="77"/>
                  </a:lnTo>
                  <a:lnTo>
                    <a:pt x="370" y="62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TextBox 13">
            <a:extLst>
              <a:ext uri="{FF2B5EF4-FFF2-40B4-BE49-F238E27FC236}">
                <a16:creationId xmlns:a16="http://schemas.microsoft.com/office/drawing/2014/main" id="{96E30079-1D95-29A0-6260-B84DED501A7A}"/>
              </a:ext>
            </a:extLst>
          </p:cNvPr>
          <p:cNvSpPr txBox="1"/>
          <p:nvPr/>
        </p:nvSpPr>
        <p:spPr>
          <a:xfrm>
            <a:off x="1444904" y="5694877"/>
            <a:ext cx="107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Baseline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A502986F-D06B-CD15-C96C-8FE9983AC12B}"/>
              </a:ext>
            </a:extLst>
          </p:cNvPr>
          <p:cNvSpPr txBox="1"/>
          <p:nvPr/>
        </p:nvSpPr>
        <p:spPr>
          <a:xfrm rot="16200000">
            <a:off x="-431069" y="3672720"/>
            <a:ext cx="309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Mean change in weight </a:t>
            </a:r>
            <a:br>
              <a:rPr lang="en-GB" sz="1400" b="1" dirty="0">
                <a:solidFill>
                  <a:prstClr val="black"/>
                </a:solidFill>
                <a:latin typeface="Calibri"/>
              </a:rPr>
            </a:br>
            <a:r>
              <a:rPr lang="en-GB" sz="1400" b="1" dirty="0">
                <a:solidFill>
                  <a:prstClr val="black"/>
                </a:solidFill>
                <a:latin typeface="Calibri"/>
              </a:rPr>
              <a:t>from baseline (kg)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BAF9ED36-D0D4-BB3B-462F-8F36ADC01C19}"/>
              </a:ext>
            </a:extLst>
          </p:cNvPr>
          <p:cNvSpPr txBox="1"/>
          <p:nvPr/>
        </p:nvSpPr>
        <p:spPr>
          <a:xfrm>
            <a:off x="1408172" y="5422685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83B47FD9-D167-E041-1577-863E3A0178D3}"/>
              </a:ext>
            </a:extLst>
          </p:cNvPr>
          <p:cNvSpPr txBox="1"/>
          <p:nvPr/>
        </p:nvSpPr>
        <p:spPr>
          <a:xfrm>
            <a:off x="3486980" y="5694877"/>
            <a:ext cx="107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W24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B3F1961A-5C0C-8E3A-34F2-32B9159D198C}"/>
              </a:ext>
            </a:extLst>
          </p:cNvPr>
          <p:cNvSpPr txBox="1"/>
          <p:nvPr/>
        </p:nvSpPr>
        <p:spPr>
          <a:xfrm>
            <a:off x="5529999" y="5694877"/>
            <a:ext cx="107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W48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182AF6E0-92C9-241C-E7AD-9234AB8CD3C6}"/>
              </a:ext>
            </a:extLst>
          </p:cNvPr>
          <p:cNvSpPr txBox="1"/>
          <p:nvPr/>
        </p:nvSpPr>
        <p:spPr>
          <a:xfrm>
            <a:off x="2538819" y="2189854"/>
            <a:ext cx="2159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DOR/ISL (100/0,75 mg)</a:t>
            </a: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7407A45B-62D4-71BB-A579-E2A3366BF5FE}"/>
              </a:ext>
            </a:extLst>
          </p:cNvPr>
          <p:cNvSpPr txBox="1"/>
          <p:nvPr/>
        </p:nvSpPr>
        <p:spPr>
          <a:xfrm>
            <a:off x="2538819" y="2798617"/>
            <a:ext cx="136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BIC/FTC/TAF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B41748B5-CC85-C19A-D582-7080C70ED952}"/>
              </a:ext>
            </a:extLst>
          </p:cNvPr>
          <p:cNvSpPr txBox="1"/>
          <p:nvPr/>
        </p:nvSpPr>
        <p:spPr>
          <a:xfrm>
            <a:off x="1408172" y="5062301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0,5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59800EC0-51C9-7F4F-506E-A1EFEC278781}"/>
              </a:ext>
            </a:extLst>
          </p:cNvPr>
          <p:cNvSpPr txBox="1"/>
          <p:nvPr/>
        </p:nvSpPr>
        <p:spPr>
          <a:xfrm>
            <a:off x="1408172" y="4701916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1,0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6609456D-58C9-A541-13EC-62B6202F99A7}"/>
              </a:ext>
            </a:extLst>
          </p:cNvPr>
          <p:cNvSpPr txBox="1"/>
          <p:nvPr/>
        </p:nvSpPr>
        <p:spPr>
          <a:xfrm>
            <a:off x="1408172" y="4341531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1,5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3A316B68-3CF2-2513-7568-EBD9EEE41A57}"/>
              </a:ext>
            </a:extLst>
          </p:cNvPr>
          <p:cNvSpPr txBox="1"/>
          <p:nvPr/>
        </p:nvSpPr>
        <p:spPr>
          <a:xfrm>
            <a:off x="1408172" y="3981146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2,0</a:t>
            </a: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8F61303A-219F-57CF-D0F0-53A0502306FF}"/>
              </a:ext>
            </a:extLst>
          </p:cNvPr>
          <p:cNvSpPr txBox="1"/>
          <p:nvPr/>
        </p:nvSpPr>
        <p:spPr>
          <a:xfrm>
            <a:off x="1408172" y="3620761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2,5</a:t>
            </a: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F8C15EAA-EB91-DC2E-AAB2-4B13F7E725C4}"/>
              </a:ext>
            </a:extLst>
          </p:cNvPr>
          <p:cNvSpPr txBox="1"/>
          <p:nvPr/>
        </p:nvSpPr>
        <p:spPr>
          <a:xfrm>
            <a:off x="1408172" y="3260376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3,0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9F2AB395-8C24-A001-537E-771D3F296E44}"/>
              </a:ext>
            </a:extLst>
          </p:cNvPr>
          <p:cNvSpPr txBox="1"/>
          <p:nvPr/>
        </p:nvSpPr>
        <p:spPr>
          <a:xfrm>
            <a:off x="1408172" y="2899991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3,5</a:t>
            </a: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465A4F96-DDF0-C7A4-13C5-607A0EADC5D9}"/>
              </a:ext>
            </a:extLst>
          </p:cNvPr>
          <p:cNvSpPr txBox="1"/>
          <p:nvPr/>
        </p:nvSpPr>
        <p:spPr>
          <a:xfrm>
            <a:off x="1408172" y="2539606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4,0</a:t>
            </a: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9B8DFB6E-402B-A9A5-1B96-FA79C9F3A87F}"/>
              </a:ext>
            </a:extLst>
          </p:cNvPr>
          <p:cNvSpPr txBox="1"/>
          <p:nvPr/>
        </p:nvSpPr>
        <p:spPr>
          <a:xfrm>
            <a:off x="1408172" y="2179221"/>
            <a:ext cx="5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96"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4,5</a:t>
            </a:r>
          </a:p>
        </p:txBody>
      </p:sp>
    </p:spTree>
    <p:extLst>
      <p:ext uri="{BB962C8B-B14F-4D97-AF65-F5344CB8AC3E}">
        <p14:creationId xmlns:p14="http://schemas.microsoft.com/office/powerpoint/2010/main" val="2170377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8396D1-2F81-DAA4-BFD6-3ED4FA1E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04" y="139029"/>
            <a:ext cx="6042049" cy="209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B8E1C0F-F1AB-7D1C-CD54-744A47C13551}"/>
              </a:ext>
            </a:extLst>
          </p:cNvPr>
          <p:cNvSpPr txBox="1"/>
          <p:nvPr/>
        </p:nvSpPr>
        <p:spPr>
          <a:xfrm>
            <a:off x="10539846" y="6493911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AIDS 2022, 36:1643–53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9680DA-65F5-8F13-94C9-B1187756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08919"/>
            <a:ext cx="10972800" cy="3847455"/>
          </a:xfrm>
        </p:spPr>
        <p:txBody>
          <a:bodyPr>
            <a:normAutofit/>
          </a:bodyPr>
          <a:lstStyle/>
          <a:p>
            <a:r>
              <a:rPr lang="en-US" dirty="0"/>
              <a:t>Longitudinal matched-cohort study including PWH attending Modena HIV Metabolic Clinic, Italy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Primary: explore weight and BMI changes in PWH switched to INSTI-based regimens (vs. non-INSTI)</a:t>
            </a:r>
          </a:p>
          <a:p>
            <a:pPr lvl="1"/>
            <a:r>
              <a:rPr lang="en-US" dirty="0"/>
              <a:t>Secondary objective: identify risk factors for insulin resistance and cut-off of weight or BMI increase associated with IR in PWH switching to INSTI</a:t>
            </a:r>
          </a:p>
          <a:p>
            <a:r>
              <a:rPr lang="en-US" dirty="0"/>
              <a:t>2437 PWH (1025 INSTI-switch, 1412 non-INSTI)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4200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522F1258-A0C8-635E-E655-4E71C08A63C0}"/>
              </a:ext>
            </a:extLst>
          </p:cNvPr>
          <p:cNvSpPr txBox="1"/>
          <p:nvPr/>
        </p:nvSpPr>
        <p:spPr>
          <a:xfrm>
            <a:off x="7416437" y="5765519"/>
            <a:ext cx="4282070" cy="707886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More </a:t>
            </a:r>
            <a:r>
              <a:rPr lang="fr-FR" sz="2000" dirty="0" err="1"/>
              <a:t>weight</a:t>
            </a:r>
            <a:r>
              <a:rPr lang="fr-FR" sz="2000" dirty="0"/>
              <a:t> gain if INSTI switch + TAF vs INSTI switch + no TAF (p = 0.028)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167B400E-6C9F-B3C9-36EF-66595131E325}"/>
              </a:ext>
            </a:extLst>
          </p:cNvPr>
          <p:cNvGrpSpPr/>
          <p:nvPr/>
        </p:nvGrpSpPr>
        <p:grpSpPr>
          <a:xfrm>
            <a:off x="7325641" y="1553848"/>
            <a:ext cx="4589391" cy="4025530"/>
            <a:chOff x="5898429" y="1283992"/>
            <a:chExt cx="4852288" cy="539481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9A2E255-BFE4-63D9-8E67-7947B8FBA1E3}"/>
                </a:ext>
              </a:extLst>
            </p:cNvPr>
            <p:cNvSpPr txBox="1"/>
            <p:nvPr/>
          </p:nvSpPr>
          <p:spPr>
            <a:xfrm>
              <a:off x="7182449" y="1888690"/>
              <a:ext cx="1166923" cy="369332"/>
            </a:xfrm>
            <a:prstGeom prst="rect">
              <a:avLst/>
            </a:prstGeom>
            <a:solidFill>
              <a:srgbClr val="F5E6FF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INSTI +TAF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1E68675-FAE9-0820-A536-700595FAA9F3}"/>
                </a:ext>
              </a:extLst>
            </p:cNvPr>
            <p:cNvGrpSpPr/>
            <p:nvPr/>
          </p:nvGrpSpPr>
          <p:grpSpPr>
            <a:xfrm>
              <a:off x="5898429" y="1283992"/>
              <a:ext cx="2980764" cy="5394812"/>
              <a:chOff x="2932674" y="1416050"/>
              <a:chExt cx="2980764" cy="5394812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62621116-EC5F-4513-EF5D-C9B723414012}"/>
                  </a:ext>
                </a:extLst>
              </p:cNvPr>
              <p:cNvGrpSpPr/>
              <p:nvPr/>
            </p:nvGrpSpPr>
            <p:grpSpPr>
              <a:xfrm>
                <a:off x="3663950" y="1416050"/>
                <a:ext cx="2249488" cy="4816475"/>
                <a:chOff x="3663950" y="1416050"/>
                <a:chExt cx="2249488" cy="4816475"/>
              </a:xfrm>
            </p:grpSpPr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311BB809-C2FA-3D19-10CF-DCB40E87B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863" y="1416050"/>
                  <a:ext cx="2187575" cy="4749800"/>
                </a:xfrm>
                <a:custGeom>
                  <a:avLst/>
                  <a:gdLst>
                    <a:gd name="T0" fmla="*/ 0 w 2757"/>
                    <a:gd name="T1" fmla="*/ 0 h 5984"/>
                    <a:gd name="T2" fmla="*/ 0 w 2757"/>
                    <a:gd name="T3" fmla="*/ 5984 h 5984"/>
                    <a:gd name="T4" fmla="*/ 2757 w 2757"/>
                    <a:gd name="T5" fmla="*/ 5984 h 5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7" h="5984">
                      <a:moveTo>
                        <a:pt x="0" y="0"/>
                      </a:moveTo>
                      <a:lnTo>
                        <a:pt x="0" y="5984"/>
                      </a:lnTo>
                      <a:lnTo>
                        <a:pt x="2757" y="598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" name="Line 14">
                  <a:extLst>
                    <a:ext uri="{FF2B5EF4-FFF2-40B4-BE49-F238E27FC236}">
                      <a16:creationId xmlns:a16="http://schemas.microsoft.com/office/drawing/2014/main" id="{EA75C59A-F7A9-4FB9-E1A7-9A10A49E7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3950" y="2209800"/>
                  <a:ext cx="619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" name="Line 15">
                  <a:extLst>
                    <a:ext uri="{FF2B5EF4-FFF2-40B4-BE49-F238E27FC236}">
                      <a16:creationId xmlns:a16="http://schemas.microsoft.com/office/drawing/2014/main" id="{BA11EE8E-0688-D88C-0A67-97E3DA627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3950" y="3540125"/>
                  <a:ext cx="619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" name="Line 16">
                  <a:extLst>
                    <a:ext uri="{FF2B5EF4-FFF2-40B4-BE49-F238E27FC236}">
                      <a16:creationId xmlns:a16="http://schemas.microsoft.com/office/drawing/2014/main" id="{48E87BB8-43C5-B3D2-DF0F-90899309E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63950" y="4875213"/>
                  <a:ext cx="619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" name="Line 17">
                  <a:extLst>
                    <a:ext uri="{FF2B5EF4-FFF2-40B4-BE49-F238E27FC236}">
                      <a16:creationId xmlns:a16="http://schemas.microsoft.com/office/drawing/2014/main" id="{4AB401D2-9F93-AC4A-703A-79FD645E39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52900" y="6165850"/>
                  <a:ext cx="0" cy="666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" name="Line 19">
                  <a:extLst>
                    <a:ext uri="{FF2B5EF4-FFF2-40B4-BE49-F238E27FC236}">
                      <a16:creationId xmlns:a16="http://schemas.microsoft.com/office/drawing/2014/main" id="{A814D9E1-60F8-5C1C-C924-81A3CC5171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8463" y="6165850"/>
                  <a:ext cx="0" cy="666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4" name="Line 20">
                  <a:extLst>
                    <a:ext uri="{FF2B5EF4-FFF2-40B4-BE49-F238E27FC236}">
                      <a16:creationId xmlns:a16="http://schemas.microsoft.com/office/drawing/2014/main" id="{03858A21-8AC2-8C90-6876-4126A4A95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18063" y="6165850"/>
                  <a:ext cx="0" cy="666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" name="Freeform 25">
                  <a:extLst>
                    <a:ext uri="{FF2B5EF4-FFF2-40B4-BE49-F238E27FC236}">
                      <a16:creationId xmlns:a16="http://schemas.microsoft.com/office/drawing/2014/main" id="{63FC1DC5-7DA6-ABB5-E584-C8ACB9039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9400" y="3236913"/>
                  <a:ext cx="450850" cy="541338"/>
                </a:xfrm>
                <a:custGeom>
                  <a:avLst/>
                  <a:gdLst>
                    <a:gd name="T0" fmla="*/ 154 w 568"/>
                    <a:gd name="T1" fmla="*/ 515 h 682"/>
                    <a:gd name="T2" fmla="*/ 0 w 568"/>
                    <a:gd name="T3" fmla="*/ 682 h 682"/>
                    <a:gd name="T4" fmla="*/ 568 w 568"/>
                    <a:gd name="T5" fmla="*/ 183 h 682"/>
                    <a:gd name="T6" fmla="*/ 568 w 568"/>
                    <a:gd name="T7" fmla="*/ 0 h 682"/>
                    <a:gd name="T8" fmla="*/ 154 w 568"/>
                    <a:gd name="T9" fmla="*/ 515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8" h="682">
                      <a:moveTo>
                        <a:pt x="154" y="515"/>
                      </a:moveTo>
                      <a:lnTo>
                        <a:pt x="0" y="682"/>
                      </a:lnTo>
                      <a:lnTo>
                        <a:pt x="568" y="183"/>
                      </a:lnTo>
                      <a:lnTo>
                        <a:pt x="568" y="0"/>
                      </a:lnTo>
                      <a:lnTo>
                        <a:pt x="154" y="515"/>
                      </a:lnTo>
                      <a:close/>
                    </a:path>
                  </a:pathLst>
                </a:custGeom>
                <a:solidFill>
                  <a:srgbClr val="C5D1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Freeform 26">
                  <a:extLst>
                    <a:ext uri="{FF2B5EF4-FFF2-40B4-BE49-F238E27FC236}">
                      <a16:creationId xmlns:a16="http://schemas.microsoft.com/office/drawing/2014/main" id="{D9EC1AEE-89CD-A3CA-A497-1AE9627C9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6425" y="3527425"/>
                  <a:ext cx="123825" cy="147638"/>
                </a:xfrm>
                <a:custGeom>
                  <a:avLst/>
                  <a:gdLst>
                    <a:gd name="T0" fmla="*/ 156 w 156"/>
                    <a:gd name="T1" fmla="*/ 70 h 185"/>
                    <a:gd name="T2" fmla="*/ 156 w 156"/>
                    <a:gd name="T3" fmla="*/ 0 h 185"/>
                    <a:gd name="T4" fmla="*/ 0 w 156"/>
                    <a:gd name="T5" fmla="*/ 185 h 185"/>
                    <a:gd name="T6" fmla="*/ 156 w 156"/>
                    <a:gd name="T7" fmla="*/ 7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6" h="185">
                      <a:moveTo>
                        <a:pt x="156" y="70"/>
                      </a:moveTo>
                      <a:lnTo>
                        <a:pt x="156" y="0"/>
                      </a:lnTo>
                      <a:lnTo>
                        <a:pt x="0" y="185"/>
                      </a:lnTo>
                      <a:lnTo>
                        <a:pt x="156" y="70"/>
                      </a:lnTo>
                      <a:close/>
                    </a:path>
                  </a:pathLst>
                </a:custGeom>
                <a:solidFill>
                  <a:srgbClr val="D8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Freeform 27">
                  <a:extLst>
                    <a:ext uri="{FF2B5EF4-FFF2-40B4-BE49-F238E27FC236}">
                      <a16:creationId xmlns:a16="http://schemas.microsoft.com/office/drawing/2014/main" id="{A213F444-60A9-2B7A-DFD9-EB4424FAA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1263" y="3381375"/>
                  <a:ext cx="788988" cy="885825"/>
                </a:xfrm>
                <a:custGeom>
                  <a:avLst/>
                  <a:gdLst>
                    <a:gd name="T0" fmla="*/ 838 w 994"/>
                    <a:gd name="T1" fmla="*/ 369 h 1114"/>
                    <a:gd name="T2" fmla="*/ 994 w 994"/>
                    <a:gd name="T3" fmla="*/ 184 h 1114"/>
                    <a:gd name="T4" fmla="*/ 994 w 994"/>
                    <a:gd name="T5" fmla="*/ 0 h 1114"/>
                    <a:gd name="T6" fmla="*/ 426 w 994"/>
                    <a:gd name="T7" fmla="*/ 499 h 1114"/>
                    <a:gd name="T8" fmla="*/ 256 w 994"/>
                    <a:gd name="T9" fmla="*/ 683 h 1114"/>
                    <a:gd name="T10" fmla="*/ 0 w 994"/>
                    <a:gd name="T11" fmla="*/ 1114 h 1114"/>
                    <a:gd name="T12" fmla="*/ 482 w 994"/>
                    <a:gd name="T13" fmla="*/ 629 h 1114"/>
                    <a:gd name="T14" fmla="*/ 838 w 994"/>
                    <a:gd name="T15" fmla="*/ 369 h 1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4" h="1114">
                      <a:moveTo>
                        <a:pt x="838" y="369"/>
                      </a:moveTo>
                      <a:lnTo>
                        <a:pt x="994" y="184"/>
                      </a:lnTo>
                      <a:lnTo>
                        <a:pt x="994" y="0"/>
                      </a:lnTo>
                      <a:lnTo>
                        <a:pt x="426" y="499"/>
                      </a:lnTo>
                      <a:lnTo>
                        <a:pt x="256" y="683"/>
                      </a:lnTo>
                      <a:lnTo>
                        <a:pt x="0" y="1114"/>
                      </a:lnTo>
                      <a:lnTo>
                        <a:pt x="482" y="629"/>
                      </a:lnTo>
                      <a:lnTo>
                        <a:pt x="838" y="369"/>
                      </a:lnTo>
                      <a:close/>
                    </a:path>
                  </a:pathLst>
                </a:custGeom>
                <a:solidFill>
                  <a:srgbClr val="BDD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" name="Freeform 28">
                  <a:extLst>
                    <a:ext uri="{FF2B5EF4-FFF2-40B4-BE49-F238E27FC236}">
                      <a16:creationId xmlns:a16="http://schemas.microsoft.com/office/drawing/2014/main" id="{E6487FF0-7ECA-3F3A-6FEB-AF6B2A121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5621338"/>
                  <a:ext cx="304800" cy="333375"/>
                </a:xfrm>
                <a:custGeom>
                  <a:avLst/>
                  <a:gdLst>
                    <a:gd name="T0" fmla="*/ 0 w 384"/>
                    <a:gd name="T1" fmla="*/ 369 h 420"/>
                    <a:gd name="T2" fmla="*/ 0 w 384"/>
                    <a:gd name="T3" fmla="*/ 420 h 420"/>
                    <a:gd name="T4" fmla="*/ 384 w 384"/>
                    <a:gd name="T5" fmla="*/ 0 h 420"/>
                    <a:gd name="T6" fmla="*/ 0 w 384"/>
                    <a:gd name="T7" fmla="*/ 369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4" h="420">
                      <a:moveTo>
                        <a:pt x="0" y="369"/>
                      </a:moveTo>
                      <a:lnTo>
                        <a:pt x="0" y="420"/>
                      </a:lnTo>
                      <a:lnTo>
                        <a:pt x="384" y="0"/>
                      </a:lnTo>
                      <a:lnTo>
                        <a:pt x="0" y="369"/>
                      </a:lnTo>
                      <a:close/>
                    </a:path>
                  </a:pathLst>
                </a:custGeom>
                <a:solidFill>
                  <a:srgbClr val="D5D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9" name="Freeform 29">
                  <a:extLst>
                    <a:ext uri="{FF2B5EF4-FFF2-40B4-BE49-F238E27FC236}">
                      <a16:creationId xmlns:a16="http://schemas.microsoft.com/office/drawing/2014/main" id="{61263DAA-0DC7-3710-50E2-3BF8EFD46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4803775"/>
                  <a:ext cx="998538" cy="1111250"/>
                </a:xfrm>
                <a:custGeom>
                  <a:avLst/>
                  <a:gdLst>
                    <a:gd name="T0" fmla="*/ 0 w 1258"/>
                    <a:gd name="T1" fmla="*/ 1399 h 1399"/>
                    <a:gd name="T2" fmla="*/ 384 w 1258"/>
                    <a:gd name="T3" fmla="*/ 1030 h 1399"/>
                    <a:gd name="T4" fmla="*/ 838 w 1258"/>
                    <a:gd name="T5" fmla="*/ 541 h 1399"/>
                    <a:gd name="T6" fmla="*/ 1258 w 1258"/>
                    <a:gd name="T7" fmla="*/ 87 h 1399"/>
                    <a:gd name="T8" fmla="*/ 1257 w 1258"/>
                    <a:gd name="T9" fmla="*/ 28 h 1399"/>
                    <a:gd name="T10" fmla="*/ 1256 w 1258"/>
                    <a:gd name="T11" fmla="*/ 0 h 1399"/>
                    <a:gd name="T12" fmla="*/ 866 w 1258"/>
                    <a:gd name="T13" fmla="*/ 398 h 1399"/>
                    <a:gd name="T14" fmla="*/ 0 w 1258"/>
                    <a:gd name="T15" fmla="*/ 1227 h 1399"/>
                    <a:gd name="T16" fmla="*/ 0 w 1258"/>
                    <a:gd name="T17" fmla="*/ 1399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8" h="1399">
                      <a:moveTo>
                        <a:pt x="0" y="1399"/>
                      </a:moveTo>
                      <a:lnTo>
                        <a:pt x="384" y="1030"/>
                      </a:lnTo>
                      <a:lnTo>
                        <a:pt x="838" y="541"/>
                      </a:lnTo>
                      <a:lnTo>
                        <a:pt x="1258" y="87"/>
                      </a:lnTo>
                      <a:lnTo>
                        <a:pt x="1257" y="28"/>
                      </a:lnTo>
                      <a:lnTo>
                        <a:pt x="1256" y="0"/>
                      </a:lnTo>
                      <a:lnTo>
                        <a:pt x="866" y="398"/>
                      </a:lnTo>
                      <a:lnTo>
                        <a:pt x="0" y="1227"/>
                      </a:lnTo>
                      <a:lnTo>
                        <a:pt x="0" y="1399"/>
                      </a:lnTo>
                      <a:close/>
                    </a:path>
                  </a:pathLst>
                </a:custGeom>
                <a:solidFill>
                  <a:srgbClr val="D5CB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0" name="Freeform 30">
                  <a:extLst>
                    <a:ext uri="{FF2B5EF4-FFF2-40B4-BE49-F238E27FC236}">
                      <a16:creationId xmlns:a16="http://schemas.microsoft.com/office/drawing/2014/main" id="{BAA89213-B04A-B684-2F18-E6ECD2B1D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8388" y="4268788"/>
                  <a:ext cx="141288" cy="284163"/>
                </a:xfrm>
                <a:custGeom>
                  <a:avLst/>
                  <a:gdLst>
                    <a:gd name="T0" fmla="*/ 177 w 177"/>
                    <a:gd name="T1" fmla="*/ 0 h 360"/>
                    <a:gd name="T2" fmla="*/ 73 w 177"/>
                    <a:gd name="T3" fmla="*/ 104 h 360"/>
                    <a:gd name="T4" fmla="*/ 0 w 177"/>
                    <a:gd name="T5" fmla="*/ 360 h 360"/>
                    <a:gd name="T6" fmla="*/ 177 w 177"/>
                    <a:gd name="T7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7" h="360">
                      <a:moveTo>
                        <a:pt x="177" y="0"/>
                      </a:moveTo>
                      <a:lnTo>
                        <a:pt x="73" y="104"/>
                      </a:lnTo>
                      <a:lnTo>
                        <a:pt x="0" y="360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E2D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" name="Freeform 31">
                  <a:extLst>
                    <a:ext uri="{FF2B5EF4-FFF2-40B4-BE49-F238E27FC236}">
                      <a16:creationId xmlns:a16="http://schemas.microsoft.com/office/drawing/2014/main" id="{04DCC8CE-4E78-1B7D-44CF-5DD70E497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4888" y="3714750"/>
                  <a:ext cx="995363" cy="1239838"/>
                </a:xfrm>
                <a:custGeom>
                  <a:avLst/>
                  <a:gdLst>
                    <a:gd name="T0" fmla="*/ 2 w 1255"/>
                    <a:gd name="T1" fmla="*/ 1396 h 1561"/>
                    <a:gd name="T2" fmla="*/ 0 w 1255"/>
                    <a:gd name="T3" fmla="*/ 1400 h 1561"/>
                    <a:gd name="T4" fmla="*/ 1 w 1255"/>
                    <a:gd name="T5" fmla="*/ 1459 h 1561"/>
                    <a:gd name="T6" fmla="*/ 1 w 1255"/>
                    <a:gd name="T7" fmla="*/ 1561 h 1561"/>
                    <a:gd name="T8" fmla="*/ 179 w 1255"/>
                    <a:gd name="T9" fmla="*/ 1269 h 1561"/>
                    <a:gd name="T10" fmla="*/ 1255 w 1255"/>
                    <a:gd name="T11" fmla="*/ 218 h 1561"/>
                    <a:gd name="T12" fmla="*/ 1255 w 1255"/>
                    <a:gd name="T13" fmla="*/ 0 h 1561"/>
                    <a:gd name="T14" fmla="*/ 168 w 1255"/>
                    <a:gd name="T15" fmla="*/ 1109 h 1561"/>
                    <a:gd name="T16" fmla="*/ 2 w 1255"/>
                    <a:gd name="T17" fmla="*/ 1396 h 1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5" h="1561">
                      <a:moveTo>
                        <a:pt x="2" y="1396"/>
                      </a:moveTo>
                      <a:lnTo>
                        <a:pt x="0" y="1400"/>
                      </a:lnTo>
                      <a:lnTo>
                        <a:pt x="1" y="1459"/>
                      </a:lnTo>
                      <a:lnTo>
                        <a:pt x="1" y="1561"/>
                      </a:lnTo>
                      <a:lnTo>
                        <a:pt x="179" y="1269"/>
                      </a:lnTo>
                      <a:lnTo>
                        <a:pt x="1255" y="218"/>
                      </a:lnTo>
                      <a:lnTo>
                        <a:pt x="1255" y="0"/>
                      </a:lnTo>
                      <a:lnTo>
                        <a:pt x="168" y="1109"/>
                      </a:lnTo>
                      <a:lnTo>
                        <a:pt x="2" y="1396"/>
                      </a:lnTo>
                      <a:close/>
                    </a:path>
                  </a:pathLst>
                </a:custGeom>
                <a:solidFill>
                  <a:srgbClr val="FEE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" name="Freeform 32">
                  <a:extLst>
                    <a:ext uri="{FF2B5EF4-FFF2-40B4-BE49-F238E27FC236}">
                      <a16:creationId xmlns:a16="http://schemas.microsoft.com/office/drawing/2014/main" id="{689979DC-6328-39E2-DAA8-3BB2BC685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1513" y="4873625"/>
                  <a:ext cx="333375" cy="360363"/>
                </a:xfrm>
                <a:custGeom>
                  <a:avLst/>
                  <a:gdLst>
                    <a:gd name="T0" fmla="*/ 420 w 420"/>
                    <a:gd name="T1" fmla="*/ 102 h 454"/>
                    <a:gd name="T2" fmla="*/ 420 w 420"/>
                    <a:gd name="T3" fmla="*/ 0 h 454"/>
                    <a:gd name="T4" fmla="*/ 0 w 420"/>
                    <a:gd name="T5" fmla="*/ 454 h 454"/>
                    <a:gd name="T6" fmla="*/ 420 w 420"/>
                    <a:gd name="T7" fmla="*/ 102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0" h="454">
                      <a:moveTo>
                        <a:pt x="420" y="102"/>
                      </a:moveTo>
                      <a:lnTo>
                        <a:pt x="420" y="0"/>
                      </a:lnTo>
                      <a:lnTo>
                        <a:pt x="0" y="454"/>
                      </a:lnTo>
                      <a:lnTo>
                        <a:pt x="420" y="102"/>
                      </a:lnTo>
                      <a:close/>
                    </a:path>
                  </a:pathLst>
                </a:custGeom>
                <a:solidFill>
                  <a:srgbClr val="F4D2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3" name="Freeform 33">
                  <a:extLst>
                    <a:ext uri="{FF2B5EF4-FFF2-40B4-BE49-F238E27FC236}">
                      <a16:creationId xmlns:a16="http://schemas.microsoft.com/office/drawing/2014/main" id="{A41E2B17-F485-743A-D0C3-E13DA0F1AE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1150" y="4954588"/>
                  <a:ext cx="693738" cy="666750"/>
                </a:xfrm>
                <a:custGeom>
                  <a:avLst/>
                  <a:gdLst>
                    <a:gd name="T0" fmla="*/ 874 w 874"/>
                    <a:gd name="T1" fmla="*/ 0 h 841"/>
                    <a:gd name="T2" fmla="*/ 454 w 874"/>
                    <a:gd name="T3" fmla="*/ 352 h 841"/>
                    <a:gd name="T4" fmla="*/ 0 w 874"/>
                    <a:gd name="T5" fmla="*/ 841 h 841"/>
                    <a:gd name="T6" fmla="*/ 874 w 874"/>
                    <a:gd name="T7" fmla="*/ 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4" h="841">
                      <a:moveTo>
                        <a:pt x="874" y="0"/>
                      </a:moveTo>
                      <a:lnTo>
                        <a:pt x="454" y="352"/>
                      </a:lnTo>
                      <a:lnTo>
                        <a:pt x="0" y="841"/>
                      </a:lnTo>
                      <a:lnTo>
                        <a:pt x="874" y="0"/>
                      </a:lnTo>
                      <a:close/>
                    </a:path>
                  </a:pathLst>
                </a:custGeom>
                <a:solidFill>
                  <a:srgbClr val="FCE3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Freeform 34">
                  <a:extLst>
                    <a:ext uri="{FF2B5EF4-FFF2-40B4-BE49-F238E27FC236}">
                      <a16:creationId xmlns:a16="http://schemas.microsoft.com/office/drawing/2014/main" id="{C5547BFC-B0D0-781F-FDFD-22F6BC651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475" y="1622425"/>
                  <a:ext cx="993775" cy="2981325"/>
                </a:xfrm>
                <a:custGeom>
                  <a:avLst/>
                  <a:gdLst>
                    <a:gd name="T0" fmla="*/ 683 w 1251"/>
                    <a:gd name="T1" fmla="*/ 2717 h 3758"/>
                    <a:gd name="T2" fmla="*/ 837 w 1251"/>
                    <a:gd name="T3" fmla="*/ 2550 h 3758"/>
                    <a:gd name="T4" fmla="*/ 1251 w 1251"/>
                    <a:gd name="T5" fmla="*/ 2035 h 3758"/>
                    <a:gd name="T6" fmla="*/ 1251 w 1251"/>
                    <a:gd name="T7" fmla="*/ 0 h 3758"/>
                    <a:gd name="T8" fmla="*/ 464 w 1251"/>
                    <a:gd name="T9" fmla="*/ 2415 h 3758"/>
                    <a:gd name="T10" fmla="*/ 172 w 1251"/>
                    <a:gd name="T11" fmla="*/ 3029 h 3758"/>
                    <a:gd name="T12" fmla="*/ 14 w 1251"/>
                    <a:gd name="T13" fmla="*/ 3701 h 3758"/>
                    <a:gd name="T14" fmla="*/ 0 w 1251"/>
                    <a:gd name="T15" fmla="*/ 3758 h 3758"/>
                    <a:gd name="T16" fmla="*/ 165 w 1251"/>
                    <a:gd name="T17" fmla="*/ 3206 h 3758"/>
                    <a:gd name="T18" fmla="*/ 453 w 1251"/>
                    <a:gd name="T19" fmla="*/ 2966 h 3758"/>
                    <a:gd name="T20" fmla="*/ 513 w 1251"/>
                    <a:gd name="T21" fmla="*/ 2901 h 3758"/>
                    <a:gd name="T22" fmla="*/ 683 w 1251"/>
                    <a:gd name="T23" fmla="*/ 2717 h 3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51" h="3758">
                      <a:moveTo>
                        <a:pt x="683" y="2717"/>
                      </a:moveTo>
                      <a:lnTo>
                        <a:pt x="837" y="2550"/>
                      </a:lnTo>
                      <a:lnTo>
                        <a:pt x="1251" y="2035"/>
                      </a:lnTo>
                      <a:lnTo>
                        <a:pt x="1251" y="0"/>
                      </a:lnTo>
                      <a:lnTo>
                        <a:pt x="464" y="2415"/>
                      </a:lnTo>
                      <a:lnTo>
                        <a:pt x="172" y="3029"/>
                      </a:lnTo>
                      <a:lnTo>
                        <a:pt x="14" y="3701"/>
                      </a:lnTo>
                      <a:lnTo>
                        <a:pt x="0" y="3758"/>
                      </a:lnTo>
                      <a:lnTo>
                        <a:pt x="165" y="3206"/>
                      </a:lnTo>
                      <a:lnTo>
                        <a:pt x="453" y="2966"/>
                      </a:lnTo>
                      <a:lnTo>
                        <a:pt x="513" y="2901"/>
                      </a:lnTo>
                      <a:lnTo>
                        <a:pt x="683" y="2717"/>
                      </a:lnTo>
                      <a:close/>
                    </a:path>
                  </a:pathLst>
                </a:custGeom>
                <a:solidFill>
                  <a:srgbClr val="F5E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Freeform 35">
                  <a:extLst>
                    <a:ext uri="{FF2B5EF4-FFF2-40B4-BE49-F238E27FC236}">
                      <a16:creationId xmlns:a16="http://schemas.microsoft.com/office/drawing/2014/main" id="{932FF10E-9BED-AB88-CA21-8C39D5007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5170488"/>
                  <a:ext cx="509588" cy="608013"/>
                </a:xfrm>
                <a:custGeom>
                  <a:avLst/>
                  <a:gdLst>
                    <a:gd name="T0" fmla="*/ 0 w 642"/>
                    <a:gd name="T1" fmla="*/ 507 h 766"/>
                    <a:gd name="T2" fmla="*/ 0 w 642"/>
                    <a:gd name="T3" fmla="*/ 766 h 766"/>
                    <a:gd name="T4" fmla="*/ 642 w 642"/>
                    <a:gd name="T5" fmla="*/ 0 h 766"/>
                    <a:gd name="T6" fmla="*/ 0 w 642"/>
                    <a:gd name="T7" fmla="*/ 507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2" h="766">
                      <a:moveTo>
                        <a:pt x="0" y="507"/>
                      </a:moveTo>
                      <a:lnTo>
                        <a:pt x="0" y="766"/>
                      </a:lnTo>
                      <a:lnTo>
                        <a:pt x="642" y="0"/>
                      </a:lnTo>
                      <a:lnTo>
                        <a:pt x="0" y="507"/>
                      </a:lnTo>
                      <a:close/>
                    </a:path>
                  </a:pathLst>
                </a:custGeom>
                <a:solidFill>
                  <a:srgbClr val="F5E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Freeform 36">
                  <a:extLst>
                    <a:ext uri="{FF2B5EF4-FFF2-40B4-BE49-F238E27FC236}">
                      <a16:creationId xmlns:a16="http://schemas.microsoft.com/office/drawing/2014/main" id="{B9F6A19A-1ACE-9E63-9C1C-EB3C2FBD6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4981575"/>
                  <a:ext cx="666750" cy="590550"/>
                </a:xfrm>
                <a:custGeom>
                  <a:avLst/>
                  <a:gdLst>
                    <a:gd name="T0" fmla="*/ 0 w 840"/>
                    <a:gd name="T1" fmla="*/ 713 h 744"/>
                    <a:gd name="T2" fmla="*/ 0 w 840"/>
                    <a:gd name="T3" fmla="*/ 744 h 744"/>
                    <a:gd name="T4" fmla="*/ 642 w 840"/>
                    <a:gd name="T5" fmla="*/ 237 h 744"/>
                    <a:gd name="T6" fmla="*/ 840 w 840"/>
                    <a:gd name="T7" fmla="*/ 0 h 744"/>
                    <a:gd name="T8" fmla="*/ 0 w 840"/>
                    <a:gd name="T9" fmla="*/ 713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0" h="744">
                      <a:moveTo>
                        <a:pt x="0" y="713"/>
                      </a:moveTo>
                      <a:lnTo>
                        <a:pt x="0" y="744"/>
                      </a:lnTo>
                      <a:lnTo>
                        <a:pt x="642" y="237"/>
                      </a:lnTo>
                      <a:lnTo>
                        <a:pt x="840" y="0"/>
                      </a:lnTo>
                      <a:lnTo>
                        <a:pt x="0" y="713"/>
                      </a:lnTo>
                      <a:close/>
                    </a:path>
                  </a:pathLst>
                </a:custGeom>
                <a:solidFill>
                  <a:srgbClr val="E1D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Freeform 37">
                  <a:extLst>
                    <a:ext uri="{FF2B5EF4-FFF2-40B4-BE49-F238E27FC236}">
                      <a16:creationId xmlns:a16="http://schemas.microsoft.com/office/drawing/2014/main" id="{46B9BF4D-50D3-F589-9EDE-770CE44ED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4651375"/>
                  <a:ext cx="938213" cy="896938"/>
                </a:xfrm>
                <a:custGeom>
                  <a:avLst/>
                  <a:gdLst>
                    <a:gd name="T0" fmla="*/ 0 w 1182"/>
                    <a:gd name="T1" fmla="*/ 882 h 1130"/>
                    <a:gd name="T2" fmla="*/ 0 w 1182"/>
                    <a:gd name="T3" fmla="*/ 1130 h 1130"/>
                    <a:gd name="T4" fmla="*/ 840 w 1182"/>
                    <a:gd name="T5" fmla="*/ 417 h 1130"/>
                    <a:gd name="T6" fmla="*/ 993 w 1182"/>
                    <a:gd name="T7" fmla="*/ 236 h 1130"/>
                    <a:gd name="T8" fmla="*/ 1182 w 1182"/>
                    <a:gd name="T9" fmla="*/ 0 h 1130"/>
                    <a:gd name="T10" fmla="*/ 0 w 1182"/>
                    <a:gd name="T11" fmla="*/ 882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2" h="1130">
                      <a:moveTo>
                        <a:pt x="0" y="882"/>
                      </a:moveTo>
                      <a:lnTo>
                        <a:pt x="0" y="1130"/>
                      </a:lnTo>
                      <a:lnTo>
                        <a:pt x="840" y="417"/>
                      </a:lnTo>
                      <a:lnTo>
                        <a:pt x="993" y="236"/>
                      </a:lnTo>
                      <a:lnTo>
                        <a:pt x="1182" y="0"/>
                      </a:lnTo>
                      <a:lnTo>
                        <a:pt x="0" y="882"/>
                      </a:lnTo>
                      <a:close/>
                    </a:path>
                  </a:pathLst>
                </a:custGeom>
                <a:solidFill>
                  <a:srgbClr val="E7EF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Freeform 38">
                  <a:extLst>
                    <a:ext uri="{FF2B5EF4-FFF2-40B4-BE49-F238E27FC236}">
                      <a16:creationId xmlns:a16="http://schemas.microsoft.com/office/drawing/2014/main" id="{241593C5-2F71-3125-4995-E6FF7C7D4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3924300"/>
                  <a:ext cx="1408113" cy="1854200"/>
                </a:xfrm>
                <a:custGeom>
                  <a:avLst/>
                  <a:gdLst>
                    <a:gd name="T0" fmla="*/ 1714 w 1774"/>
                    <a:gd name="T1" fmla="*/ 65 h 2336"/>
                    <a:gd name="T2" fmla="*/ 1426 w 1774"/>
                    <a:gd name="T3" fmla="*/ 305 h 2336"/>
                    <a:gd name="T4" fmla="*/ 1261 w 1774"/>
                    <a:gd name="T5" fmla="*/ 857 h 2336"/>
                    <a:gd name="T6" fmla="*/ 993 w 1774"/>
                    <a:gd name="T7" fmla="*/ 1152 h 2336"/>
                    <a:gd name="T8" fmla="*/ 840 w 1774"/>
                    <a:gd name="T9" fmla="*/ 1333 h 2336"/>
                    <a:gd name="T10" fmla="*/ 642 w 1774"/>
                    <a:gd name="T11" fmla="*/ 1570 h 2336"/>
                    <a:gd name="T12" fmla="*/ 0 w 1774"/>
                    <a:gd name="T13" fmla="*/ 2336 h 2336"/>
                    <a:gd name="T14" fmla="*/ 866 w 1774"/>
                    <a:gd name="T15" fmla="*/ 1507 h 2336"/>
                    <a:gd name="T16" fmla="*/ 1256 w 1774"/>
                    <a:gd name="T17" fmla="*/ 1109 h 2336"/>
                    <a:gd name="T18" fmla="*/ 1255 w 1774"/>
                    <a:gd name="T19" fmla="*/ 1080 h 2336"/>
                    <a:gd name="T20" fmla="*/ 1339 w 1774"/>
                    <a:gd name="T21" fmla="*/ 793 h 2336"/>
                    <a:gd name="T22" fmla="*/ 1412 w 1774"/>
                    <a:gd name="T23" fmla="*/ 537 h 2336"/>
                    <a:gd name="T24" fmla="*/ 1516 w 1774"/>
                    <a:gd name="T25" fmla="*/ 433 h 2336"/>
                    <a:gd name="T26" fmla="*/ 1518 w 1774"/>
                    <a:gd name="T27" fmla="*/ 431 h 2336"/>
                    <a:gd name="T28" fmla="*/ 1774 w 1774"/>
                    <a:gd name="T29" fmla="*/ 0 h 2336"/>
                    <a:gd name="T30" fmla="*/ 1714 w 1774"/>
                    <a:gd name="T31" fmla="*/ 65 h 2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74" h="2336">
                      <a:moveTo>
                        <a:pt x="1714" y="65"/>
                      </a:moveTo>
                      <a:lnTo>
                        <a:pt x="1426" y="305"/>
                      </a:lnTo>
                      <a:lnTo>
                        <a:pt x="1261" y="857"/>
                      </a:lnTo>
                      <a:lnTo>
                        <a:pt x="993" y="1152"/>
                      </a:lnTo>
                      <a:lnTo>
                        <a:pt x="840" y="1333"/>
                      </a:lnTo>
                      <a:lnTo>
                        <a:pt x="642" y="1570"/>
                      </a:lnTo>
                      <a:lnTo>
                        <a:pt x="0" y="2336"/>
                      </a:lnTo>
                      <a:lnTo>
                        <a:pt x="866" y="1507"/>
                      </a:lnTo>
                      <a:lnTo>
                        <a:pt x="1256" y="1109"/>
                      </a:lnTo>
                      <a:lnTo>
                        <a:pt x="1255" y="1080"/>
                      </a:lnTo>
                      <a:lnTo>
                        <a:pt x="1339" y="793"/>
                      </a:lnTo>
                      <a:lnTo>
                        <a:pt x="1412" y="537"/>
                      </a:lnTo>
                      <a:lnTo>
                        <a:pt x="1516" y="433"/>
                      </a:lnTo>
                      <a:lnTo>
                        <a:pt x="1518" y="431"/>
                      </a:lnTo>
                      <a:lnTo>
                        <a:pt x="1774" y="0"/>
                      </a:lnTo>
                      <a:lnTo>
                        <a:pt x="1714" y="65"/>
                      </a:lnTo>
                      <a:close/>
                    </a:path>
                  </a:pathLst>
                </a:custGeom>
                <a:solidFill>
                  <a:srgbClr val="D6DD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reeform 39">
                  <a:extLst>
                    <a:ext uri="{FF2B5EF4-FFF2-40B4-BE49-F238E27FC236}">
                      <a16:creationId xmlns:a16="http://schemas.microsoft.com/office/drawing/2014/main" id="{F996E7A5-76A7-D5A9-B936-E0072F4D4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300" y="3675063"/>
                  <a:ext cx="873125" cy="1150938"/>
                </a:xfrm>
                <a:custGeom>
                  <a:avLst/>
                  <a:gdLst>
                    <a:gd name="T0" fmla="*/ 263 w 1101"/>
                    <a:gd name="T1" fmla="*/ 745 h 1451"/>
                    <a:gd name="T2" fmla="*/ 261 w 1101"/>
                    <a:gd name="T3" fmla="*/ 747 h 1451"/>
                    <a:gd name="T4" fmla="*/ 84 w 1101"/>
                    <a:gd name="T5" fmla="*/ 1107 h 1451"/>
                    <a:gd name="T6" fmla="*/ 0 w 1101"/>
                    <a:gd name="T7" fmla="*/ 1394 h 1451"/>
                    <a:gd name="T8" fmla="*/ 1 w 1101"/>
                    <a:gd name="T9" fmla="*/ 1423 h 1451"/>
                    <a:gd name="T10" fmla="*/ 2 w 1101"/>
                    <a:gd name="T11" fmla="*/ 1451 h 1451"/>
                    <a:gd name="T12" fmla="*/ 4 w 1101"/>
                    <a:gd name="T13" fmla="*/ 1447 h 1451"/>
                    <a:gd name="T14" fmla="*/ 154 w 1101"/>
                    <a:gd name="T15" fmla="*/ 1117 h 1451"/>
                    <a:gd name="T16" fmla="*/ 1101 w 1101"/>
                    <a:gd name="T17" fmla="*/ 0 h 1451"/>
                    <a:gd name="T18" fmla="*/ 745 w 1101"/>
                    <a:gd name="T19" fmla="*/ 260 h 1451"/>
                    <a:gd name="T20" fmla="*/ 263 w 1101"/>
                    <a:gd name="T21" fmla="*/ 745 h 1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01" h="1451">
                      <a:moveTo>
                        <a:pt x="263" y="745"/>
                      </a:moveTo>
                      <a:lnTo>
                        <a:pt x="261" y="747"/>
                      </a:lnTo>
                      <a:lnTo>
                        <a:pt x="84" y="1107"/>
                      </a:lnTo>
                      <a:lnTo>
                        <a:pt x="0" y="1394"/>
                      </a:lnTo>
                      <a:lnTo>
                        <a:pt x="1" y="1423"/>
                      </a:lnTo>
                      <a:lnTo>
                        <a:pt x="2" y="1451"/>
                      </a:lnTo>
                      <a:lnTo>
                        <a:pt x="4" y="1447"/>
                      </a:lnTo>
                      <a:lnTo>
                        <a:pt x="154" y="1117"/>
                      </a:lnTo>
                      <a:lnTo>
                        <a:pt x="1101" y="0"/>
                      </a:lnTo>
                      <a:lnTo>
                        <a:pt x="745" y="260"/>
                      </a:lnTo>
                      <a:lnTo>
                        <a:pt x="263" y="745"/>
                      </a:lnTo>
                      <a:close/>
                    </a:path>
                  </a:pathLst>
                </a:custGeom>
                <a:solidFill>
                  <a:srgbClr val="E7EF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0" name="Freeform 40">
                  <a:extLst>
                    <a:ext uri="{FF2B5EF4-FFF2-40B4-BE49-F238E27FC236}">
                      <a16:creationId xmlns:a16="http://schemas.microsoft.com/office/drawing/2014/main" id="{02118E76-40A1-A978-982F-87FFE1734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6150" y="4559300"/>
                  <a:ext cx="71438" cy="90488"/>
                </a:xfrm>
                <a:custGeom>
                  <a:avLst/>
                  <a:gdLst>
                    <a:gd name="T0" fmla="*/ 77 w 91"/>
                    <a:gd name="T1" fmla="*/ 57 h 114"/>
                    <a:gd name="T2" fmla="*/ 91 w 91"/>
                    <a:gd name="T3" fmla="*/ 0 h 114"/>
                    <a:gd name="T4" fmla="*/ 0 w 91"/>
                    <a:gd name="T5" fmla="*/ 114 h 114"/>
                    <a:gd name="T6" fmla="*/ 77 w 91"/>
                    <a:gd name="T7" fmla="*/ 57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114">
                      <a:moveTo>
                        <a:pt x="77" y="57"/>
                      </a:moveTo>
                      <a:lnTo>
                        <a:pt x="91" y="0"/>
                      </a:lnTo>
                      <a:lnTo>
                        <a:pt x="0" y="114"/>
                      </a:lnTo>
                      <a:lnTo>
                        <a:pt x="77" y="57"/>
                      </a:lnTo>
                      <a:close/>
                    </a:path>
                  </a:pathLst>
                </a:custGeom>
                <a:solidFill>
                  <a:srgbClr val="C9E3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1" name="Freeform 41">
                  <a:extLst>
                    <a:ext uri="{FF2B5EF4-FFF2-40B4-BE49-F238E27FC236}">
                      <a16:creationId xmlns:a16="http://schemas.microsoft.com/office/drawing/2014/main" id="{3A651424-8FCC-5728-4F1C-FAC417A54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400" y="3803650"/>
                  <a:ext cx="1966913" cy="2027238"/>
                </a:xfrm>
                <a:custGeom>
                  <a:avLst/>
                  <a:gdLst>
                    <a:gd name="T0" fmla="*/ 2477 w 2477"/>
                    <a:gd name="T1" fmla="*/ 0 h 2553"/>
                    <a:gd name="T2" fmla="*/ 1402 w 2477"/>
                    <a:gd name="T3" fmla="*/ 1083 h 2553"/>
                    <a:gd name="T4" fmla="*/ 1234 w 2477"/>
                    <a:gd name="T5" fmla="*/ 1347 h 2553"/>
                    <a:gd name="T6" fmla="*/ 0 w 2477"/>
                    <a:gd name="T7" fmla="*/ 2553 h 2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7" h="2553">
                      <a:moveTo>
                        <a:pt x="2477" y="0"/>
                      </a:moveTo>
                      <a:lnTo>
                        <a:pt x="1402" y="1083"/>
                      </a:lnTo>
                      <a:lnTo>
                        <a:pt x="1234" y="1347"/>
                      </a:lnTo>
                      <a:lnTo>
                        <a:pt x="0" y="2553"/>
                      </a:lnTo>
                    </a:path>
                  </a:pathLst>
                </a:custGeom>
                <a:noFill/>
                <a:ln w="28575">
                  <a:solidFill>
                    <a:srgbClr val="CC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2" name="Freeform 44">
                  <a:extLst>
                    <a:ext uri="{FF2B5EF4-FFF2-40B4-BE49-F238E27FC236}">
                      <a16:creationId xmlns:a16="http://schemas.microsoft.com/office/drawing/2014/main" id="{BE7E72B7-70EC-9D62-2011-2DA60E51E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050" y="2492375"/>
                  <a:ext cx="1989138" cy="3254375"/>
                </a:xfrm>
                <a:custGeom>
                  <a:avLst/>
                  <a:gdLst>
                    <a:gd name="T0" fmla="*/ 2506 w 2506"/>
                    <a:gd name="T1" fmla="*/ 0 h 4101"/>
                    <a:gd name="T2" fmla="*/ 1415 w 2506"/>
                    <a:gd name="T3" fmla="*/ 2173 h 4101"/>
                    <a:gd name="T4" fmla="*/ 1239 w 2506"/>
                    <a:gd name="T5" fmla="*/ 2884 h 4101"/>
                    <a:gd name="T6" fmla="*/ 0 w 2506"/>
                    <a:gd name="T7" fmla="*/ 4101 h 4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06" h="4101">
                      <a:moveTo>
                        <a:pt x="2506" y="0"/>
                      </a:moveTo>
                      <a:lnTo>
                        <a:pt x="1415" y="2173"/>
                      </a:lnTo>
                      <a:lnTo>
                        <a:pt x="1239" y="2884"/>
                      </a:lnTo>
                      <a:lnTo>
                        <a:pt x="0" y="4101"/>
                      </a:lnTo>
                    </a:path>
                  </a:pathLst>
                </a:custGeom>
                <a:noFill/>
                <a:ln w="28575">
                  <a:solidFill>
                    <a:srgbClr val="CC66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3" name="Line 45">
                  <a:extLst>
                    <a:ext uri="{FF2B5EF4-FFF2-40B4-BE49-F238E27FC236}">
                      <a16:creationId xmlns:a16="http://schemas.microsoft.com/office/drawing/2014/main" id="{FC5B1ABE-A167-E0EE-7041-E325A7712A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4288" y="4830763"/>
                  <a:ext cx="893763" cy="1023938"/>
                </a:xfrm>
                <a:prstGeom prst="line">
                  <a:avLst/>
                </a:prstGeom>
                <a:noFill/>
                <a:ln w="28575">
                  <a:solidFill>
                    <a:srgbClr val="00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4" name="Freeform 46">
                  <a:extLst>
                    <a:ext uri="{FF2B5EF4-FFF2-40B4-BE49-F238E27FC236}">
                      <a16:creationId xmlns:a16="http://schemas.microsoft.com/office/drawing/2014/main" id="{027C2FBF-58F8-9ED8-BACF-0A1742FEA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8050" y="3419475"/>
                  <a:ext cx="1085850" cy="1411288"/>
                </a:xfrm>
                <a:custGeom>
                  <a:avLst/>
                  <a:gdLst>
                    <a:gd name="T0" fmla="*/ 1367 w 1367"/>
                    <a:gd name="T1" fmla="*/ 0 h 1779"/>
                    <a:gd name="T2" fmla="*/ 291 w 1367"/>
                    <a:gd name="T3" fmla="*/ 1046 h 1779"/>
                    <a:gd name="T4" fmla="*/ 116 w 1367"/>
                    <a:gd name="T5" fmla="*/ 1643 h 1779"/>
                    <a:gd name="T6" fmla="*/ 0 w 1367"/>
                    <a:gd name="T7" fmla="*/ 1779 h 1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67" h="1779">
                      <a:moveTo>
                        <a:pt x="1367" y="0"/>
                      </a:moveTo>
                      <a:lnTo>
                        <a:pt x="291" y="1046"/>
                      </a:lnTo>
                      <a:lnTo>
                        <a:pt x="116" y="1643"/>
                      </a:lnTo>
                      <a:lnTo>
                        <a:pt x="0" y="1779"/>
                      </a:lnTo>
                    </a:path>
                  </a:pathLst>
                </a:custGeom>
                <a:noFill/>
                <a:ln w="28575">
                  <a:solidFill>
                    <a:srgbClr val="00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5" name="Freeform 47">
                  <a:extLst>
                    <a:ext uri="{FF2B5EF4-FFF2-40B4-BE49-F238E27FC236}">
                      <a16:creationId xmlns:a16="http://schemas.microsoft.com/office/drawing/2014/main" id="{ACE77E2B-13A2-98FF-4B3C-FF36C13F9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3386138"/>
                  <a:ext cx="1987550" cy="2070100"/>
                </a:xfrm>
                <a:custGeom>
                  <a:avLst/>
                  <a:gdLst>
                    <a:gd name="T0" fmla="*/ 2502 w 2502"/>
                    <a:gd name="T1" fmla="*/ 0 h 2607"/>
                    <a:gd name="T2" fmla="*/ 1425 w 2502"/>
                    <a:gd name="T3" fmla="*/ 1320 h 2607"/>
                    <a:gd name="T4" fmla="*/ 1256 w 2502"/>
                    <a:gd name="T5" fmla="*/ 1660 h 2607"/>
                    <a:gd name="T6" fmla="*/ 0 w 2502"/>
                    <a:gd name="T7" fmla="*/ 2607 h 2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02" h="2607">
                      <a:moveTo>
                        <a:pt x="2502" y="0"/>
                      </a:moveTo>
                      <a:lnTo>
                        <a:pt x="1425" y="1320"/>
                      </a:lnTo>
                      <a:lnTo>
                        <a:pt x="1256" y="1660"/>
                      </a:lnTo>
                      <a:lnTo>
                        <a:pt x="0" y="2607"/>
                      </a:lnTo>
                    </a:path>
                  </a:pathLst>
                </a:custGeom>
                <a:noFill/>
                <a:ln w="28575">
                  <a:solidFill>
                    <a:srgbClr val="66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38C42F2-31FC-E88A-7C8F-248552EE5BC0}"/>
                  </a:ext>
                </a:extLst>
              </p:cNvPr>
              <p:cNvSpPr txBox="1"/>
              <p:nvPr/>
            </p:nvSpPr>
            <p:spPr>
              <a:xfrm>
                <a:off x="3356868" y="2005117"/>
                <a:ext cx="367408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76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BF97322-B8E0-E1A3-B3FB-1C0618A23181}"/>
                  </a:ext>
                </a:extLst>
              </p:cNvPr>
              <p:cNvSpPr txBox="1"/>
              <p:nvPr/>
            </p:nvSpPr>
            <p:spPr>
              <a:xfrm>
                <a:off x="3356868" y="3340204"/>
                <a:ext cx="367408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72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84972BC-36B4-1EA8-2E1C-6320C3560F3E}"/>
                  </a:ext>
                </a:extLst>
              </p:cNvPr>
              <p:cNvSpPr txBox="1"/>
              <p:nvPr/>
            </p:nvSpPr>
            <p:spPr>
              <a:xfrm>
                <a:off x="3356868" y="4679260"/>
                <a:ext cx="367408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68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823DC5F-4A5F-F266-6BD6-C1BD1902EBB1}"/>
                  </a:ext>
                </a:extLst>
              </p:cNvPr>
              <p:cNvSpPr txBox="1"/>
              <p:nvPr/>
            </p:nvSpPr>
            <p:spPr>
              <a:xfrm rot="16200000">
                <a:off x="2166837" y="4022649"/>
                <a:ext cx="1857082" cy="325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1" dirty="0" err="1">
                    <a:solidFill>
                      <a:prstClr val="black"/>
                    </a:solidFill>
                    <a:latin typeface="Calibri"/>
                  </a:rPr>
                  <a:t>Weight</a:t>
                </a:r>
                <a:r>
                  <a:rPr lang="fr-FR" sz="1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(kg)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F35815E-905A-983B-1BD5-C51EEB123D42}"/>
                  </a:ext>
                </a:extLst>
              </p:cNvPr>
              <p:cNvSpPr txBox="1"/>
              <p:nvPr/>
            </p:nvSpPr>
            <p:spPr>
              <a:xfrm>
                <a:off x="3816350" y="6177360"/>
                <a:ext cx="532766" cy="388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-10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7570DEE-D5A5-1BD1-CBC5-6CC7841B2F3C}"/>
                  </a:ext>
                </a:extLst>
              </p:cNvPr>
              <p:cNvSpPr txBox="1"/>
              <p:nvPr/>
            </p:nvSpPr>
            <p:spPr>
              <a:xfrm>
                <a:off x="5292353" y="6177360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919B6C60-0DA7-DA1F-3B10-4A6459433E32}"/>
                  </a:ext>
                </a:extLst>
              </p:cNvPr>
              <p:cNvSpPr txBox="1"/>
              <p:nvPr/>
            </p:nvSpPr>
            <p:spPr>
              <a:xfrm>
                <a:off x="4682715" y="6177360"/>
                <a:ext cx="27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191675D-D525-729D-17B9-72F48D41CFA3}"/>
                  </a:ext>
                </a:extLst>
              </p:cNvPr>
              <p:cNvSpPr txBox="1"/>
              <p:nvPr/>
            </p:nvSpPr>
            <p:spPr>
              <a:xfrm>
                <a:off x="4136981" y="6503085"/>
                <a:ext cx="1344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1" dirty="0">
                    <a:solidFill>
                      <a:prstClr val="black"/>
                    </a:solidFill>
                    <a:latin typeface="Calibri"/>
                  </a:rPr>
                  <a:t>Time (</a:t>
                </a:r>
                <a:r>
                  <a:rPr lang="fr-FR" sz="1400" b="1" dirty="0" err="1">
                    <a:solidFill>
                      <a:prstClr val="black"/>
                    </a:solidFill>
                    <a:latin typeface="Calibri"/>
                  </a:rPr>
                  <a:t>years</a:t>
                </a:r>
                <a:r>
                  <a:rPr lang="fr-FR" sz="1400" b="1" dirty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3F2C20B-93C9-B88F-03C3-FF03FD0C91A1}"/>
                </a:ext>
              </a:extLst>
            </p:cNvPr>
            <p:cNvSpPr txBox="1"/>
            <p:nvPr/>
          </p:nvSpPr>
          <p:spPr>
            <a:xfrm>
              <a:off x="8848637" y="2755423"/>
              <a:ext cx="1516377" cy="369332"/>
            </a:xfrm>
            <a:prstGeom prst="rect">
              <a:avLst/>
            </a:prstGeom>
            <a:solidFill>
              <a:srgbClr val="D9F4F5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INSTI + no TAF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0D57A30-B53A-BBB1-1DA7-20F1ABD9B370}"/>
                </a:ext>
              </a:extLst>
            </p:cNvPr>
            <p:cNvSpPr txBox="1"/>
            <p:nvPr/>
          </p:nvSpPr>
          <p:spPr>
            <a:xfrm>
              <a:off x="8788705" y="3833022"/>
              <a:ext cx="196201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Non INSTI + no TAF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2720732-D789-E92B-3FF3-59378AC3B12D}"/>
                </a:ext>
              </a:extLst>
            </p:cNvPr>
            <p:cNvSpPr txBox="1"/>
            <p:nvPr/>
          </p:nvSpPr>
          <p:spPr>
            <a:xfrm>
              <a:off x="8853845" y="3109557"/>
              <a:ext cx="1665456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Non INSTI + TAF</a:t>
              </a: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84A88F0C-0A7C-D705-0839-366FBA2FC604}"/>
              </a:ext>
            </a:extLst>
          </p:cNvPr>
          <p:cNvSpPr txBox="1"/>
          <p:nvPr/>
        </p:nvSpPr>
        <p:spPr>
          <a:xfrm>
            <a:off x="10086680" y="6487044"/>
            <a:ext cx="2105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Milic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J. AIDS 2022, 36:1643–53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5667830A-94B9-AA5B-67DA-EB85313AE4E3}"/>
              </a:ext>
            </a:extLst>
          </p:cNvPr>
          <p:cNvGrpSpPr/>
          <p:nvPr/>
        </p:nvGrpSpPr>
        <p:grpSpPr>
          <a:xfrm>
            <a:off x="1143196" y="908720"/>
            <a:ext cx="4376740" cy="4668456"/>
            <a:chOff x="7506998" y="1273527"/>
            <a:chExt cx="3805628" cy="4882745"/>
          </a:xfrm>
        </p:grpSpPr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9277554C-1813-2B5A-C93D-ED370B974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47450" y="3070410"/>
              <a:ext cx="0" cy="63577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D81942C-5C14-56BD-5F3A-894A575693C8}"/>
                </a:ext>
              </a:extLst>
            </p:cNvPr>
            <p:cNvSpPr txBox="1"/>
            <p:nvPr/>
          </p:nvSpPr>
          <p:spPr>
            <a:xfrm>
              <a:off x="9102118" y="2622688"/>
              <a:ext cx="679994" cy="4001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/>
                <a:t>+2kg</a:t>
              </a:r>
            </a:p>
          </p:txBody>
        </p:sp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4A8FA461-2FBF-F9D9-361D-E3CED99CD9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4655" y="3105996"/>
              <a:ext cx="327536" cy="844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712A5487-700F-EA44-2DAB-DE07DC40720A}"/>
                </a:ext>
              </a:extLst>
            </p:cNvPr>
            <p:cNvGrpSpPr/>
            <p:nvPr/>
          </p:nvGrpSpPr>
          <p:grpSpPr>
            <a:xfrm>
              <a:off x="7506998" y="1273527"/>
              <a:ext cx="3805628" cy="4882745"/>
              <a:chOff x="3414640" y="1140356"/>
              <a:chExt cx="1533737" cy="2189819"/>
            </a:xfrm>
          </p:grpSpPr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7B737FD0-EED0-44B0-6E35-CFA3D66342A4}"/>
                  </a:ext>
                </a:extLst>
              </p:cNvPr>
              <p:cNvSpPr txBox="1"/>
              <p:nvPr/>
            </p:nvSpPr>
            <p:spPr>
              <a:xfrm>
                <a:off x="3677261" y="1454395"/>
                <a:ext cx="207267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72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FBCEA9D7-0FE8-D31D-9E7A-4F5134A27044}"/>
                  </a:ext>
                </a:extLst>
              </p:cNvPr>
              <p:cNvSpPr txBox="1"/>
              <p:nvPr/>
            </p:nvSpPr>
            <p:spPr>
              <a:xfrm>
                <a:off x="3677261" y="1832378"/>
                <a:ext cx="207267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70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053206D2-E9FF-D4E9-4B91-4373A0336CFA}"/>
                  </a:ext>
                </a:extLst>
              </p:cNvPr>
              <p:cNvSpPr txBox="1"/>
              <p:nvPr/>
            </p:nvSpPr>
            <p:spPr>
              <a:xfrm>
                <a:off x="3677261" y="2215124"/>
                <a:ext cx="207267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68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D19365C1-2A35-7E1A-AC6B-2919D7865003}"/>
                  </a:ext>
                </a:extLst>
              </p:cNvPr>
              <p:cNvSpPr txBox="1"/>
              <p:nvPr/>
            </p:nvSpPr>
            <p:spPr>
              <a:xfrm>
                <a:off x="3677261" y="2597870"/>
                <a:ext cx="207267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66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6607D5F2-1E74-690F-C71C-2F9E26F3C541}"/>
                  </a:ext>
                </a:extLst>
              </p:cNvPr>
              <p:cNvSpPr txBox="1"/>
              <p:nvPr/>
            </p:nvSpPr>
            <p:spPr>
              <a:xfrm>
                <a:off x="3816318" y="3023314"/>
                <a:ext cx="238014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-10</a:t>
                </a: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19A7B86E-0B89-E3EF-C4D2-A8E51287D2F1}"/>
                  </a:ext>
                </a:extLst>
              </p:cNvPr>
              <p:cNvSpPr txBox="1"/>
              <p:nvPr/>
            </p:nvSpPr>
            <p:spPr>
              <a:xfrm rot="16200000">
                <a:off x="3302968" y="1877263"/>
                <a:ext cx="539496" cy="17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err="1"/>
                  <a:t>Weight</a:t>
                </a:r>
                <a:r>
                  <a:rPr lang="fr-FR" sz="1400" b="1" dirty="0"/>
                  <a:t> (Kg)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FC0BB6EE-FFDA-3810-B7AF-746106800ED6}"/>
                  </a:ext>
                </a:extLst>
              </p:cNvPr>
              <p:cNvSpPr txBox="1"/>
              <p:nvPr/>
            </p:nvSpPr>
            <p:spPr>
              <a:xfrm>
                <a:off x="4068376" y="3023314"/>
                <a:ext cx="186469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-5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8CABC114-948D-564C-D375-C0461BCF456C}"/>
                  </a:ext>
                </a:extLst>
              </p:cNvPr>
              <p:cNvSpPr txBox="1"/>
              <p:nvPr/>
            </p:nvSpPr>
            <p:spPr>
              <a:xfrm>
                <a:off x="4309013" y="3023314"/>
                <a:ext cx="155722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0</a:t>
                </a: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794F7A54-D104-D5D8-D5BB-61A4916716FA}"/>
                  </a:ext>
                </a:extLst>
              </p:cNvPr>
              <p:cNvSpPr txBox="1"/>
              <p:nvPr/>
            </p:nvSpPr>
            <p:spPr>
              <a:xfrm>
                <a:off x="4535588" y="3023314"/>
                <a:ext cx="155722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5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7A5B9B21-7F91-7366-AB46-5F388E886122}"/>
                  </a:ext>
                </a:extLst>
              </p:cNvPr>
              <p:cNvSpPr txBox="1"/>
              <p:nvPr/>
            </p:nvSpPr>
            <p:spPr>
              <a:xfrm>
                <a:off x="4741110" y="3023314"/>
                <a:ext cx="207267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10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D011499B-D2BB-6FFF-34D5-763F4B83B9B2}"/>
                  </a:ext>
                </a:extLst>
              </p:cNvPr>
              <p:cNvSpPr txBox="1"/>
              <p:nvPr/>
            </p:nvSpPr>
            <p:spPr>
              <a:xfrm>
                <a:off x="4076426" y="3172552"/>
                <a:ext cx="620899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/>
                  <a:t>Time (</a:t>
                </a:r>
                <a:r>
                  <a:rPr lang="fr-FR" sz="1400" b="1" dirty="0" err="1"/>
                  <a:t>years</a:t>
                </a:r>
                <a:r>
                  <a:rPr lang="fr-FR" sz="1400" b="1" dirty="0"/>
                  <a:t>)</a:t>
                </a: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E0ADC34D-26E4-F135-AB1A-CD43CAB65D1C}"/>
                  </a:ext>
                </a:extLst>
              </p:cNvPr>
              <p:cNvSpPr txBox="1"/>
              <p:nvPr/>
            </p:nvSpPr>
            <p:spPr>
              <a:xfrm>
                <a:off x="3414640" y="1140356"/>
                <a:ext cx="214502" cy="157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(a)</a:t>
                </a:r>
              </a:p>
            </p:txBody>
          </p:sp>
          <p:sp>
            <p:nvSpPr>
              <p:cNvPr id="80" name="Freeform 8">
                <a:extLst>
                  <a:ext uri="{FF2B5EF4-FFF2-40B4-BE49-F238E27FC236}">
                    <a16:creationId xmlns:a16="http://schemas.microsoft.com/office/drawing/2014/main" id="{E98144A1-A235-67BD-A288-F59D6EDB1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138" y="1214438"/>
                <a:ext cx="1004888" cy="1812925"/>
              </a:xfrm>
              <a:custGeom>
                <a:avLst/>
                <a:gdLst>
                  <a:gd name="T0" fmla="*/ 0 w 1899"/>
                  <a:gd name="T1" fmla="*/ 0 h 3427"/>
                  <a:gd name="T2" fmla="*/ 0 w 1899"/>
                  <a:gd name="T3" fmla="*/ 3427 h 3427"/>
                  <a:gd name="T4" fmla="*/ 1899 w 1899"/>
                  <a:gd name="T5" fmla="*/ 3427 h 3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9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899" y="34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1" name="Line 38">
                <a:extLst>
                  <a:ext uri="{FF2B5EF4-FFF2-40B4-BE49-F238E27FC236}">
                    <a16:creationId xmlns:a16="http://schemas.microsoft.com/office/drawing/2014/main" id="{3088461D-1E43-CE1F-4AD9-F178573EC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6038" y="1533525"/>
                <a:ext cx="38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2" name="Line 39">
                <a:extLst>
                  <a:ext uri="{FF2B5EF4-FFF2-40B4-BE49-F238E27FC236}">
                    <a16:creationId xmlns:a16="http://schemas.microsoft.com/office/drawing/2014/main" id="{D6B83975-7FA8-D69D-8802-5B75F5195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6038" y="1916113"/>
                <a:ext cx="38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3" name="Line 40">
                <a:extLst>
                  <a:ext uri="{FF2B5EF4-FFF2-40B4-BE49-F238E27FC236}">
                    <a16:creationId xmlns:a16="http://schemas.microsoft.com/office/drawing/2014/main" id="{5BDCB5A8-4523-E3B0-CA54-255F32551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6038" y="2297113"/>
                <a:ext cx="38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4" name="Line 41">
                <a:extLst>
                  <a:ext uri="{FF2B5EF4-FFF2-40B4-BE49-F238E27FC236}">
                    <a16:creationId xmlns:a16="http://schemas.microsoft.com/office/drawing/2014/main" id="{1E393226-2A86-1C04-375D-2F2B9C8D2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6038" y="2673350"/>
                <a:ext cx="38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5" name="Line 42">
                <a:extLst>
                  <a:ext uri="{FF2B5EF4-FFF2-40B4-BE49-F238E27FC236}">
                    <a16:creationId xmlns:a16="http://schemas.microsoft.com/office/drawing/2014/main" id="{94015741-8A34-5E0D-E3F7-C3D7B7568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3350" y="3027363"/>
                <a:ext cx="0" cy="41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6" name="Line 43">
                <a:extLst>
                  <a:ext uri="{FF2B5EF4-FFF2-40B4-BE49-F238E27FC236}">
                    <a16:creationId xmlns:a16="http://schemas.microsoft.com/office/drawing/2014/main" id="{79CDF826-90D4-181C-E747-543B3C374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1025" y="3027363"/>
                <a:ext cx="0" cy="41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7" name="Line 44">
                <a:extLst>
                  <a:ext uri="{FF2B5EF4-FFF2-40B4-BE49-F238E27FC236}">
                    <a16:creationId xmlns:a16="http://schemas.microsoft.com/office/drawing/2014/main" id="{08E9F452-67CE-101B-E81F-9CD49BF63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4013" y="3027363"/>
                <a:ext cx="0" cy="41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8" name="Line 45">
                <a:extLst>
                  <a:ext uri="{FF2B5EF4-FFF2-40B4-BE49-F238E27FC236}">
                    <a16:creationId xmlns:a16="http://schemas.microsoft.com/office/drawing/2014/main" id="{185267E9-F5AA-1051-AC86-97A626D91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3463" y="3027363"/>
                <a:ext cx="0" cy="41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9" name="Line 46">
                <a:extLst>
                  <a:ext uri="{FF2B5EF4-FFF2-40B4-BE49-F238E27FC236}">
                    <a16:creationId xmlns:a16="http://schemas.microsoft.com/office/drawing/2014/main" id="{B088AAE4-D55F-8A43-566B-7F6325806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3275" y="3027363"/>
                <a:ext cx="0" cy="41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0" name="Freeform 65">
                <a:extLst>
                  <a:ext uri="{FF2B5EF4-FFF2-40B4-BE49-F238E27FC236}">
                    <a16:creationId xmlns:a16="http://schemas.microsoft.com/office/drawing/2014/main" id="{A0E1959F-B28A-5369-32EB-139E0CAF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1831975"/>
                <a:ext cx="393700" cy="400050"/>
              </a:xfrm>
              <a:custGeom>
                <a:avLst/>
                <a:gdLst>
                  <a:gd name="T0" fmla="*/ 744 w 744"/>
                  <a:gd name="T1" fmla="*/ 165 h 757"/>
                  <a:gd name="T2" fmla="*/ 744 w 744"/>
                  <a:gd name="T3" fmla="*/ 0 h 757"/>
                  <a:gd name="T4" fmla="*/ 49 w 744"/>
                  <a:gd name="T5" fmla="*/ 605 h 757"/>
                  <a:gd name="T6" fmla="*/ 0 w 744"/>
                  <a:gd name="T7" fmla="*/ 757 h 757"/>
                  <a:gd name="T8" fmla="*/ 744 w 744"/>
                  <a:gd name="T9" fmla="*/ 165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757">
                    <a:moveTo>
                      <a:pt x="744" y="165"/>
                    </a:moveTo>
                    <a:lnTo>
                      <a:pt x="744" y="0"/>
                    </a:lnTo>
                    <a:lnTo>
                      <a:pt x="49" y="605"/>
                    </a:lnTo>
                    <a:lnTo>
                      <a:pt x="0" y="757"/>
                    </a:lnTo>
                    <a:lnTo>
                      <a:pt x="744" y="165"/>
                    </a:lnTo>
                    <a:close/>
                  </a:path>
                </a:pathLst>
              </a:custGeom>
              <a:solidFill>
                <a:srgbClr val="A4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1" name="Freeform 66">
                <a:extLst>
                  <a:ext uri="{FF2B5EF4-FFF2-40B4-BE49-F238E27FC236}">
                    <a16:creationId xmlns:a16="http://schemas.microsoft.com/office/drawing/2014/main" id="{1C1E8DA9-01A3-A370-CE69-5A7BC2E36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588" y="2244725"/>
                <a:ext cx="495300" cy="479425"/>
              </a:xfrm>
              <a:custGeom>
                <a:avLst/>
                <a:gdLst>
                  <a:gd name="T0" fmla="*/ 0 w 936"/>
                  <a:gd name="T1" fmla="*/ 775 h 906"/>
                  <a:gd name="T2" fmla="*/ 0 w 936"/>
                  <a:gd name="T3" fmla="*/ 906 h 906"/>
                  <a:gd name="T4" fmla="*/ 91 w 936"/>
                  <a:gd name="T5" fmla="*/ 810 h 906"/>
                  <a:gd name="T6" fmla="*/ 188 w 936"/>
                  <a:gd name="T7" fmla="*/ 717 h 906"/>
                  <a:gd name="T8" fmla="*/ 288 w 936"/>
                  <a:gd name="T9" fmla="*/ 623 h 906"/>
                  <a:gd name="T10" fmla="*/ 394 w 936"/>
                  <a:gd name="T11" fmla="*/ 532 h 906"/>
                  <a:gd name="T12" fmla="*/ 501 w 936"/>
                  <a:gd name="T13" fmla="*/ 440 h 906"/>
                  <a:gd name="T14" fmla="*/ 616 w 936"/>
                  <a:gd name="T15" fmla="*/ 351 h 906"/>
                  <a:gd name="T16" fmla="*/ 734 w 936"/>
                  <a:gd name="T17" fmla="*/ 261 h 906"/>
                  <a:gd name="T18" fmla="*/ 857 w 936"/>
                  <a:gd name="T19" fmla="*/ 173 h 906"/>
                  <a:gd name="T20" fmla="*/ 852 w 936"/>
                  <a:gd name="T21" fmla="*/ 132 h 906"/>
                  <a:gd name="T22" fmla="*/ 936 w 936"/>
                  <a:gd name="T23" fmla="*/ 0 h 906"/>
                  <a:gd name="T24" fmla="*/ 0 w 936"/>
                  <a:gd name="T25" fmla="*/ 775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6" h="906">
                    <a:moveTo>
                      <a:pt x="0" y="775"/>
                    </a:moveTo>
                    <a:lnTo>
                      <a:pt x="0" y="906"/>
                    </a:lnTo>
                    <a:lnTo>
                      <a:pt x="91" y="810"/>
                    </a:lnTo>
                    <a:lnTo>
                      <a:pt x="188" y="717"/>
                    </a:lnTo>
                    <a:lnTo>
                      <a:pt x="288" y="623"/>
                    </a:lnTo>
                    <a:lnTo>
                      <a:pt x="394" y="532"/>
                    </a:lnTo>
                    <a:lnTo>
                      <a:pt x="501" y="440"/>
                    </a:lnTo>
                    <a:lnTo>
                      <a:pt x="616" y="351"/>
                    </a:lnTo>
                    <a:lnTo>
                      <a:pt x="734" y="261"/>
                    </a:lnTo>
                    <a:lnTo>
                      <a:pt x="857" y="173"/>
                    </a:lnTo>
                    <a:lnTo>
                      <a:pt x="852" y="132"/>
                    </a:lnTo>
                    <a:lnTo>
                      <a:pt x="936" y="0"/>
                    </a:lnTo>
                    <a:lnTo>
                      <a:pt x="0" y="775"/>
                    </a:lnTo>
                    <a:close/>
                  </a:path>
                </a:pathLst>
              </a:custGeom>
              <a:solidFill>
                <a:srgbClr val="D9D9D9">
                  <a:alpha val="6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2" name="Freeform 75">
                <a:extLst>
                  <a:ext uri="{FF2B5EF4-FFF2-40B4-BE49-F238E27FC236}">
                    <a16:creationId xmlns:a16="http://schemas.microsoft.com/office/drawing/2014/main" id="{A735511E-DD26-C86D-F7A3-DB90CD005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1831975"/>
                <a:ext cx="393700" cy="400050"/>
              </a:xfrm>
              <a:custGeom>
                <a:avLst/>
                <a:gdLst>
                  <a:gd name="T0" fmla="*/ 0 w 744"/>
                  <a:gd name="T1" fmla="*/ 757 h 757"/>
                  <a:gd name="T2" fmla="*/ 49 w 744"/>
                  <a:gd name="T3" fmla="*/ 605 h 757"/>
                  <a:gd name="T4" fmla="*/ 744 w 744"/>
                  <a:gd name="T5" fmla="*/ 0 h 757"/>
                  <a:gd name="T6" fmla="*/ 744 w 744"/>
                  <a:gd name="T7" fmla="*/ 165 h 757"/>
                  <a:gd name="T8" fmla="*/ 0 w 744"/>
                  <a:gd name="T9" fmla="*/ 7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4" h="757">
                    <a:moveTo>
                      <a:pt x="0" y="757"/>
                    </a:moveTo>
                    <a:lnTo>
                      <a:pt x="49" y="605"/>
                    </a:lnTo>
                    <a:lnTo>
                      <a:pt x="744" y="0"/>
                    </a:lnTo>
                    <a:lnTo>
                      <a:pt x="744" y="165"/>
                    </a:lnTo>
                    <a:lnTo>
                      <a:pt x="0" y="757"/>
                    </a:lnTo>
                  </a:path>
                </a:pathLst>
              </a:custGeom>
              <a:solidFill>
                <a:srgbClr val="D9D9D9">
                  <a:alpha val="6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3" name="Line 77">
                <a:extLst>
                  <a:ext uri="{FF2B5EF4-FFF2-40B4-BE49-F238E27FC236}">
                    <a16:creationId xmlns:a16="http://schemas.microsoft.com/office/drawing/2014/main" id="{6AEE0749-F741-438F-C5C6-77087AAA2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3888" y="2232025"/>
                <a:ext cx="15875" cy="12700"/>
              </a:xfrm>
              <a:prstGeom prst="line">
                <a:avLst/>
              </a:prstGeom>
              <a:noFill/>
              <a:ln w="6350">
                <a:solidFill>
                  <a:srgbClr val="A4D1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43B8DFA3-9B94-AB03-D2D1-CB3FF4519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588" y="2244725"/>
                <a:ext cx="495300" cy="479425"/>
              </a:xfrm>
              <a:custGeom>
                <a:avLst/>
                <a:gdLst>
                  <a:gd name="T0" fmla="*/ 0 w 936"/>
                  <a:gd name="T1" fmla="*/ 906 h 906"/>
                  <a:gd name="T2" fmla="*/ 91 w 936"/>
                  <a:gd name="T3" fmla="*/ 810 h 906"/>
                  <a:gd name="T4" fmla="*/ 188 w 936"/>
                  <a:gd name="T5" fmla="*/ 717 h 906"/>
                  <a:gd name="T6" fmla="*/ 288 w 936"/>
                  <a:gd name="T7" fmla="*/ 623 h 906"/>
                  <a:gd name="T8" fmla="*/ 394 w 936"/>
                  <a:gd name="T9" fmla="*/ 532 h 906"/>
                  <a:gd name="T10" fmla="*/ 501 w 936"/>
                  <a:gd name="T11" fmla="*/ 440 h 906"/>
                  <a:gd name="T12" fmla="*/ 616 w 936"/>
                  <a:gd name="T13" fmla="*/ 351 h 906"/>
                  <a:gd name="T14" fmla="*/ 734 w 936"/>
                  <a:gd name="T15" fmla="*/ 261 h 906"/>
                  <a:gd name="T16" fmla="*/ 857 w 936"/>
                  <a:gd name="T17" fmla="*/ 173 h 906"/>
                  <a:gd name="T18" fmla="*/ 852 w 936"/>
                  <a:gd name="T19" fmla="*/ 132 h 906"/>
                  <a:gd name="T20" fmla="*/ 936 w 936"/>
                  <a:gd name="T21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6" h="906">
                    <a:moveTo>
                      <a:pt x="0" y="906"/>
                    </a:moveTo>
                    <a:lnTo>
                      <a:pt x="91" y="810"/>
                    </a:lnTo>
                    <a:lnTo>
                      <a:pt x="188" y="717"/>
                    </a:lnTo>
                    <a:lnTo>
                      <a:pt x="288" y="623"/>
                    </a:lnTo>
                    <a:lnTo>
                      <a:pt x="394" y="532"/>
                    </a:lnTo>
                    <a:lnTo>
                      <a:pt x="501" y="440"/>
                    </a:lnTo>
                    <a:lnTo>
                      <a:pt x="616" y="351"/>
                    </a:lnTo>
                    <a:lnTo>
                      <a:pt x="734" y="261"/>
                    </a:lnTo>
                    <a:lnTo>
                      <a:pt x="857" y="173"/>
                    </a:lnTo>
                    <a:lnTo>
                      <a:pt x="852" y="132"/>
                    </a:lnTo>
                    <a:lnTo>
                      <a:pt x="936" y="0"/>
                    </a:lnTo>
                  </a:path>
                </a:pathLst>
              </a:custGeom>
              <a:solidFill>
                <a:srgbClr val="D9D9D9">
                  <a:alpha val="6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5" name="Freeform 86">
                <a:extLst>
                  <a:ext uri="{FF2B5EF4-FFF2-40B4-BE49-F238E27FC236}">
                    <a16:creationId xmlns:a16="http://schemas.microsoft.com/office/drawing/2014/main" id="{F8414CF6-DD29-18F2-8147-C39743A45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588" y="1876425"/>
                <a:ext cx="901700" cy="777875"/>
              </a:xfrm>
              <a:custGeom>
                <a:avLst/>
                <a:gdLst>
                  <a:gd name="T0" fmla="*/ 1702 w 1702"/>
                  <a:gd name="T1" fmla="*/ 0 h 1470"/>
                  <a:gd name="T2" fmla="*/ 1021 w 1702"/>
                  <a:gd name="T3" fmla="*/ 564 h 1470"/>
                  <a:gd name="T4" fmla="*/ 852 w 1702"/>
                  <a:gd name="T5" fmla="*/ 827 h 1470"/>
                  <a:gd name="T6" fmla="*/ 0 w 1702"/>
                  <a:gd name="T7" fmla="*/ 147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2" h="1470">
                    <a:moveTo>
                      <a:pt x="1702" y="0"/>
                    </a:moveTo>
                    <a:lnTo>
                      <a:pt x="1021" y="564"/>
                    </a:lnTo>
                    <a:lnTo>
                      <a:pt x="852" y="827"/>
                    </a:lnTo>
                    <a:lnTo>
                      <a:pt x="0" y="1470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6" name="Freeform 92">
                <a:extLst>
                  <a:ext uri="{FF2B5EF4-FFF2-40B4-BE49-F238E27FC236}">
                    <a16:creationId xmlns:a16="http://schemas.microsoft.com/office/drawing/2014/main" id="{1060EFA5-334D-6273-13DD-6AF97EAA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588" y="2216150"/>
                <a:ext cx="458788" cy="452438"/>
              </a:xfrm>
              <a:custGeom>
                <a:avLst/>
                <a:gdLst>
                  <a:gd name="T0" fmla="*/ 0 w 865"/>
                  <a:gd name="T1" fmla="*/ 772 h 854"/>
                  <a:gd name="T2" fmla="*/ 2 w 865"/>
                  <a:gd name="T3" fmla="*/ 854 h 854"/>
                  <a:gd name="T4" fmla="*/ 839 w 865"/>
                  <a:gd name="T5" fmla="*/ 152 h 854"/>
                  <a:gd name="T6" fmla="*/ 865 w 865"/>
                  <a:gd name="T7" fmla="*/ 0 h 854"/>
                  <a:gd name="T8" fmla="*/ 0 w 865"/>
                  <a:gd name="T9" fmla="*/ 77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" h="854">
                    <a:moveTo>
                      <a:pt x="0" y="772"/>
                    </a:moveTo>
                    <a:lnTo>
                      <a:pt x="2" y="854"/>
                    </a:lnTo>
                    <a:lnTo>
                      <a:pt x="839" y="152"/>
                    </a:lnTo>
                    <a:lnTo>
                      <a:pt x="865" y="0"/>
                    </a:lnTo>
                    <a:lnTo>
                      <a:pt x="0" y="772"/>
                    </a:lnTo>
                    <a:close/>
                  </a:path>
                </a:pathLst>
              </a:custGeom>
              <a:solidFill>
                <a:srgbClr val="A6A6A6">
                  <a:alpha val="5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7" name="Freeform 106">
                <a:extLst>
                  <a:ext uri="{FF2B5EF4-FFF2-40B4-BE49-F238E27FC236}">
                    <a16:creationId xmlns:a16="http://schemas.microsoft.com/office/drawing/2014/main" id="{86005388-E486-947F-1166-D29377ABF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050" y="1552575"/>
                <a:ext cx="379413" cy="479425"/>
              </a:xfrm>
              <a:custGeom>
                <a:avLst/>
                <a:gdLst>
                  <a:gd name="T0" fmla="*/ 718 w 718"/>
                  <a:gd name="T1" fmla="*/ 348 h 905"/>
                  <a:gd name="T2" fmla="*/ 0 w 718"/>
                  <a:gd name="T3" fmla="*/ 905 h 905"/>
                  <a:gd name="T4" fmla="*/ 25 w 718"/>
                  <a:gd name="T5" fmla="*/ 716 h 905"/>
                  <a:gd name="T6" fmla="*/ 718 w 718"/>
                  <a:gd name="T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8" h="905">
                    <a:moveTo>
                      <a:pt x="718" y="348"/>
                    </a:moveTo>
                    <a:lnTo>
                      <a:pt x="0" y="905"/>
                    </a:lnTo>
                    <a:lnTo>
                      <a:pt x="25" y="716"/>
                    </a:lnTo>
                    <a:lnTo>
                      <a:pt x="718" y="0"/>
                    </a:lnTo>
                  </a:path>
                </a:pathLst>
              </a:custGeom>
              <a:solidFill>
                <a:srgbClr val="A6A6A6">
                  <a:alpha val="5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8" name="Line 107">
                <a:extLst>
                  <a:ext uri="{FF2B5EF4-FFF2-40B4-BE49-F238E27FC236}">
                    <a16:creationId xmlns:a16="http://schemas.microsoft.com/office/drawing/2014/main" id="{AEAD5D1D-70F4-24F5-25C0-3FC3A6C04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3463" y="1552575"/>
                <a:ext cx="0" cy="184150"/>
              </a:xfrm>
              <a:prstGeom prst="line">
                <a:avLst/>
              </a:prstGeom>
              <a:solidFill>
                <a:srgbClr val="A6A6A6">
                  <a:alpha val="50196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99" name="Line 109">
                <a:extLst>
                  <a:ext uri="{FF2B5EF4-FFF2-40B4-BE49-F238E27FC236}">
                    <a16:creationId xmlns:a16="http://schemas.microsoft.com/office/drawing/2014/main" id="{86795077-46E1-7AE0-D442-3DDA743DD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7375" y="2208213"/>
                <a:ext cx="11113" cy="7938"/>
              </a:xfrm>
              <a:prstGeom prst="line">
                <a:avLst/>
              </a:prstGeom>
              <a:noFill/>
              <a:ln w="6350">
                <a:solidFill>
                  <a:srgbClr val="FFC4C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00" name="Freeform 123">
                <a:extLst>
                  <a:ext uri="{FF2B5EF4-FFF2-40B4-BE49-F238E27FC236}">
                    <a16:creationId xmlns:a16="http://schemas.microsoft.com/office/drawing/2014/main" id="{B7B68186-5C2B-C555-2B76-F4EA707C4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1644650"/>
                <a:ext cx="903288" cy="1023938"/>
              </a:xfrm>
              <a:custGeom>
                <a:avLst/>
                <a:gdLst>
                  <a:gd name="T0" fmla="*/ 1708 w 1708"/>
                  <a:gd name="T1" fmla="*/ 0 h 1935"/>
                  <a:gd name="T2" fmla="*/ 1020 w 1708"/>
                  <a:gd name="T3" fmla="*/ 637 h 1935"/>
                  <a:gd name="T4" fmla="*/ 856 w 1708"/>
                  <a:gd name="T5" fmla="*/ 1147 h 1935"/>
                  <a:gd name="T6" fmla="*/ 0 w 1708"/>
                  <a:gd name="T7" fmla="*/ 1935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8" h="1935">
                    <a:moveTo>
                      <a:pt x="1708" y="0"/>
                    </a:moveTo>
                    <a:lnTo>
                      <a:pt x="1020" y="637"/>
                    </a:lnTo>
                    <a:lnTo>
                      <a:pt x="856" y="1147"/>
                    </a:lnTo>
                    <a:lnTo>
                      <a:pt x="0" y="1935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</p:grpSp>
      <p:sp>
        <p:nvSpPr>
          <p:cNvPr id="101" name="ZoneTexte 100">
            <a:extLst>
              <a:ext uri="{FF2B5EF4-FFF2-40B4-BE49-F238E27FC236}">
                <a16:creationId xmlns:a16="http://schemas.microsoft.com/office/drawing/2014/main" id="{CECA0F72-CDE9-2214-B6F6-CC608B57F012}"/>
              </a:ext>
            </a:extLst>
          </p:cNvPr>
          <p:cNvSpPr txBox="1"/>
          <p:nvPr/>
        </p:nvSpPr>
        <p:spPr>
          <a:xfrm>
            <a:off x="603954" y="5757997"/>
            <a:ext cx="6030903" cy="923330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>
                <a:solidFill>
                  <a:schemeClr val="bg1"/>
                </a:solidFill>
                <a:latin typeface="Calibri" panose="020F0502020204030204"/>
              </a:rPr>
              <a:t>W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eight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significantly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2 </a:t>
            </a:r>
            <a:r>
              <a:rPr lang="fr-FR" sz="2000" dirty="0" err="1">
                <a:solidFill>
                  <a:schemeClr val="bg1"/>
                </a:solidFill>
                <a:latin typeface="Calibri" panose="020F0502020204030204"/>
              </a:rPr>
              <a:t>years</a:t>
            </a:r>
            <a:r>
              <a:rPr lang="fr-FR" sz="2000" dirty="0">
                <a:solidFill>
                  <a:schemeClr val="bg1"/>
                </a:solidFill>
                <a:latin typeface="Calibri" panose="020F0502020204030204"/>
              </a:rPr>
              <a:t> post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-INSTI switch (vs. non-INSTI), but no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switch</a:t>
            </a:r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7741B335-FF0D-835C-9C4E-B1CA98A3DC51}"/>
              </a:ext>
            </a:extLst>
          </p:cNvPr>
          <p:cNvGrpSpPr/>
          <p:nvPr/>
        </p:nvGrpSpPr>
        <p:grpSpPr>
          <a:xfrm>
            <a:off x="3207391" y="1026757"/>
            <a:ext cx="1415241" cy="756453"/>
            <a:chOff x="8866188" y="1922446"/>
            <a:chExt cx="938609" cy="434992"/>
          </a:xfrm>
        </p:grpSpPr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9F9F20A3-CF0C-254C-D690-8A74419953C7}"/>
                </a:ext>
              </a:extLst>
            </p:cNvPr>
            <p:cNvSpPr txBox="1"/>
            <p:nvPr/>
          </p:nvSpPr>
          <p:spPr>
            <a:xfrm>
              <a:off x="9088447" y="1922446"/>
              <a:ext cx="594761" cy="176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non-INSTI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5777CFD5-2D79-CC1C-615F-A145E62723CA}"/>
                </a:ext>
              </a:extLst>
            </p:cNvPr>
            <p:cNvSpPr txBox="1"/>
            <p:nvPr/>
          </p:nvSpPr>
          <p:spPr>
            <a:xfrm>
              <a:off x="9087690" y="2170894"/>
              <a:ext cx="717107" cy="176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INSTI-switch</a:t>
              </a:r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0F36BFA4-0A2A-5E48-C9A1-F3FAEC27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6188" y="1922446"/>
              <a:ext cx="179388" cy="179388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83">
              <a:extLst>
                <a:ext uri="{FF2B5EF4-FFF2-40B4-BE49-F238E27FC236}">
                  <a16:creationId xmlns:a16="http://schemas.microsoft.com/office/drawing/2014/main" id="{6225413A-13CC-49D6-C908-682998615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72538" y="2005261"/>
              <a:ext cx="161925" cy="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Rectangle 119">
              <a:extLst>
                <a:ext uri="{FF2B5EF4-FFF2-40B4-BE49-F238E27FC236}">
                  <a16:creationId xmlns:a16="http://schemas.microsoft.com/office/drawing/2014/main" id="{891BA303-8A1A-D1ED-3738-C056AF96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6188" y="2178050"/>
              <a:ext cx="179388" cy="179388"/>
            </a:xfrm>
            <a:prstGeom prst="rect">
              <a:avLst/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120">
              <a:extLst>
                <a:ext uri="{FF2B5EF4-FFF2-40B4-BE49-F238E27FC236}">
                  <a16:creationId xmlns:a16="http://schemas.microsoft.com/office/drawing/2014/main" id="{65542331-8E24-7DE2-C112-3F4F89105D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9363" y="2273300"/>
              <a:ext cx="17303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9" name="Titre 51">
            <a:extLst>
              <a:ext uri="{FF2B5EF4-FFF2-40B4-BE49-F238E27FC236}">
                <a16:creationId xmlns:a16="http://schemas.microsoft.com/office/drawing/2014/main" id="{72DB545C-9A86-694B-5A1B-210276C6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8439217" cy="890345"/>
          </a:xfrm>
        </p:spPr>
        <p:txBody>
          <a:bodyPr>
            <a:normAutofit/>
          </a:bodyPr>
          <a:lstStyle/>
          <a:p>
            <a:r>
              <a:rPr lang="fr-FR" sz="2800" dirty="0"/>
              <a:t>INSTI and/or TAF switch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associated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weight</a:t>
            </a:r>
            <a:r>
              <a:rPr lang="fr-FR" sz="2800" dirty="0"/>
              <a:t> gain</a:t>
            </a:r>
          </a:p>
        </p:txBody>
      </p:sp>
    </p:spTree>
    <p:extLst>
      <p:ext uri="{BB962C8B-B14F-4D97-AF65-F5344CB8AC3E}">
        <p14:creationId xmlns:p14="http://schemas.microsoft.com/office/powerpoint/2010/main" val="397407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re 51">
            <a:extLst>
              <a:ext uri="{FF2B5EF4-FFF2-40B4-BE49-F238E27FC236}">
                <a16:creationId xmlns:a16="http://schemas.microsoft.com/office/drawing/2014/main" id="{8ACB9A11-E3C4-76C2-CFD0-3A04EE9F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7718648" cy="1214278"/>
          </a:xfrm>
        </p:spPr>
        <p:txBody>
          <a:bodyPr/>
          <a:lstStyle/>
          <a:p>
            <a:r>
              <a:rPr lang="fr-029" dirty="0"/>
              <a:t>INSTI switch </a:t>
            </a:r>
            <a:r>
              <a:rPr lang="fr-029" dirty="0" err="1"/>
              <a:t>is</a:t>
            </a:r>
            <a:r>
              <a:rPr lang="fr-029" dirty="0"/>
              <a:t> </a:t>
            </a:r>
            <a:r>
              <a:rPr lang="fr-029" dirty="0" err="1"/>
              <a:t>associated</a:t>
            </a:r>
            <a:r>
              <a:rPr lang="fr-029" dirty="0"/>
              <a:t> </a:t>
            </a:r>
            <a:r>
              <a:rPr lang="fr-029" dirty="0" err="1"/>
              <a:t>with</a:t>
            </a:r>
            <a:r>
              <a:rPr lang="fr-029" dirty="0"/>
              <a:t> </a:t>
            </a:r>
            <a:r>
              <a:rPr lang="fr-029" dirty="0" err="1"/>
              <a:t>lower</a:t>
            </a:r>
            <a:r>
              <a:rPr lang="fr-029" dirty="0"/>
              <a:t> IR</a:t>
            </a:r>
          </a:p>
        </p:txBody>
      </p:sp>
      <p:sp>
        <p:nvSpPr>
          <p:cNvPr id="49" name="Espace réservé du contenu 48">
            <a:extLst>
              <a:ext uri="{FF2B5EF4-FFF2-40B4-BE49-F238E27FC236}">
                <a16:creationId xmlns:a16="http://schemas.microsoft.com/office/drawing/2014/main" id="{08D5A6CB-0CF7-07CA-0DF1-F01B201304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984" y="4697218"/>
            <a:ext cx="7618040" cy="178791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A weight increase by 1% over 1 year of follow-up reduced the total protective effect of INSTI by 21.1%, which identifies a 5% weight increase as a clinically meaningful weight gain definition (5.5% increase for BMI).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PWH in the INSTI-switch group with 5% weight gain and/or 5.5% BMI had the same probability of IR as an individual in the non-INSTI group without weight gain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2EAF5B-4383-5CA7-0453-33849A45DBEF}"/>
              </a:ext>
            </a:extLst>
          </p:cNvPr>
          <p:cNvSpPr txBox="1"/>
          <p:nvPr/>
        </p:nvSpPr>
        <p:spPr>
          <a:xfrm>
            <a:off x="3133690" y="2492896"/>
            <a:ext cx="12983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Weight gain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8E76BD-92C8-7726-8A48-339E8CB6B8B1}"/>
              </a:ext>
            </a:extLst>
          </p:cNvPr>
          <p:cNvSpPr txBox="1"/>
          <p:nvPr/>
        </p:nvSpPr>
        <p:spPr>
          <a:xfrm>
            <a:off x="5233598" y="3822939"/>
            <a:ext cx="17985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Insulin resistance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33B715-2F2E-A930-8404-13066558F051}"/>
              </a:ext>
            </a:extLst>
          </p:cNvPr>
          <p:cNvSpPr txBox="1"/>
          <p:nvPr/>
        </p:nvSpPr>
        <p:spPr>
          <a:xfrm>
            <a:off x="873762" y="3684440"/>
            <a:ext cx="13869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029" dirty="0"/>
              <a:t>Switch INSTI </a:t>
            </a:r>
          </a:p>
          <a:p>
            <a:pPr algn="ctr"/>
            <a:r>
              <a:rPr lang="fr-029" dirty="0"/>
              <a:t>vs non INSTI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B106D79-72AD-4679-7814-8C695DF0778A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567254" y="2959478"/>
            <a:ext cx="1952065" cy="724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E26E823-3F2F-B7E7-23E1-676026DC74C7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 flipV="1">
            <a:off x="2260745" y="4007605"/>
            <a:ext cx="2972853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32B771E-F5A7-5640-5E58-0F603C531451}"/>
              </a:ext>
            </a:extLst>
          </p:cNvPr>
          <p:cNvCxnSpPr>
            <a:cxnSpLocks/>
          </p:cNvCxnSpPr>
          <p:nvPr/>
        </p:nvCxnSpPr>
        <p:spPr>
          <a:xfrm>
            <a:off x="3782843" y="2962586"/>
            <a:ext cx="2161595" cy="773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roix 2">
            <a:extLst>
              <a:ext uri="{FF2B5EF4-FFF2-40B4-BE49-F238E27FC236}">
                <a16:creationId xmlns:a16="http://schemas.microsoft.com/office/drawing/2014/main" id="{8AB75F51-D7B7-7772-BDCC-63CEB97BFD2D}"/>
              </a:ext>
            </a:extLst>
          </p:cNvPr>
          <p:cNvSpPr/>
          <p:nvPr/>
        </p:nvSpPr>
        <p:spPr>
          <a:xfrm>
            <a:off x="2281005" y="2994754"/>
            <a:ext cx="208344" cy="219919"/>
          </a:xfrm>
          <a:prstGeom prst="plus">
            <a:avLst>
              <a:gd name="adj" fmla="val 417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029" dirty="0"/>
          </a:p>
        </p:txBody>
      </p:sp>
      <p:sp>
        <p:nvSpPr>
          <p:cNvPr id="8" name="Croix 7">
            <a:extLst>
              <a:ext uri="{FF2B5EF4-FFF2-40B4-BE49-F238E27FC236}">
                <a16:creationId xmlns:a16="http://schemas.microsoft.com/office/drawing/2014/main" id="{BCD0DCD8-99BC-2B80-45A0-A1413F589272}"/>
              </a:ext>
            </a:extLst>
          </p:cNvPr>
          <p:cNvSpPr/>
          <p:nvPr/>
        </p:nvSpPr>
        <p:spPr>
          <a:xfrm>
            <a:off x="5179161" y="3022306"/>
            <a:ext cx="208344" cy="219919"/>
          </a:xfrm>
          <a:prstGeom prst="plus">
            <a:avLst>
              <a:gd name="adj" fmla="val 417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029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7FF2B-292D-1337-95DF-D9B68F80778D}"/>
              </a:ext>
            </a:extLst>
          </p:cNvPr>
          <p:cNvSpPr/>
          <p:nvPr/>
        </p:nvSpPr>
        <p:spPr>
          <a:xfrm>
            <a:off x="3519319" y="3822939"/>
            <a:ext cx="23701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029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3C7EE48-EB5D-438B-2923-D1DFEB3F1C84}"/>
              </a:ext>
            </a:extLst>
          </p:cNvPr>
          <p:cNvGrpSpPr/>
          <p:nvPr/>
        </p:nvGrpSpPr>
        <p:grpSpPr>
          <a:xfrm>
            <a:off x="8514978" y="1416050"/>
            <a:ext cx="3047187" cy="5267207"/>
            <a:chOff x="6102718" y="1416050"/>
            <a:chExt cx="3047187" cy="526720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0B0D4CA3-D091-C0EE-A2C4-D6E134C3466E}"/>
                </a:ext>
              </a:extLst>
            </p:cNvPr>
            <p:cNvGrpSpPr/>
            <p:nvPr/>
          </p:nvGrpSpPr>
          <p:grpSpPr>
            <a:xfrm>
              <a:off x="6538913" y="1416050"/>
              <a:ext cx="2546350" cy="4816475"/>
              <a:chOff x="6538913" y="1416050"/>
              <a:chExt cx="2546350" cy="4816475"/>
            </a:xfrm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21807182-886C-A5DA-B0E1-CB446883D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0350" y="1416050"/>
                <a:ext cx="2187575" cy="4749800"/>
              </a:xfrm>
              <a:custGeom>
                <a:avLst/>
                <a:gdLst>
                  <a:gd name="T0" fmla="*/ 2756 w 2756"/>
                  <a:gd name="T1" fmla="*/ 5984 h 5984"/>
                  <a:gd name="T2" fmla="*/ 0 w 2756"/>
                  <a:gd name="T3" fmla="*/ 5984 h 5984"/>
                  <a:gd name="T4" fmla="*/ 0 w 2756"/>
                  <a:gd name="T5" fmla="*/ 0 h 5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56" h="5984">
                    <a:moveTo>
                      <a:pt x="2756" y="5984"/>
                    </a:moveTo>
                    <a:lnTo>
                      <a:pt x="0" y="598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5F719C8C-0174-068C-8216-01C749258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7925" y="6165850"/>
                <a:ext cx="2873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34" name="Line 9">
                <a:extLst>
                  <a:ext uri="{FF2B5EF4-FFF2-40B4-BE49-F238E27FC236}">
                    <a16:creationId xmlns:a16="http://schemas.microsoft.com/office/drawing/2014/main" id="{BE97C092-D100-0DC1-0BFE-3B7D5D0F5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0663" y="6165850"/>
                <a:ext cx="0" cy="66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35" name="Line 10">
                <a:extLst>
                  <a:ext uri="{FF2B5EF4-FFF2-40B4-BE49-F238E27FC236}">
                    <a16:creationId xmlns:a16="http://schemas.microsoft.com/office/drawing/2014/main" id="{E947BFD8-AA41-E321-50D5-46812AB86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5513" y="6165850"/>
                <a:ext cx="0" cy="66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36" name="Line 11">
                <a:extLst>
                  <a:ext uri="{FF2B5EF4-FFF2-40B4-BE49-F238E27FC236}">
                    <a16:creationId xmlns:a16="http://schemas.microsoft.com/office/drawing/2014/main" id="{931C91A7-A44C-3CC3-2682-2FC775294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59850" y="6165850"/>
                <a:ext cx="0" cy="66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37" name="Line 12">
                <a:extLst>
                  <a:ext uri="{FF2B5EF4-FFF2-40B4-BE49-F238E27FC236}">
                    <a16:creationId xmlns:a16="http://schemas.microsoft.com/office/drawing/2014/main" id="{BFACCA8A-C3F4-940E-ED5A-A209BEAFE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2638" y="6165850"/>
                <a:ext cx="0" cy="66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674425E6-E87A-9048-5C22-972EB5B50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3244850"/>
                <a:ext cx="635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39" name="Line 18">
                <a:extLst>
                  <a:ext uri="{FF2B5EF4-FFF2-40B4-BE49-F238E27FC236}">
                    <a16:creationId xmlns:a16="http://schemas.microsoft.com/office/drawing/2014/main" id="{71EB88F4-A5A6-C957-3B6A-5B38CF689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8913" y="5133975"/>
                <a:ext cx="635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40" name="Line 21">
                <a:extLst>
                  <a:ext uri="{FF2B5EF4-FFF2-40B4-BE49-F238E27FC236}">
                    <a16:creationId xmlns:a16="http://schemas.microsoft.com/office/drawing/2014/main" id="{8CB9453C-DBFA-1079-CAFD-5D1CFF8A5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8300" y="6165850"/>
                <a:ext cx="0" cy="66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41" name="Line 22">
                <a:extLst>
                  <a:ext uri="{FF2B5EF4-FFF2-40B4-BE49-F238E27FC236}">
                    <a16:creationId xmlns:a16="http://schemas.microsoft.com/office/drawing/2014/main" id="{A5643431-BA7F-C0CF-469B-C6240E941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10350" y="4156075"/>
                <a:ext cx="24542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42" name="Line 23">
                <a:extLst>
                  <a:ext uri="{FF2B5EF4-FFF2-40B4-BE49-F238E27FC236}">
                    <a16:creationId xmlns:a16="http://schemas.microsoft.com/office/drawing/2014/main" id="{ADEA7525-4710-CA59-C736-A8E42345F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5900" y="2918831"/>
                <a:ext cx="0" cy="31120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99ED850-AE18-8AAB-FCA7-782CE5B0C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775" y="3133725"/>
                <a:ext cx="2243138" cy="2816225"/>
              </a:xfrm>
              <a:custGeom>
                <a:avLst/>
                <a:gdLst>
                  <a:gd name="T0" fmla="*/ 2809 w 2828"/>
                  <a:gd name="T1" fmla="*/ 39 h 3549"/>
                  <a:gd name="T2" fmla="*/ 2755 w 2828"/>
                  <a:gd name="T3" fmla="*/ 158 h 3549"/>
                  <a:gd name="T4" fmla="*/ 2681 w 2828"/>
                  <a:gd name="T5" fmla="*/ 315 h 3549"/>
                  <a:gd name="T6" fmla="*/ 2624 w 2828"/>
                  <a:gd name="T7" fmla="*/ 429 h 3549"/>
                  <a:gd name="T8" fmla="*/ 2568 w 2828"/>
                  <a:gd name="T9" fmla="*/ 544 h 3549"/>
                  <a:gd name="T10" fmla="*/ 2531 w 2828"/>
                  <a:gd name="T11" fmla="*/ 619 h 3549"/>
                  <a:gd name="T12" fmla="*/ 2492 w 2828"/>
                  <a:gd name="T13" fmla="*/ 692 h 3549"/>
                  <a:gd name="T14" fmla="*/ 2433 w 2828"/>
                  <a:gd name="T15" fmla="*/ 801 h 3549"/>
                  <a:gd name="T16" fmla="*/ 2376 w 2828"/>
                  <a:gd name="T17" fmla="*/ 909 h 3549"/>
                  <a:gd name="T18" fmla="*/ 2258 w 2828"/>
                  <a:gd name="T19" fmla="*/ 1119 h 3549"/>
                  <a:gd name="T20" fmla="*/ 2219 w 2828"/>
                  <a:gd name="T21" fmla="*/ 1188 h 3549"/>
                  <a:gd name="T22" fmla="*/ 2137 w 2828"/>
                  <a:gd name="T23" fmla="*/ 1322 h 3549"/>
                  <a:gd name="T24" fmla="*/ 2096 w 2828"/>
                  <a:gd name="T25" fmla="*/ 1387 h 3549"/>
                  <a:gd name="T26" fmla="*/ 2014 w 2828"/>
                  <a:gd name="T27" fmla="*/ 1518 h 3549"/>
                  <a:gd name="T28" fmla="*/ 1931 w 2828"/>
                  <a:gd name="T29" fmla="*/ 1644 h 3549"/>
                  <a:gd name="T30" fmla="*/ 1889 w 2828"/>
                  <a:gd name="T31" fmla="*/ 1707 h 3549"/>
                  <a:gd name="T32" fmla="*/ 1804 w 2828"/>
                  <a:gd name="T33" fmla="*/ 1829 h 3549"/>
                  <a:gd name="T34" fmla="*/ 1761 w 2828"/>
                  <a:gd name="T35" fmla="*/ 1888 h 3549"/>
                  <a:gd name="T36" fmla="*/ 1675 w 2828"/>
                  <a:gd name="T37" fmla="*/ 2006 h 3549"/>
                  <a:gd name="T38" fmla="*/ 1587 w 2828"/>
                  <a:gd name="T39" fmla="*/ 2120 h 3549"/>
                  <a:gd name="T40" fmla="*/ 1544 w 2828"/>
                  <a:gd name="T41" fmla="*/ 2177 h 3549"/>
                  <a:gd name="T42" fmla="*/ 1455 w 2828"/>
                  <a:gd name="T43" fmla="*/ 2286 h 3549"/>
                  <a:gd name="T44" fmla="*/ 1318 w 2828"/>
                  <a:gd name="T45" fmla="*/ 2443 h 3549"/>
                  <a:gd name="T46" fmla="*/ 1273 w 2828"/>
                  <a:gd name="T47" fmla="*/ 2494 h 3549"/>
                  <a:gd name="T48" fmla="*/ 1182 w 2828"/>
                  <a:gd name="T49" fmla="*/ 2595 h 3549"/>
                  <a:gd name="T50" fmla="*/ 1088 w 2828"/>
                  <a:gd name="T51" fmla="*/ 2691 h 3549"/>
                  <a:gd name="T52" fmla="*/ 995 w 2828"/>
                  <a:gd name="T53" fmla="*/ 2785 h 3549"/>
                  <a:gd name="T54" fmla="*/ 923 w 2828"/>
                  <a:gd name="T55" fmla="*/ 2852 h 3549"/>
                  <a:gd name="T56" fmla="*/ 852 w 2828"/>
                  <a:gd name="T57" fmla="*/ 2919 h 3549"/>
                  <a:gd name="T58" fmla="*/ 779 w 2828"/>
                  <a:gd name="T59" fmla="*/ 2983 h 3549"/>
                  <a:gd name="T60" fmla="*/ 707 w 2828"/>
                  <a:gd name="T61" fmla="*/ 3047 h 3549"/>
                  <a:gd name="T62" fmla="*/ 558 w 2828"/>
                  <a:gd name="T63" fmla="*/ 3166 h 3549"/>
                  <a:gd name="T64" fmla="*/ 509 w 2828"/>
                  <a:gd name="T65" fmla="*/ 3205 h 3549"/>
                  <a:gd name="T66" fmla="*/ 410 w 2828"/>
                  <a:gd name="T67" fmla="*/ 3280 h 3549"/>
                  <a:gd name="T68" fmla="*/ 359 w 2828"/>
                  <a:gd name="T69" fmla="*/ 3316 h 3549"/>
                  <a:gd name="T70" fmla="*/ 257 w 2828"/>
                  <a:gd name="T71" fmla="*/ 3386 h 3549"/>
                  <a:gd name="T72" fmla="*/ 155 w 2828"/>
                  <a:gd name="T73" fmla="*/ 3452 h 3549"/>
                  <a:gd name="T74" fmla="*/ 104 w 2828"/>
                  <a:gd name="T75" fmla="*/ 3485 h 3549"/>
                  <a:gd name="T76" fmla="*/ 0 w 2828"/>
                  <a:gd name="T77" fmla="*/ 3549 h 3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8" h="3549">
                    <a:moveTo>
                      <a:pt x="2828" y="0"/>
                    </a:moveTo>
                    <a:lnTo>
                      <a:pt x="2809" y="39"/>
                    </a:lnTo>
                    <a:lnTo>
                      <a:pt x="2791" y="79"/>
                    </a:lnTo>
                    <a:lnTo>
                      <a:pt x="2755" y="158"/>
                    </a:lnTo>
                    <a:lnTo>
                      <a:pt x="2717" y="237"/>
                    </a:lnTo>
                    <a:lnTo>
                      <a:pt x="2681" y="315"/>
                    </a:lnTo>
                    <a:lnTo>
                      <a:pt x="2643" y="391"/>
                    </a:lnTo>
                    <a:lnTo>
                      <a:pt x="2624" y="429"/>
                    </a:lnTo>
                    <a:lnTo>
                      <a:pt x="2606" y="469"/>
                    </a:lnTo>
                    <a:lnTo>
                      <a:pt x="2568" y="544"/>
                    </a:lnTo>
                    <a:lnTo>
                      <a:pt x="2549" y="581"/>
                    </a:lnTo>
                    <a:lnTo>
                      <a:pt x="2531" y="619"/>
                    </a:lnTo>
                    <a:lnTo>
                      <a:pt x="2511" y="655"/>
                    </a:lnTo>
                    <a:lnTo>
                      <a:pt x="2492" y="692"/>
                    </a:lnTo>
                    <a:lnTo>
                      <a:pt x="2453" y="766"/>
                    </a:lnTo>
                    <a:lnTo>
                      <a:pt x="2433" y="801"/>
                    </a:lnTo>
                    <a:lnTo>
                      <a:pt x="2414" y="837"/>
                    </a:lnTo>
                    <a:lnTo>
                      <a:pt x="2376" y="909"/>
                    </a:lnTo>
                    <a:lnTo>
                      <a:pt x="2298" y="1050"/>
                    </a:lnTo>
                    <a:lnTo>
                      <a:pt x="2258" y="1119"/>
                    </a:lnTo>
                    <a:lnTo>
                      <a:pt x="2238" y="1153"/>
                    </a:lnTo>
                    <a:lnTo>
                      <a:pt x="2219" y="1188"/>
                    </a:lnTo>
                    <a:lnTo>
                      <a:pt x="2177" y="1255"/>
                    </a:lnTo>
                    <a:lnTo>
                      <a:pt x="2137" y="1322"/>
                    </a:lnTo>
                    <a:lnTo>
                      <a:pt x="2116" y="1354"/>
                    </a:lnTo>
                    <a:lnTo>
                      <a:pt x="2096" y="1387"/>
                    </a:lnTo>
                    <a:lnTo>
                      <a:pt x="2056" y="1453"/>
                    </a:lnTo>
                    <a:lnTo>
                      <a:pt x="2014" y="1518"/>
                    </a:lnTo>
                    <a:lnTo>
                      <a:pt x="1973" y="1582"/>
                    </a:lnTo>
                    <a:lnTo>
                      <a:pt x="1931" y="1644"/>
                    </a:lnTo>
                    <a:lnTo>
                      <a:pt x="1909" y="1675"/>
                    </a:lnTo>
                    <a:lnTo>
                      <a:pt x="1889" y="1707"/>
                    </a:lnTo>
                    <a:lnTo>
                      <a:pt x="1846" y="1768"/>
                    </a:lnTo>
                    <a:lnTo>
                      <a:pt x="1804" y="1829"/>
                    </a:lnTo>
                    <a:lnTo>
                      <a:pt x="1782" y="1858"/>
                    </a:lnTo>
                    <a:lnTo>
                      <a:pt x="1761" y="1888"/>
                    </a:lnTo>
                    <a:lnTo>
                      <a:pt x="1719" y="1948"/>
                    </a:lnTo>
                    <a:lnTo>
                      <a:pt x="1675" y="2006"/>
                    </a:lnTo>
                    <a:lnTo>
                      <a:pt x="1631" y="2064"/>
                    </a:lnTo>
                    <a:lnTo>
                      <a:pt x="1587" y="2120"/>
                    </a:lnTo>
                    <a:lnTo>
                      <a:pt x="1565" y="2148"/>
                    </a:lnTo>
                    <a:lnTo>
                      <a:pt x="1544" y="2177"/>
                    </a:lnTo>
                    <a:lnTo>
                      <a:pt x="1499" y="2231"/>
                    </a:lnTo>
                    <a:lnTo>
                      <a:pt x="1455" y="2286"/>
                    </a:lnTo>
                    <a:lnTo>
                      <a:pt x="1364" y="2392"/>
                    </a:lnTo>
                    <a:lnTo>
                      <a:pt x="1318" y="2443"/>
                    </a:lnTo>
                    <a:lnTo>
                      <a:pt x="1295" y="2468"/>
                    </a:lnTo>
                    <a:lnTo>
                      <a:pt x="1273" y="2494"/>
                    </a:lnTo>
                    <a:lnTo>
                      <a:pt x="1227" y="2545"/>
                    </a:lnTo>
                    <a:lnTo>
                      <a:pt x="1182" y="2595"/>
                    </a:lnTo>
                    <a:lnTo>
                      <a:pt x="1135" y="2643"/>
                    </a:lnTo>
                    <a:lnTo>
                      <a:pt x="1088" y="2691"/>
                    </a:lnTo>
                    <a:lnTo>
                      <a:pt x="1041" y="2737"/>
                    </a:lnTo>
                    <a:lnTo>
                      <a:pt x="995" y="2785"/>
                    </a:lnTo>
                    <a:lnTo>
                      <a:pt x="947" y="2830"/>
                    </a:lnTo>
                    <a:lnTo>
                      <a:pt x="923" y="2852"/>
                    </a:lnTo>
                    <a:lnTo>
                      <a:pt x="900" y="2875"/>
                    </a:lnTo>
                    <a:lnTo>
                      <a:pt x="852" y="2919"/>
                    </a:lnTo>
                    <a:lnTo>
                      <a:pt x="804" y="2963"/>
                    </a:lnTo>
                    <a:lnTo>
                      <a:pt x="779" y="2983"/>
                    </a:lnTo>
                    <a:lnTo>
                      <a:pt x="755" y="3004"/>
                    </a:lnTo>
                    <a:lnTo>
                      <a:pt x="707" y="3047"/>
                    </a:lnTo>
                    <a:lnTo>
                      <a:pt x="609" y="3128"/>
                    </a:lnTo>
                    <a:lnTo>
                      <a:pt x="558" y="3166"/>
                    </a:lnTo>
                    <a:lnTo>
                      <a:pt x="533" y="3185"/>
                    </a:lnTo>
                    <a:lnTo>
                      <a:pt x="509" y="3205"/>
                    </a:lnTo>
                    <a:lnTo>
                      <a:pt x="459" y="3242"/>
                    </a:lnTo>
                    <a:lnTo>
                      <a:pt x="410" y="3280"/>
                    </a:lnTo>
                    <a:lnTo>
                      <a:pt x="384" y="3298"/>
                    </a:lnTo>
                    <a:lnTo>
                      <a:pt x="359" y="3316"/>
                    </a:lnTo>
                    <a:lnTo>
                      <a:pt x="309" y="3352"/>
                    </a:lnTo>
                    <a:lnTo>
                      <a:pt x="257" y="3386"/>
                    </a:lnTo>
                    <a:lnTo>
                      <a:pt x="207" y="3420"/>
                    </a:lnTo>
                    <a:lnTo>
                      <a:pt x="155" y="3452"/>
                    </a:lnTo>
                    <a:lnTo>
                      <a:pt x="129" y="3468"/>
                    </a:lnTo>
                    <a:lnTo>
                      <a:pt x="104" y="3485"/>
                    </a:lnTo>
                    <a:lnTo>
                      <a:pt x="52" y="3516"/>
                    </a:lnTo>
                    <a:lnTo>
                      <a:pt x="0" y="3549"/>
                    </a:lnTo>
                  </a:path>
                </a:pathLst>
              </a:custGeom>
              <a:noFill/>
              <a:ln w="39688">
                <a:solidFill>
                  <a:srgbClr val="00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AE471E04-7296-6762-0A40-85E3FFAFF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775" y="1614488"/>
                <a:ext cx="2252663" cy="3903663"/>
              </a:xfrm>
              <a:custGeom>
                <a:avLst/>
                <a:gdLst>
                  <a:gd name="T0" fmla="*/ 2839 w 2839"/>
                  <a:gd name="T1" fmla="*/ 0 h 4917"/>
                  <a:gd name="T2" fmla="*/ 2763 w 2839"/>
                  <a:gd name="T3" fmla="*/ 221 h 4917"/>
                  <a:gd name="T4" fmla="*/ 2724 w 2839"/>
                  <a:gd name="T5" fmla="*/ 329 h 4917"/>
                  <a:gd name="T6" fmla="*/ 2687 w 2839"/>
                  <a:gd name="T7" fmla="*/ 438 h 4917"/>
                  <a:gd name="T8" fmla="*/ 2648 w 2839"/>
                  <a:gd name="T9" fmla="*/ 544 h 4917"/>
                  <a:gd name="T10" fmla="*/ 2610 w 2839"/>
                  <a:gd name="T11" fmla="*/ 650 h 4917"/>
                  <a:gd name="T12" fmla="*/ 2571 w 2839"/>
                  <a:gd name="T13" fmla="*/ 754 h 4917"/>
                  <a:gd name="T14" fmla="*/ 2533 w 2839"/>
                  <a:gd name="T15" fmla="*/ 859 h 4917"/>
                  <a:gd name="T16" fmla="*/ 2493 w 2839"/>
                  <a:gd name="T17" fmla="*/ 960 h 4917"/>
                  <a:gd name="T18" fmla="*/ 2473 w 2839"/>
                  <a:gd name="T19" fmla="*/ 1010 h 4917"/>
                  <a:gd name="T20" fmla="*/ 2453 w 2839"/>
                  <a:gd name="T21" fmla="*/ 1061 h 4917"/>
                  <a:gd name="T22" fmla="*/ 2413 w 2839"/>
                  <a:gd name="T23" fmla="*/ 1162 h 4917"/>
                  <a:gd name="T24" fmla="*/ 2375 w 2839"/>
                  <a:gd name="T25" fmla="*/ 1261 h 4917"/>
                  <a:gd name="T26" fmla="*/ 2295 w 2839"/>
                  <a:gd name="T27" fmla="*/ 1456 h 4917"/>
                  <a:gd name="T28" fmla="*/ 2255 w 2839"/>
                  <a:gd name="T29" fmla="*/ 1552 h 4917"/>
                  <a:gd name="T30" fmla="*/ 2215 w 2839"/>
                  <a:gd name="T31" fmla="*/ 1648 h 4917"/>
                  <a:gd name="T32" fmla="*/ 2172 w 2839"/>
                  <a:gd name="T33" fmla="*/ 1740 h 4917"/>
                  <a:gd name="T34" fmla="*/ 2131 w 2839"/>
                  <a:gd name="T35" fmla="*/ 1832 h 4917"/>
                  <a:gd name="T36" fmla="*/ 2049 w 2839"/>
                  <a:gd name="T37" fmla="*/ 2015 h 4917"/>
                  <a:gd name="T38" fmla="*/ 1965 w 2839"/>
                  <a:gd name="T39" fmla="*/ 2192 h 4917"/>
                  <a:gd name="T40" fmla="*/ 1880 w 2839"/>
                  <a:gd name="T41" fmla="*/ 2366 h 4917"/>
                  <a:gd name="T42" fmla="*/ 1794 w 2839"/>
                  <a:gd name="T43" fmla="*/ 2535 h 4917"/>
                  <a:gd name="T44" fmla="*/ 1751 w 2839"/>
                  <a:gd name="T45" fmla="*/ 2617 h 4917"/>
                  <a:gd name="T46" fmla="*/ 1709 w 2839"/>
                  <a:gd name="T47" fmla="*/ 2700 h 4917"/>
                  <a:gd name="T48" fmla="*/ 1665 w 2839"/>
                  <a:gd name="T49" fmla="*/ 2780 h 4917"/>
                  <a:gd name="T50" fmla="*/ 1642 w 2839"/>
                  <a:gd name="T51" fmla="*/ 2819 h 4917"/>
                  <a:gd name="T52" fmla="*/ 1621 w 2839"/>
                  <a:gd name="T53" fmla="*/ 2859 h 4917"/>
                  <a:gd name="T54" fmla="*/ 1577 w 2839"/>
                  <a:gd name="T55" fmla="*/ 2938 h 4917"/>
                  <a:gd name="T56" fmla="*/ 1534 w 2839"/>
                  <a:gd name="T57" fmla="*/ 3016 h 4917"/>
                  <a:gd name="T58" fmla="*/ 1444 w 2839"/>
                  <a:gd name="T59" fmla="*/ 3167 h 4917"/>
                  <a:gd name="T60" fmla="*/ 1399 w 2839"/>
                  <a:gd name="T61" fmla="*/ 3241 h 4917"/>
                  <a:gd name="T62" fmla="*/ 1354 w 2839"/>
                  <a:gd name="T63" fmla="*/ 3314 h 4917"/>
                  <a:gd name="T64" fmla="*/ 1308 w 2839"/>
                  <a:gd name="T65" fmla="*/ 3385 h 4917"/>
                  <a:gd name="T66" fmla="*/ 1285 w 2839"/>
                  <a:gd name="T67" fmla="*/ 3421 h 4917"/>
                  <a:gd name="T68" fmla="*/ 1263 w 2839"/>
                  <a:gd name="T69" fmla="*/ 3457 h 4917"/>
                  <a:gd name="T70" fmla="*/ 1217 w 2839"/>
                  <a:gd name="T71" fmla="*/ 3526 h 4917"/>
                  <a:gd name="T72" fmla="*/ 1194 w 2839"/>
                  <a:gd name="T73" fmla="*/ 3560 h 4917"/>
                  <a:gd name="T74" fmla="*/ 1172 w 2839"/>
                  <a:gd name="T75" fmla="*/ 3595 h 4917"/>
                  <a:gd name="T76" fmla="*/ 1125 w 2839"/>
                  <a:gd name="T77" fmla="*/ 3661 h 4917"/>
                  <a:gd name="T78" fmla="*/ 1078 w 2839"/>
                  <a:gd name="T79" fmla="*/ 3728 h 4917"/>
                  <a:gd name="T80" fmla="*/ 1054 w 2839"/>
                  <a:gd name="T81" fmla="*/ 3760 h 4917"/>
                  <a:gd name="T82" fmla="*/ 1031 w 2839"/>
                  <a:gd name="T83" fmla="*/ 3793 h 4917"/>
                  <a:gd name="T84" fmla="*/ 985 w 2839"/>
                  <a:gd name="T85" fmla="*/ 3858 h 4917"/>
                  <a:gd name="T86" fmla="*/ 937 w 2839"/>
                  <a:gd name="T87" fmla="*/ 3921 h 4917"/>
                  <a:gd name="T88" fmla="*/ 890 w 2839"/>
                  <a:gd name="T89" fmla="*/ 3983 h 4917"/>
                  <a:gd name="T90" fmla="*/ 795 w 2839"/>
                  <a:gd name="T91" fmla="*/ 4105 h 4917"/>
                  <a:gd name="T92" fmla="*/ 746 w 2839"/>
                  <a:gd name="T93" fmla="*/ 4163 h 4917"/>
                  <a:gd name="T94" fmla="*/ 698 w 2839"/>
                  <a:gd name="T95" fmla="*/ 4222 h 4917"/>
                  <a:gd name="T96" fmla="*/ 602 w 2839"/>
                  <a:gd name="T97" fmla="*/ 4334 h 4917"/>
                  <a:gd name="T98" fmla="*/ 551 w 2839"/>
                  <a:gd name="T99" fmla="*/ 4388 h 4917"/>
                  <a:gd name="T100" fmla="*/ 503 w 2839"/>
                  <a:gd name="T101" fmla="*/ 4442 h 4917"/>
                  <a:gd name="T102" fmla="*/ 405 w 2839"/>
                  <a:gd name="T103" fmla="*/ 4546 h 4917"/>
                  <a:gd name="T104" fmla="*/ 304 w 2839"/>
                  <a:gd name="T105" fmla="*/ 4644 h 4917"/>
                  <a:gd name="T106" fmla="*/ 254 w 2839"/>
                  <a:gd name="T107" fmla="*/ 4693 h 4917"/>
                  <a:gd name="T108" fmla="*/ 204 w 2839"/>
                  <a:gd name="T109" fmla="*/ 4740 h 4917"/>
                  <a:gd name="T110" fmla="*/ 102 w 2839"/>
                  <a:gd name="T111" fmla="*/ 4830 h 4917"/>
                  <a:gd name="T112" fmla="*/ 51 w 2839"/>
                  <a:gd name="T113" fmla="*/ 4874 h 4917"/>
                  <a:gd name="T114" fmla="*/ 0 w 2839"/>
                  <a:gd name="T115" fmla="*/ 4917 h 4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39" h="4917">
                    <a:moveTo>
                      <a:pt x="2839" y="0"/>
                    </a:moveTo>
                    <a:lnTo>
                      <a:pt x="2763" y="221"/>
                    </a:lnTo>
                    <a:lnTo>
                      <a:pt x="2724" y="329"/>
                    </a:lnTo>
                    <a:lnTo>
                      <a:pt x="2687" y="438"/>
                    </a:lnTo>
                    <a:lnTo>
                      <a:pt x="2648" y="544"/>
                    </a:lnTo>
                    <a:lnTo>
                      <a:pt x="2610" y="650"/>
                    </a:lnTo>
                    <a:lnTo>
                      <a:pt x="2571" y="754"/>
                    </a:lnTo>
                    <a:lnTo>
                      <a:pt x="2533" y="859"/>
                    </a:lnTo>
                    <a:lnTo>
                      <a:pt x="2493" y="960"/>
                    </a:lnTo>
                    <a:lnTo>
                      <a:pt x="2473" y="1010"/>
                    </a:lnTo>
                    <a:lnTo>
                      <a:pt x="2453" y="1061"/>
                    </a:lnTo>
                    <a:lnTo>
                      <a:pt x="2413" y="1162"/>
                    </a:lnTo>
                    <a:lnTo>
                      <a:pt x="2375" y="1261"/>
                    </a:lnTo>
                    <a:lnTo>
                      <a:pt x="2295" y="1456"/>
                    </a:lnTo>
                    <a:lnTo>
                      <a:pt x="2255" y="1552"/>
                    </a:lnTo>
                    <a:lnTo>
                      <a:pt x="2215" y="1648"/>
                    </a:lnTo>
                    <a:lnTo>
                      <a:pt x="2172" y="1740"/>
                    </a:lnTo>
                    <a:lnTo>
                      <a:pt x="2131" y="1832"/>
                    </a:lnTo>
                    <a:lnTo>
                      <a:pt x="2049" y="2015"/>
                    </a:lnTo>
                    <a:lnTo>
                      <a:pt x="1965" y="2192"/>
                    </a:lnTo>
                    <a:lnTo>
                      <a:pt x="1880" y="2366"/>
                    </a:lnTo>
                    <a:lnTo>
                      <a:pt x="1794" y="2535"/>
                    </a:lnTo>
                    <a:lnTo>
                      <a:pt x="1751" y="2617"/>
                    </a:lnTo>
                    <a:lnTo>
                      <a:pt x="1709" y="2700"/>
                    </a:lnTo>
                    <a:lnTo>
                      <a:pt x="1665" y="2780"/>
                    </a:lnTo>
                    <a:lnTo>
                      <a:pt x="1642" y="2819"/>
                    </a:lnTo>
                    <a:lnTo>
                      <a:pt x="1621" y="2859"/>
                    </a:lnTo>
                    <a:lnTo>
                      <a:pt x="1577" y="2938"/>
                    </a:lnTo>
                    <a:lnTo>
                      <a:pt x="1534" y="3016"/>
                    </a:lnTo>
                    <a:lnTo>
                      <a:pt x="1444" y="3167"/>
                    </a:lnTo>
                    <a:lnTo>
                      <a:pt x="1399" y="3241"/>
                    </a:lnTo>
                    <a:lnTo>
                      <a:pt x="1354" y="3314"/>
                    </a:lnTo>
                    <a:lnTo>
                      <a:pt x="1308" y="3385"/>
                    </a:lnTo>
                    <a:lnTo>
                      <a:pt x="1285" y="3421"/>
                    </a:lnTo>
                    <a:lnTo>
                      <a:pt x="1263" y="3457"/>
                    </a:lnTo>
                    <a:lnTo>
                      <a:pt x="1217" y="3526"/>
                    </a:lnTo>
                    <a:lnTo>
                      <a:pt x="1194" y="3560"/>
                    </a:lnTo>
                    <a:lnTo>
                      <a:pt x="1172" y="3595"/>
                    </a:lnTo>
                    <a:lnTo>
                      <a:pt x="1125" y="3661"/>
                    </a:lnTo>
                    <a:lnTo>
                      <a:pt x="1078" y="3728"/>
                    </a:lnTo>
                    <a:lnTo>
                      <a:pt x="1054" y="3760"/>
                    </a:lnTo>
                    <a:lnTo>
                      <a:pt x="1031" y="3793"/>
                    </a:lnTo>
                    <a:lnTo>
                      <a:pt x="985" y="3858"/>
                    </a:lnTo>
                    <a:lnTo>
                      <a:pt x="937" y="3921"/>
                    </a:lnTo>
                    <a:lnTo>
                      <a:pt x="890" y="3983"/>
                    </a:lnTo>
                    <a:lnTo>
                      <a:pt x="795" y="4105"/>
                    </a:lnTo>
                    <a:lnTo>
                      <a:pt x="746" y="4163"/>
                    </a:lnTo>
                    <a:lnTo>
                      <a:pt x="698" y="4222"/>
                    </a:lnTo>
                    <a:lnTo>
                      <a:pt x="602" y="4334"/>
                    </a:lnTo>
                    <a:lnTo>
                      <a:pt x="551" y="4388"/>
                    </a:lnTo>
                    <a:lnTo>
                      <a:pt x="503" y="4442"/>
                    </a:lnTo>
                    <a:lnTo>
                      <a:pt x="405" y="4546"/>
                    </a:lnTo>
                    <a:lnTo>
                      <a:pt x="304" y="4644"/>
                    </a:lnTo>
                    <a:lnTo>
                      <a:pt x="254" y="4693"/>
                    </a:lnTo>
                    <a:lnTo>
                      <a:pt x="204" y="4740"/>
                    </a:lnTo>
                    <a:lnTo>
                      <a:pt x="102" y="4830"/>
                    </a:lnTo>
                    <a:lnTo>
                      <a:pt x="51" y="4874"/>
                    </a:lnTo>
                    <a:lnTo>
                      <a:pt x="0" y="4917"/>
                    </a:lnTo>
                  </a:path>
                </a:pathLst>
              </a:custGeom>
              <a:noFill/>
              <a:ln w="39688">
                <a:solidFill>
                  <a:srgbClr val="CC33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  <p:sp>
            <p:nvSpPr>
              <p:cNvPr id="45" name="Freeform 48">
                <a:extLst>
                  <a:ext uri="{FF2B5EF4-FFF2-40B4-BE49-F238E27FC236}">
                    <a16:creationId xmlns:a16="http://schemas.microsoft.com/office/drawing/2014/main" id="{7E281656-1204-C575-C040-47ED1F51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313" y="4095750"/>
                <a:ext cx="127000" cy="128588"/>
              </a:xfrm>
              <a:custGeom>
                <a:avLst/>
                <a:gdLst>
                  <a:gd name="T0" fmla="*/ 137 w 161"/>
                  <a:gd name="T1" fmla="*/ 137 h 161"/>
                  <a:gd name="T2" fmla="*/ 139 w 161"/>
                  <a:gd name="T3" fmla="*/ 133 h 161"/>
                  <a:gd name="T4" fmla="*/ 140 w 161"/>
                  <a:gd name="T5" fmla="*/ 131 h 161"/>
                  <a:gd name="T6" fmla="*/ 142 w 161"/>
                  <a:gd name="T7" fmla="*/ 130 h 161"/>
                  <a:gd name="T8" fmla="*/ 147 w 161"/>
                  <a:gd name="T9" fmla="*/ 124 h 161"/>
                  <a:gd name="T10" fmla="*/ 151 w 161"/>
                  <a:gd name="T11" fmla="*/ 117 h 161"/>
                  <a:gd name="T12" fmla="*/ 155 w 161"/>
                  <a:gd name="T13" fmla="*/ 111 h 161"/>
                  <a:gd name="T14" fmla="*/ 157 w 161"/>
                  <a:gd name="T15" fmla="*/ 103 h 161"/>
                  <a:gd name="T16" fmla="*/ 159 w 161"/>
                  <a:gd name="T17" fmla="*/ 96 h 161"/>
                  <a:gd name="T18" fmla="*/ 160 w 161"/>
                  <a:gd name="T19" fmla="*/ 88 h 161"/>
                  <a:gd name="T20" fmla="*/ 160 w 161"/>
                  <a:gd name="T21" fmla="*/ 84 h 161"/>
                  <a:gd name="T22" fmla="*/ 160 w 161"/>
                  <a:gd name="T23" fmla="*/ 82 h 161"/>
                  <a:gd name="T24" fmla="*/ 160 w 161"/>
                  <a:gd name="T25" fmla="*/ 81 h 161"/>
                  <a:gd name="T26" fmla="*/ 161 w 161"/>
                  <a:gd name="T27" fmla="*/ 81 h 161"/>
                  <a:gd name="T28" fmla="*/ 159 w 161"/>
                  <a:gd name="T29" fmla="*/ 64 h 161"/>
                  <a:gd name="T30" fmla="*/ 155 w 161"/>
                  <a:gd name="T31" fmla="*/ 50 h 161"/>
                  <a:gd name="T32" fmla="*/ 147 w 161"/>
                  <a:gd name="T33" fmla="*/ 36 h 161"/>
                  <a:gd name="T34" fmla="*/ 137 w 161"/>
                  <a:gd name="T35" fmla="*/ 23 h 161"/>
                  <a:gd name="T36" fmla="*/ 123 w 161"/>
                  <a:gd name="T37" fmla="*/ 12 h 161"/>
                  <a:gd name="T38" fmla="*/ 110 w 161"/>
                  <a:gd name="T39" fmla="*/ 5 h 161"/>
                  <a:gd name="T40" fmla="*/ 102 w 161"/>
                  <a:gd name="T41" fmla="*/ 2 h 161"/>
                  <a:gd name="T42" fmla="*/ 95 w 161"/>
                  <a:gd name="T43" fmla="*/ 1 h 161"/>
                  <a:gd name="T44" fmla="*/ 80 w 161"/>
                  <a:gd name="T45" fmla="*/ 0 h 161"/>
                  <a:gd name="T46" fmla="*/ 63 w 161"/>
                  <a:gd name="T47" fmla="*/ 1 h 161"/>
                  <a:gd name="T48" fmla="*/ 49 w 161"/>
                  <a:gd name="T49" fmla="*/ 5 h 161"/>
                  <a:gd name="T50" fmla="*/ 35 w 161"/>
                  <a:gd name="T51" fmla="*/ 12 h 161"/>
                  <a:gd name="T52" fmla="*/ 23 w 161"/>
                  <a:gd name="T53" fmla="*/ 23 h 161"/>
                  <a:gd name="T54" fmla="*/ 12 w 161"/>
                  <a:gd name="T55" fmla="*/ 36 h 161"/>
                  <a:gd name="T56" fmla="*/ 5 w 161"/>
                  <a:gd name="T57" fmla="*/ 50 h 161"/>
                  <a:gd name="T58" fmla="*/ 1 w 161"/>
                  <a:gd name="T59" fmla="*/ 64 h 161"/>
                  <a:gd name="T60" fmla="*/ 0 w 161"/>
                  <a:gd name="T61" fmla="*/ 81 h 161"/>
                  <a:gd name="T62" fmla="*/ 1 w 161"/>
                  <a:gd name="T63" fmla="*/ 96 h 161"/>
                  <a:gd name="T64" fmla="*/ 2 w 161"/>
                  <a:gd name="T65" fmla="*/ 103 h 161"/>
                  <a:gd name="T66" fmla="*/ 5 w 161"/>
                  <a:gd name="T67" fmla="*/ 111 h 161"/>
                  <a:gd name="T68" fmla="*/ 12 w 161"/>
                  <a:gd name="T69" fmla="*/ 124 h 161"/>
                  <a:gd name="T70" fmla="*/ 23 w 161"/>
                  <a:gd name="T71" fmla="*/ 137 h 161"/>
                  <a:gd name="T72" fmla="*/ 35 w 161"/>
                  <a:gd name="T73" fmla="*/ 147 h 161"/>
                  <a:gd name="T74" fmla="*/ 49 w 161"/>
                  <a:gd name="T75" fmla="*/ 155 h 161"/>
                  <a:gd name="T76" fmla="*/ 63 w 161"/>
                  <a:gd name="T77" fmla="*/ 159 h 161"/>
                  <a:gd name="T78" fmla="*/ 80 w 161"/>
                  <a:gd name="T79" fmla="*/ 161 h 161"/>
                  <a:gd name="T80" fmla="*/ 80 w 161"/>
                  <a:gd name="T81" fmla="*/ 160 h 161"/>
                  <a:gd name="T82" fmla="*/ 81 w 161"/>
                  <a:gd name="T83" fmla="*/ 160 h 161"/>
                  <a:gd name="T84" fmla="*/ 83 w 161"/>
                  <a:gd name="T85" fmla="*/ 160 h 161"/>
                  <a:gd name="T86" fmla="*/ 87 w 161"/>
                  <a:gd name="T87" fmla="*/ 160 h 161"/>
                  <a:gd name="T88" fmla="*/ 95 w 161"/>
                  <a:gd name="T89" fmla="*/ 159 h 161"/>
                  <a:gd name="T90" fmla="*/ 102 w 161"/>
                  <a:gd name="T91" fmla="*/ 157 h 161"/>
                  <a:gd name="T92" fmla="*/ 110 w 161"/>
                  <a:gd name="T93" fmla="*/ 155 h 161"/>
                  <a:gd name="T94" fmla="*/ 116 w 161"/>
                  <a:gd name="T95" fmla="*/ 151 h 161"/>
                  <a:gd name="T96" fmla="*/ 123 w 161"/>
                  <a:gd name="T97" fmla="*/ 147 h 161"/>
                  <a:gd name="T98" fmla="*/ 130 w 161"/>
                  <a:gd name="T99" fmla="*/ 142 h 161"/>
                  <a:gd name="T100" fmla="*/ 131 w 161"/>
                  <a:gd name="T101" fmla="*/ 140 h 161"/>
                  <a:gd name="T102" fmla="*/ 133 w 161"/>
                  <a:gd name="T103" fmla="*/ 139 h 161"/>
                  <a:gd name="T104" fmla="*/ 137 w 161"/>
                  <a:gd name="T105" fmla="*/ 1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1" h="161">
                    <a:moveTo>
                      <a:pt x="137" y="137"/>
                    </a:moveTo>
                    <a:lnTo>
                      <a:pt x="139" y="133"/>
                    </a:lnTo>
                    <a:lnTo>
                      <a:pt x="140" y="131"/>
                    </a:lnTo>
                    <a:lnTo>
                      <a:pt x="142" y="130"/>
                    </a:lnTo>
                    <a:lnTo>
                      <a:pt x="147" y="124"/>
                    </a:lnTo>
                    <a:lnTo>
                      <a:pt x="151" y="117"/>
                    </a:lnTo>
                    <a:lnTo>
                      <a:pt x="155" y="111"/>
                    </a:lnTo>
                    <a:lnTo>
                      <a:pt x="157" y="103"/>
                    </a:lnTo>
                    <a:lnTo>
                      <a:pt x="159" y="96"/>
                    </a:lnTo>
                    <a:lnTo>
                      <a:pt x="160" y="88"/>
                    </a:lnTo>
                    <a:lnTo>
                      <a:pt x="160" y="84"/>
                    </a:lnTo>
                    <a:lnTo>
                      <a:pt x="160" y="82"/>
                    </a:lnTo>
                    <a:lnTo>
                      <a:pt x="160" y="81"/>
                    </a:lnTo>
                    <a:lnTo>
                      <a:pt x="161" y="81"/>
                    </a:lnTo>
                    <a:lnTo>
                      <a:pt x="159" y="64"/>
                    </a:lnTo>
                    <a:lnTo>
                      <a:pt x="155" y="50"/>
                    </a:lnTo>
                    <a:lnTo>
                      <a:pt x="147" y="36"/>
                    </a:lnTo>
                    <a:lnTo>
                      <a:pt x="137" y="23"/>
                    </a:lnTo>
                    <a:lnTo>
                      <a:pt x="123" y="12"/>
                    </a:lnTo>
                    <a:lnTo>
                      <a:pt x="110" y="5"/>
                    </a:lnTo>
                    <a:lnTo>
                      <a:pt x="102" y="2"/>
                    </a:lnTo>
                    <a:lnTo>
                      <a:pt x="95" y="1"/>
                    </a:lnTo>
                    <a:lnTo>
                      <a:pt x="80" y="0"/>
                    </a:lnTo>
                    <a:lnTo>
                      <a:pt x="63" y="1"/>
                    </a:lnTo>
                    <a:lnTo>
                      <a:pt x="49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6"/>
                    </a:lnTo>
                    <a:lnTo>
                      <a:pt x="5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6"/>
                    </a:lnTo>
                    <a:lnTo>
                      <a:pt x="2" y="103"/>
                    </a:lnTo>
                    <a:lnTo>
                      <a:pt x="5" y="111"/>
                    </a:lnTo>
                    <a:lnTo>
                      <a:pt x="12" y="124"/>
                    </a:lnTo>
                    <a:lnTo>
                      <a:pt x="23" y="137"/>
                    </a:lnTo>
                    <a:lnTo>
                      <a:pt x="35" y="147"/>
                    </a:lnTo>
                    <a:lnTo>
                      <a:pt x="49" y="155"/>
                    </a:lnTo>
                    <a:lnTo>
                      <a:pt x="63" y="159"/>
                    </a:lnTo>
                    <a:lnTo>
                      <a:pt x="80" y="161"/>
                    </a:lnTo>
                    <a:lnTo>
                      <a:pt x="80" y="160"/>
                    </a:lnTo>
                    <a:lnTo>
                      <a:pt x="81" y="160"/>
                    </a:lnTo>
                    <a:lnTo>
                      <a:pt x="83" y="160"/>
                    </a:lnTo>
                    <a:lnTo>
                      <a:pt x="87" y="160"/>
                    </a:lnTo>
                    <a:lnTo>
                      <a:pt x="95" y="159"/>
                    </a:lnTo>
                    <a:lnTo>
                      <a:pt x="102" y="157"/>
                    </a:lnTo>
                    <a:lnTo>
                      <a:pt x="110" y="155"/>
                    </a:lnTo>
                    <a:lnTo>
                      <a:pt x="116" y="151"/>
                    </a:lnTo>
                    <a:lnTo>
                      <a:pt x="123" y="147"/>
                    </a:lnTo>
                    <a:lnTo>
                      <a:pt x="130" y="142"/>
                    </a:lnTo>
                    <a:lnTo>
                      <a:pt x="131" y="140"/>
                    </a:lnTo>
                    <a:lnTo>
                      <a:pt x="133" y="139"/>
                    </a:lnTo>
                    <a:lnTo>
                      <a:pt x="137" y="1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029" dirty="0"/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3AF3305-6FE6-C31B-6969-387E020381FF}"/>
                </a:ext>
              </a:extLst>
            </p:cNvPr>
            <p:cNvSpPr txBox="1"/>
            <p:nvPr/>
          </p:nvSpPr>
          <p:spPr>
            <a:xfrm>
              <a:off x="6102718" y="308420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0.10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E8A5851-E27E-0A30-2B13-16F4BFB9588C}"/>
                </a:ext>
              </a:extLst>
            </p:cNvPr>
            <p:cNvSpPr txBox="1"/>
            <p:nvPr/>
          </p:nvSpPr>
          <p:spPr>
            <a:xfrm>
              <a:off x="6102718" y="498431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0.05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5FB7FC3-6A20-7113-D7FB-2A243AB11F91}"/>
                </a:ext>
              </a:extLst>
            </p:cNvPr>
            <p:cNvSpPr txBox="1"/>
            <p:nvPr/>
          </p:nvSpPr>
          <p:spPr>
            <a:xfrm>
              <a:off x="6495519" y="6177360"/>
              <a:ext cx="421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647AD70-1140-2CE7-D8C5-D722563BC19B}"/>
                </a:ext>
              </a:extLst>
            </p:cNvPr>
            <p:cNvSpPr txBox="1"/>
            <p:nvPr/>
          </p:nvSpPr>
          <p:spPr>
            <a:xfrm>
              <a:off x="8782497" y="617736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22CDC4A-83F7-9485-2287-FB06D84EA38B}"/>
                </a:ext>
              </a:extLst>
            </p:cNvPr>
            <p:cNvSpPr txBox="1"/>
            <p:nvPr/>
          </p:nvSpPr>
          <p:spPr>
            <a:xfrm>
              <a:off x="7706961" y="6177360"/>
              <a:ext cx="27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8ECB536-AFA7-8CE7-3413-9502FCDCC138}"/>
                </a:ext>
              </a:extLst>
            </p:cNvPr>
            <p:cNvSpPr txBox="1"/>
            <p:nvPr/>
          </p:nvSpPr>
          <p:spPr>
            <a:xfrm>
              <a:off x="7167276" y="6375480"/>
              <a:ext cx="1433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 </a:t>
              </a:r>
              <a:r>
                <a:rPr kumimoji="0" lang="fr-029" sz="1400" b="1" i="0" u="none" strike="noStrike" kern="1200" cap="none" spc="0" normalizeH="0" baseline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</a:t>
              </a:r>
              <a:r>
                <a:rPr kumimoji="0" lang="fr-029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change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736FA55-F789-6E5C-2B06-4C0149CF38F9}"/>
                </a:ext>
              </a:extLst>
            </p:cNvPr>
            <p:cNvSpPr txBox="1"/>
            <p:nvPr/>
          </p:nvSpPr>
          <p:spPr>
            <a:xfrm>
              <a:off x="7053531" y="6177360"/>
              <a:ext cx="421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-5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D4D813B-5BEB-6496-69BA-19F7BD4A1994}"/>
                </a:ext>
              </a:extLst>
            </p:cNvPr>
            <p:cNvSpPr txBox="1"/>
            <p:nvPr/>
          </p:nvSpPr>
          <p:spPr>
            <a:xfrm>
              <a:off x="8264973" y="6177360"/>
              <a:ext cx="276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647DDA3-BB2A-9158-411F-EEC47304577F}"/>
                </a:ext>
              </a:extLst>
            </p:cNvPr>
            <p:cNvSpPr txBox="1"/>
            <p:nvPr/>
          </p:nvSpPr>
          <p:spPr>
            <a:xfrm>
              <a:off x="7416154" y="4601290"/>
              <a:ext cx="1719959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029" sz="1400" i="0" u="none" strike="noStrike" kern="1200" cap="none" spc="0" normalizeH="0" baseline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</a:t>
              </a:r>
              <a:r>
                <a:rPr kumimoji="0" lang="fr-029" sz="140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change = 5 %</a:t>
              </a: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245EB7FC-8854-DF31-B44C-DADB1879DEA4}"/>
              </a:ext>
            </a:extLst>
          </p:cNvPr>
          <p:cNvSpPr txBox="1"/>
          <p:nvPr/>
        </p:nvSpPr>
        <p:spPr>
          <a:xfrm rot="16200000">
            <a:off x="6719507" y="4017469"/>
            <a:ext cx="3243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029" sz="1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Probability</a:t>
            </a:r>
            <a:r>
              <a:rPr kumimoji="0" lang="fr-029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fr-029" sz="1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Insulin</a:t>
            </a:r>
            <a:r>
              <a:rPr kumimoji="0" lang="fr-029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Resistance at 1 </a:t>
            </a:r>
            <a:r>
              <a:rPr kumimoji="0" lang="fr-029" sz="14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endParaRPr kumimoji="0" lang="fr-029" sz="1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A8D293-0AC5-F8A4-D364-E5E3F6772022}"/>
              </a:ext>
            </a:extLst>
          </p:cNvPr>
          <p:cNvSpPr txBox="1"/>
          <p:nvPr/>
        </p:nvSpPr>
        <p:spPr>
          <a:xfrm>
            <a:off x="9591074" y="1885585"/>
            <a:ext cx="896785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029" sz="1400" dirty="0"/>
              <a:t>non-INSTI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197BB9-6175-D3A1-EBC0-DBEAAFD64E36}"/>
              </a:ext>
            </a:extLst>
          </p:cNvPr>
          <p:cNvSpPr txBox="1"/>
          <p:nvPr/>
        </p:nvSpPr>
        <p:spPr>
          <a:xfrm>
            <a:off x="9589932" y="2358009"/>
            <a:ext cx="1081259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029" sz="1400" dirty="0"/>
              <a:t>INSTI-switch</a:t>
            </a:r>
          </a:p>
        </p:txBody>
      </p:sp>
      <p:sp>
        <p:nvSpPr>
          <p:cNvPr id="7" name="Rectangle 64">
            <a:extLst>
              <a:ext uri="{FF2B5EF4-FFF2-40B4-BE49-F238E27FC236}">
                <a16:creationId xmlns:a16="http://schemas.microsoft.com/office/drawing/2014/main" id="{FFA397EF-31FF-47BE-6789-BFB058A99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950" y="2353830"/>
            <a:ext cx="270482" cy="311957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029" dirty="0"/>
          </a:p>
        </p:txBody>
      </p:sp>
      <p:sp>
        <p:nvSpPr>
          <p:cNvPr id="16" name="Line 83">
            <a:extLst>
              <a:ext uri="{FF2B5EF4-FFF2-40B4-BE49-F238E27FC236}">
                <a16:creationId xmlns:a16="http://schemas.microsoft.com/office/drawing/2014/main" id="{ADCF4D5C-92FB-FDA7-BE45-8959314814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65525" y="2497846"/>
            <a:ext cx="244152" cy="0"/>
          </a:xfrm>
          <a:prstGeom prst="line">
            <a:avLst/>
          </a:prstGeom>
          <a:noFill/>
          <a:ln w="19050">
            <a:solidFill>
              <a:srgbClr val="0066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029" dirty="0"/>
          </a:p>
        </p:txBody>
      </p:sp>
      <p:sp>
        <p:nvSpPr>
          <p:cNvPr id="17" name="Rectangle 119">
            <a:extLst>
              <a:ext uri="{FF2B5EF4-FFF2-40B4-BE49-F238E27FC236}">
                <a16:creationId xmlns:a16="http://schemas.microsoft.com/office/drawing/2014/main" id="{7CD56DDF-A06B-4669-6672-CA27A84E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950" y="1909896"/>
            <a:ext cx="270482" cy="311957"/>
          </a:xfrm>
          <a:prstGeom prst="rect">
            <a:avLst/>
          </a:prstGeom>
          <a:solidFill>
            <a:srgbClr val="A6A6A6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029" dirty="0"/>
          </a:p>
        </p:txBody>
      </p:sp>
      <p:sp>
        <p:nvSpPr>
          <p:cNvPr id="19" name="Line 120">
            <a:extLst>
              <a:ext uri="{FF2B5EF4-FFF2-40B4-BE49-F238E27FC236}">
                <a16:creationId xmlns:a16="http://schemas.microsoft.com/office/drawing/2014/main" id="{D90057F6-F99E-2A71-62D7-113A5CE43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60737" y="2075537"/>
            <a:ext cx="260908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029" dirty="0"/>
          </a:p>
        </p:txBody>
      </p:sp>
      <p:sp>
        <p:nvSpPr>
          <p:cNvPr id="50" name="Espace réservé du contenu 48">
            <a:extLst>
              <a:ext uri="{FF2B5EF4-FFF2-40B4-BE49-F238E27FC236}">
                <a16:creationId xmlns:a16="http://schemas.microsoft.com/office/drawing/2014/main" id="{18975FF4-A1C1-18CA-8439-4D1BCB26ABE9}"/>
              </a:ext>
            </a:extLst>
          </p:cNvPr>
          <p:cNvSpPr txBox="1">
            <a:spLocks/>
          </p:cNvSpPr>
          <p:nvPr/>
        </p:nvSpPr>
        <p:spPr>
          <a:xfrm>
            <a:off x="544958" y="1495846"/>
            <a:ext cx="7027239" cy="8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the subset of PWH without IR, switching to INSTI (vs. non-INSTI) was associated with a lower risk of IR (HR 0.70, 95% CI: 0.51, 0.98)</a:t>
            </a:r>
          </a:p>
        </p:txBody>
      </p:sp>
    </p:spTree>
    <p:extLst>
      <p:ext uri="{BB962C8B-B14F-4D97-AF65-F5344CB8AC3E}">
        <p14:creationId xmlns:p14="http://schemas.microsoft.com/office/powerpoint/2010/main" val="8715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C3218-1496-5E68-3971-F3E67D44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123552"/>
          </a:xfrm>
        </p:spPr>
        <p:txBody>
          <a:bodyPr/>
          <a:lstStyle/>
          <a:p>
            <a:r>
              <a:rPr lang="fr-FR" dirty="0"/>
              <a:t>INSTI and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diabetes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99E005-27F3-5F26-DCE9-9DE1B256A677}"/>
              </a:ext>
            </a:extLst>
          </p:cNvPr>
          <p:cNvSpPr txBox="1"/>
          <p:nvPr/>
        </p:nvSpPr>
        <p:spPr>
          <a:xfrm>
            <a:off x="470513" y="1251656"/>
            <a:ext cx="3744331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Retrospective cohort, US</a:t>
            </a:r>
          </a:p>
          <a:p>
            <a:r>
              <a:rPr lang="en-US" dirty="0">
                <a:solidFill>
                  <a:schemeClr val="tx1"/>
                </a:solidFill>
              </a:rPr>
              <a:t>2008 to 2018</a:t>
            </a:r>
          </a:p>
          <a:p>
            <a:r>
              <a:rPr lang="en-US" dirty="0">
                <a:solidFill>
                  <a:schemeClr val="tx1"/>
                </a:solidFill>
              </a:rPr>
              <a:t>4 113 patients without diabetes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Time to diabetes incidence for each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year.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Multivariable Cox proportional hazard regression models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AAE0BB-7D58-5919-39B7-F77FAC03685E}"/>
              </a:ext>
            </a:extLst>
          </p:cNvPr>
          <p:cNvSpPr txBox="1"/>
          <p:nvPr/>
        </p:nvSpPr>
        <p:spPr>
          <a:xfrm>
            <a:off x="442253" y="3913645"/>
            <a:ext cx="3295902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Multivariable analysis of diabetes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BMI &gt; 25 </a:t>
            </a:r>
            <a:r>
              <a:rPr lang="en-US" sz="1600" b="1" dirty="0">
                <a:solidFill>
                  <a:srgbClr val="FF0000"/>
                </a:solidFill>
              </a:rPr>
              <a:t>(++++ if &gt; 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CD4 &lt; 350/mm</a:t>
            </a:r>
            <a:r>
              <a:rPr lang="en-US" sz="1600" baseline="30000" dirty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HIV &gt; 10 </a:t>
            </a:r>
            <a:r>
              <a:rPr lang="en-US" sz="1600" dirty="0" err="1"/>
              <a:t>ans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Hypolipidemic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Dyslipidemia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Steroid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Cirrhosis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4F3CDE8-0ABE-591B-D53E-3C2F01E60762}"/>
              </a:ext>
            </a:extLst>
          </p:cNvPr>
          <p:cNvSpPr txBox="1"/>
          <p:nvPr/>
        </p:nvSpPr>
        <p:spPr>
          <a:xfrm>
            <a:off x="442253" y="6042774"/>
            <a:ext cx="269176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FF00"/>
                </a:solidFill>
              </a:rPr>
              <a:t>… and INSTI </a:t>
            </a:r>
            <a:r>
              <a:rPr lang="fr-FR" sz="1600" dirty="0" err="1">
                <a:solidFill>
                  <a:srgbClr val="FFFF00"/>
                </a:solidFill>
              </a:rPr>
              <a:t>exposure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4BB123C-D6D6-1A0B-6965-5C5A128D7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914" y="6482393"/>
            <a:ext cx="2331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Spieler, AIDS 2022, 36:1811–1818</a:t>
            </a:r>
          </a:p>
        </p:txBody>
      </p:sp>
      <p:sp>
        <p:nvSpPr>
          <p:cNvPr id="107" name="Rectangle 67">
            <a:extLst>
              <a:ext uri="{FF2B5EF4-FFF2-40B4-BE49-F238E27FC236}">
                <a16:creationId xmlns:a16="http://schemas.microsoft.com/office/drawing/2014/main" id="{9E1DDED3-8644-EB60-44EB-021243226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176" y="6267975"/>
            <a:ext cx="145128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Hazard Ratio (95% CI)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8BB0A24-93E2-471E-697C-C3F271C04D7C}"/>
              </a:ext>
            </a:extLst>
          </p:cNvPr>
          <p:cNvGrpSpPr/>
          <p:nvPr/>
        </p:nvGrpSpPr>
        <p:grpSpPr>
          <a:xfrm>
            <a:off x="3534286" y="1191275"/>
            <a:ext cx="8470697" cy="5118045"/>
            <a:chOff x="4483127" y="1760173"/>
            <a:chExt cx="7521856" cy="4338599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CE5DE36-BEEA-A3CF-3381-1E43516DF07F}"/>
                </a:ext>
              </a:extLst>
            </p:cNvPr>
            <p:cNvSpPr/>
            <p:nvPr/>
          </p:nvSpPr>
          <p:spPr>
            <a:xfrm>
              <a:off x="4511824" y="2685306"/>
              <a:ext cx="7435207" cy="369879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602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  <a:alpha val="22517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DBE5322-AEE3-1DB1-CAAB-AE122AA71E32}"/>
                </a:ext>
              </a:extLst>
            </p:cNvPr>
            <p:cNvSpPr/>
            <p:nvPr/>
          </p:nvSpPr>
          <p:spPr>
            <a:xfrm>
              <a:off x="4511824" y="3320674"/>
              <a:ext cx="7435207" cy="252482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602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  <a:alpha val="22517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D86F33D-1493-B385-33D9-AF19D9077110}"/>
                </a:ext>
              </a:extLst>
            </p:cNvPr>
            <p:cNvSpPr/>
            <p:nvPr/>
          </p:nvSpPr>
          <p:spPr>
            <a:xfrm>
              <a:off x="4511824" y="3815866"/>
              <a:ext cx="7439775" cy="141653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602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  <a:alpha val="22517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BC2AF3F-8629-3217-C4E6-33BA1F61CC38}"/>
                </a:ext>
              </a:extLst>
            </p:cNvPr>
            <p:cNvSpPr/>
            <p:nvPr/>
          </p:nvSpPr>
          <p:spPr>
            <a:xfrm>
              <a:off x="4511824" y="4603090"/>
              <a:ext cx="7439775" cy="106425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602"/>
                  </a:schemeClr>
                </a:gs>
                <a:gs pos="0">
                  <a:srgbClr val="FFFF00">
                    <a:alpha val="46050"/>
                  </a:srgb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highlight>
                  <a:srgbClr val="FFFF00"/>
                </a:highlight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4C089DD-9088-2484-801B-B5B14A036801}"/>
                </a:ext>
              </a:extLst>
            </p:cNvPr>
            <p:cNvSpPr/>
            <p:nvPr/>
          </p:nvSpPr>
          <p:spPr>
            <a:xfrm>
              <a:off x="4511824" y="4962661"/>
              <a:ext cx="7493159" cy="141653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602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  <a:alpha val="22517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7377B75-7DBC-B553-C8CE-860653598593}"/>
                </a:ext>
              </a:extLst>
            </p:cNvPr>
            <p:cNvSpPr/>
            <p:nvPr/>
          </p:nvSpPr>
          <p:spPr>
            <a:xfrm>
              <a:off x="4511824" y="5614576"/>
              <a:ext cx="7439775" cy="229247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602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  <a:alpha val="22517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2135AEF-298B-6519-CE27-EB6694E81EA9}"/>
                </a:ext>
              </a:extLst>
            </p:cNvPr>
            <p:cNvSpPr txBox="1"/>
            <p:nvPr/>
          </p:nvSpPr>
          <p:spPr>
            <a:xfrm>
              <a:off x="4483127" y="1760173"/>
              <a:ext cx="2885725" cy="4197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White </a:t>
              </a:r>
              <a:r>
                <a:rPr lang="fr-FR" sz="1000" dirty="0" err="1">
                  <a:solidFill>
                    <a:srgbClr val="002060"/>
                  </a:solidFill>
                </a:rPr>
                <a:t>Female</a:t>
              </a:r>
              <a:r>
                <a:rPr lang="fr-FR" sz="1000" dirty="0">
                  <a:solidFill>
                    <a:srgbClr val="002060"/>
                  </a:solidFill>
                </a:rPr>
                <a:t> vs White Male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Black Male vs White Male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Black </a:t>
              </a:r>
              <a:r>
                <a:rPr lang="fr-FR" sz="1000" dirty="0" err="1">
                  <a:solidFill>
                    <a:srgbClr val="002060"/>
                  </a:solidFill>
                </a:rPr>
                <a:t>Female</a:t>
              </a:r>
              <a:r>
                <a:rPr lang="fr-FR" sz="1000" dirty="0">
                  <a:solidFill>
                    <a:srgbClr val="002060"/>
                  </a:solidFill>
                </a:rPr>
                <a:t> vs White Male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Other</a:t>
              </a:r>
              <a:r>
                <a:rPr lang="fr-FR" sz="1000" dirty="0">
                  <a:solidFill>
                    <a:srgbClr val="002060"/>
                  </a:solidFill>
                </a:rPr>
                <a:t> Race/</a:t>
              </a:r>
              <a:r>
                <a:rPr lang="fr-FR" sz="1000" dirty="0" err="1">
                  <a:solidFill>
                    <a:srgbClr val="002060"/>
                  </a:solidFill>
                </a:rPr>
                <a:t>Sex</a:t>
              </a:r>
              <a:r>
                <a:rPr lang="fr-FR" sz="1000" dirty="0">
                  <a:solidFill>
                    <a:srgbClr val="002060"/>
                  </a:solidFill>
                </a:rPr>
                <a:t> vs White Male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Age 30-50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r>
                <a:rPr lang="fr-FR" sz="1000" dirty="0">
                  <a:solidFill>
                    <a:srgbClr val="002060"/>
                  </a:solidFill>
                </a:rPr>
                <a:t> vs Age &lt; 30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Age &gt;50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r>
                <a:rPr lang="fr-FR" sz="1000" dirty="0">
                  <a:solidFill>
                    <a:srgbClr val="002060"/>
                  </a:solidFill>
                </a:rPr>
                <a:t> vs Age &lt; 30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BMI &lt; 18.5 vs BMI 18.5-24.9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BMI 25-29.9 vs BMI 18.5-24.9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BMI 30-39 9 vs BMI 18.5-24 9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BMI &gt; 40 vs BMI 18.5-24.9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Public vs </a:t>
              </a:r>
              <a:r>
                <a:rPr lang="fr-FR" sz="1000" dirty="0" err="1">
                  <a:solidFill>
                    <a:srgbClr val="002060"/>
                  </a:solidFill>
                </a:rPr>
                <a:t>Private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Insurance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Unisured</a:t>
              </a:r>
              <a:r>
                <a:rPr lang="fr-FR" sz="1000" dirty="0">
                  <a:solidFill>
                    <a:srgbClr val="002060"/>
                  </a:solidFill>
                </a:rPr>
                <a:t> vs </a:t>
              </a:r>
              <a:r>
                <a:rPr lang="fr-FR" sz="1000" dirty="0" err="1">
                  <a:solidFill>
                    <a:srgbClr val="002060"/>
                  </a:solidFill>
                </a:rPr>
                <a:t>Private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Insurance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CD4 &lt; 200 vs CD4 &gt; 350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CD4 200-350 vs CD4 &gt; 350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HIV Viral </a:t>
              </a:r>
              <a:r>
                <a:rPr lang="fr-FR" sz="1000" dirty="0" err="1">
                  <a:solidFill>
                    <a:srgbClr val="002060"/>
                  </a:solidFill>
                </a:rPr>
                <a:t>Load</a:t>
              </a:r>
              <a:r>
                <a:rPr lang="fr-FR" sz="1000" dirty="0">
                  <a:solidFill>
                    <a:srgbClr val="002060"/>
                  </a:solidFill>
                </a:rPr>
                <a:t> &gt; 400 vs HIV VL &lt; 400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HIV Duration 5-10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r>
                <a:rPr lang="fr-FR" sz="1000" dirty="0">
                  <a:solidFill>
                    <a:srgbClr val="002060"/>
                  </a:solidFill>
                </a:rPr>
                <a:t> vs HIV &lt; 5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HIV Duration &gt;10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r>
                <a:rPr lang="fr-FR" sz="1000" dirty="0">
                  <a:solidFill>
                    <a:srgbClr val="002060"/>
                  </a:solidFill>
                </a:rPr>
                <a:t> vs HIV &lt; 5 </a:t>
              </a:r>
              <a:r>
                <a:rPr lang="fr-FR" sz="1000" dirty="0" err="1">
                  <a:solidFill>
                    <a:srgbClr val="002060"/>
                  </a:solidFill>
                </a:rPr>
                <a:t>yrs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Heterosexual</a:t>
              </a:r>
              <a:r>
                <a:rPr lang="fr-FR" sz="1000" dirty="0">
                  <a:solidFill>
                    <a:srgbClr val="002060"/>
                  </a:solidFill>
                </a:rPr>
                <a:t> vs </a:t>
              </a:r>
              <a:r>
                <a:rPr lang="fr-FR" sz="1000" dirty="0" err="1">
                  <a:solidFill>
                    <a:srgbClr val="002060"/>
                  </a:solidFill>
                </a:rPr>
                <a:t>Homosexual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IVDU vs no IVDU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NRTI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NRTI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PI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PI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NNRTI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NNRTI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II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II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Steroid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</a:t>
              </a:r>
              <a:r>
                <a:rPr lang="fr-FR" sz="1000" dirty="0" err="1">
                  <a:solidFill>
                    <a:srgbClr val="002060"/>
                  </a:solidFill>
                </a:rPr>
                <a:t>Steroid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Statin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</a:t>
              </a:r>
              <a:r>
                <a:rPr lang="fr-FR" sz="1000" dirty="0" err="1">
                  <a:solidFill>
                    <a:srgbClr val="002060"/>
                  </a:solidFill>
                </a:rPr>
                <a:t>Statin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Other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Lipid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Lowering</a:t>
              </a:r>
              <a:r>
                <a:rPr lang="fr-FR" sz="1000" dirty="0">
                  <a:solidFill>
                    <a:srgbClr val="002060"/>
                  </a:solidFill>
                </a:rPr>
                <a:t> Drug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Anti-Hypertensive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Aspirin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r>
                <a:rPr lang="fr-FR" sz="1000" dirty="0">
                  <a:solidFill>
                    <a:srgbClr val="002060"/>
                  </a:solidFill>
                </a:rPr>
                <a:t> vs no </a:t>
              </a:r>
              <a:r>
                <a:rPr lang="fr-FR" sz="1000" dirty="0" err="1">
                  <a:solidFill>
                    <a:srgbClr val="002060"/>
                  </a:solidFill>
                </a:rPr>
                <a:t>Aspirin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Exposure</a:t>
              </a:r>
              <a:endParaRPr lang="fr-FR" sz="1000" dirty="0">
                <a:solidFill>
                  <a:srgbClr val="002060"/>
                </a:solidFill>
              </a:endParaRP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Comorbid</a:t>
              </a:r>
              <a:r>
                <a:rPr lang="fr-FR" sz="1000" dirty="0">
                  <a:solidFill>
                    <a:srgbClr val="002060"/>
                  </a:solidFill>
                </a:rPr>
                <a:t> CKD/ESRD vs None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Comorbid</a:t>
              </a:r>
              <a:r>
                <a:rPr lang="fr-FR" sz="1000" dirty="0">
                  <a:solidFill>
                    <a:srgbClr val="002060"/>
                  </a:solidFill>
                </a:rPr>
                <a:t> Hypertension vs None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Comorbid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Dyslipidemia</a:t>
              </a:r>
              <a:r>
                <a:rPr lang="fr-FR" sz="1000" dirty="0">
                  <a:solidFill>
                    <a:srgbClr val="002060"/>
                  </a:solidFill>
                </a:rPr>
                <a:t> vs None</a:t>
              </a:r>
            </a:p>
            <a:p>
              <a:pPr algn="r">
                <a:lnSpc>
                  <a:spcPts val="1000"/>
                </a:lnSpc>
              </a:pPr>
              <a:r>
                <a:rPr lang="fr-FR" sz="1000" dirty="0" err="1">
                  <a:solidFill>
                    <a:srgbClr val="002060"/>
                  </a:solidFill>
                </a:rPr>
                <a:t>Comorbid</a:t>
              </a:r>
              <a:r>
                <a:rPr lang="fr-FR" sz="1000" dirty="0">
                  <a:solidFill>
                    <a:srgbClr val="002060"/>
                  </a:solidFill>
                </a:rPr>
                <a:t> </a:t>
              </a:r>
              <a:r>
                <a:rPr lang="fr-FR" sz="1000" dirty="0" err="1">
                  <a:solidFill>
                    <a:srgbClr val="002060"/>
                  </a:solidFill>
                </a:rPr>
                <a:t>Cirrhosis</a:t>
              </a:r>
              <a:r>
                <a:rPr lang="fr-FR" sz="1000" dirty="0">
                  <a:solidFill>
                    <a:srgbClr val="002060"/>
                  </a:solidFill>
                </a:rPr>
                <a:t>/ESLD vs None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1F65D74-64E1-3057-695C-1A3D455CE38E}"/>
                </a:ext>
              </a:extLst>
            </p:cNvPr>
            <p:cNvSpPr txBox="1"/>
            <p:nvPr/>
          </p:nvSpPr>
          <p:spPr>
            <a:xfrm>
              <a:off x="10776520" y="1760173"/>
              <a:ext cx="1170512" cy="4197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0.61 (0.24, 1.52)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1.19 (0.81, 1.76)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1.38 (0.80, 2.40)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0.62 (0.15, 2.61)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1.81 (0.71, 4.61)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2.50 (0.96, 6.51)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2.83 (1.17, 6.83)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1.96 (1.27, 3.03)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3.98 (2.60, 6.10)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10.51 (6.23, 17.72)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1.21(0.90, 1.63)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0.94 (0.53, 1.67)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1.62 (1.00, 2.63)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1.55 (1.07, 2.25)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0.85 (0.52, 1.38)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0.93 (0.55, 1.58)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1.62 (1.05, 2.49)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0.96 (0.64, 1.44)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0.96 (0.57, 1.61)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0.64 (0.38, 1.08)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0.92 (0.66, 1.28)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1.03 (0.74, 1.45)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1.48 (1.09, 1.99)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1.46 (1.10, 1.94)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0.97 (0.67, 1.36)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1.54 (1.06, 2.25)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1.43 (0.95, 2.16)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1.16 (0.79, 1.70)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1.32 (0.94, 1.86)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1.36 (0.88, 2.08)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1.60 (1.12, 2.27)</a:t>
              </a:r>
            </a:p>
            <a:p>
              <a:pPr algn="ctr">
                <a:lnSpc>
                  <a:spcPts val="1000"/>
                </a:lnSpc>
              </a:pPr>
              <a:r>
                <a:rPr lang="fr-FR" sz="1000" dirty="0">
                  <a:solidFill>
                    <a:srgbClr val="002060"/>
                  </a:solidFill>
                </a:rPr>
                <a:t>1.90 (1.17, 3.08)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B4A2736E-6A0F-E476-F9F5-E94EF5BC52C7}"/>
                </a:ext>
              </a:extLst>
            </p:cNvPr>
            <p:cNvCxnSpPr>
              <a:cxnSpLocks/>
            </p:cNvCxnSpPr>
            <p:nvPr/>
          </p:nvCxnSpPr>
          <p:spPr>
            <a:xfrm>
              <a:off x="7870031" y="1856729"/>
              <a:ext cx="1193007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1ADEC4D-AC37-7926-975E-BF7908B79C65}"/>
                </a:ext>
              </a:extLst>
            </p:cNvPr>
            <p:cNvSpPr/>
            <p:nvPr/>
          </p:nvSpPr>
          <p:spPr>
            <a:xfrm>
              <a:off x="8437488" y="1825774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BAF5CB3D-E40E-E7E3-F581-66A7199C9062}"/>
                </a:ext>
              </a:extLst>
            </p:cNvPr>
            <p:cNvCxnSpPr>
              <a:cxnSpLocks/>
            </p:cNvCxnSpPr>
            <p:nvPr/>
          </p:nvCxnSpPr>
          <p:spPr>
            <a:xfrm>
              <a:off x="8655844" y="1987698"/>
              <a:ext cx="490537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F04D05A-3867-7ED0-12E1-5706CC06C57D}"/>
                </a:ext>
              </a:extLst>
            </p:cNvPr>
            <p:cNvSpPr/>
            <p:nvPr/>
          </p:nvSpPr>
          <p:spPr>
            <a:xfrm>
              <a:off x="8870875" y="1956743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16F5BCD-EE76-E152-36AE-4EC04B5D9E52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19" y="2116286"/>
              <a:ext cx="69770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25F9A7C-60B1-897E-4454-7CAC78459AF4}"/>
                </a:ext>
              </a:extLst>
            </p:cNvPr>
            <p:cNvSpPr/>
            <p:nvPr/>
          </p:nvSpPr>
          <p:spPr>
            <a:xfrm>
              <a:off x="8966125" y="2085331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C95499DD-853C-B5D4-9E7F-1ED6CFFACE49}"/>
                </a:ext>
              </a:extLst>
            </p:cNvPr>
            <p:cNvCxnSpPr>
              <a:cxnSpLocks/>
            </p:cNvCxnSpPr>
            <p:nvPr/>
          </p:nvCxnSpPr>
          <p:spPr>
            <a:xfrm>
              <a:off x="7569994" y="2242492"/>
              <a:ext cx="182165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1D7F5200-BD97-D0B8-E9ED-2B4B60E4798B}"/>
                </a:ext>
              </a:extLst>
            </p:cNvPr>
            <p:cNvSpPr/>
            <p:nvPr/>
          </p:nvSpPr>
          <p:spPr>
            <a:xfrm>
              <a:off x="8444631" y="2211537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CB82001-4490-1ECF-18C7-5E678A35BBD2}"/>
                </a:ext>
              </a:extLst>
            </p:cNvPr>
            <p:cNvCxnSpPr>
              <a:cxnSpLocks/>
            </p:cNvCxnSpPr>
            <p:nvPr/>
          </p:nvCxnSpPr>
          <p:spPr>
            <a:xfrm>
              <a:off x="8560594" y="2366317"/>
              <a:ext cx="121205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B9A5240-E31C-6A77-D8FD-7D5DD956CE00}"/>
                </a:ext>
              </a:extLst>
            </p:cNvPr>
            <p:cNvSpPr/>
            <p:nvPr/>
          </p:nvSpPr>
          <p:spPr>
            <a:xfrm>
              <a:off x="9147100" y="2335362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15A5A199-3B8F-5189-77C3-8C5335D93F3D}"/>
                </a:ext>
              </a:extLst>
            </p:cNvPr>
            <p:cNvCxnSpPr>
              <a:cxnSpLocks/>
            </p:cNvCxnSpPr>
            <p:nvPr/>
          </p:nvCxnSpPr>
          <p:spPr>
            <a:xfrm>
              <a:off x="8758238" y="2492524"/>
              <a:ext cx="122872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6B6809A-4A71-BB50-B9E2-90E30F1BE6E9}"/>
                </a:ext>
              </a:extLst>
            </p:cNvPr>
            <p:cNvSpPr/>
            <p:nvPr/>
          </p:nvSpPr>
          <p:spPr>
            <a:xfrm>
              <a:off x="9347125" y="2461569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8E398711-7F1C-48E2-DFFF-262BC395A375}"/>
                </a:ext>
              </a:extLst>
            </p:cNvPr>
            <p:cNvCxnSpPr>
              <a:cxnSpLocks/>
            </p:cNvCxnSpPr>
            <p:nvPr/>
          </p:nvCxnSpPr>
          <p:spPr>
            <a:xfrm>
              <a:off x="8891588" y="2628255"/>
              <a:ext cx="1123950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E3AC2DE9-3F36-496C-3A50-C43162737261}"/>
                </a:ext>
              </a:extLst>
            </p:cNvPr>
            <p:cNvSpPr/>
            <p:nvPr/>
          </p:nvSpPr>
          <p:spPr>
            <a:xfrm>
              <a:off x="9425707" y="2597300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06D0A2A-C83A-9C2A-8524-1B442DFE4AB4}"/>
                </a:ext>
              </a:extLst>
            </p:cNvPr>
            <p:cNvCxnSpPr>
              <a:cxnSpLocks/>
            </p:cNvCxnSpPr>
            <p:nvPr/>
          </p:nvCxnSpPr>
          <p:spPr>
            <a:xfrm>
              <a:off x="8932069" y="2754461"/>
              <a:ext cx="56435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FD3C39E-97F4-5863-6A39-0B6D8CD52078}"/>
                </a:ext>
              </a:extLst>
            </p:cNvPr>
            <p:cNvSpPr/>
            <p:nvPr/>
          </p:nvSpPr>
          <p:spPr>
            <a:xfrm>
              <a:off x="9192344" y="2723506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FA098027-F19A-53F0-4DB4-17B92F0E7BA3}"/>
                </a:ext>
              </a:extLst>
            </p:cNvPr>
            <p:cNvCxnSpPr>
              <a:cxnSpLocks/>
            </p:cNvCxnSpPr>
            <p:nvPr/>
          </p:nvCxnSpPr>
          <p:spPr>
            <a:xfrm>
              <a:off x="9396413" y="2880667"/>
              <a:ext cx="554831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A0E649F-865A-6974-CDB7-B8CBB9A1075B}"/>
                </a:ext>
              </a:extLst>
            </p:cNvPr>
            <p:cNvSpPr/>
            <p:nvPr/>
          </p:nvSpPr>
          <p:spPr>
            <a:xfrm>
              <a:off x="9656688" y="2849712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CBDE4AA0-1A44-511F-FFBE-683A1E579277}"/>
                </a:ext>
              </a:extLst>
            </p:cNvPr>
            <p:cNvCxnSpPr>
              <a:cxnSpLocks/>
            </p:cNvCxnSpPr>
            <p:nvPr/>
          </p:nvCxnSpPr>
          <p:spPr>
            <a:xfrm>
              <a:off x="9963150" y="3006873"/>
              <a:ext cx="67627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BEA33733-6E53-F07E-69BD-0DB91F3914A3}"/>
                </a:ext>
              </a:extLst>
            </p:cNvPr>
            <p:cNvSpPr/>
            <p:nvPr/>
          </p:nvSpPr>
          <p:spPr>
            <a:xfrm>
              <a:off x="10271051" y="2975918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981B053-0619-4B9A-B32C-95C5FD9DABF2}"/>
                </a:ext>
              </a:extLst>
            </p:cNvPr>
            <p:cNvCxnSpPr>
              <a:cxnSpLocks/>
            </p:cNvCxnSpPr>
            <p:nvPr/>
          </p:nvCxnSpPr>
          <p:spPr>
            <a:xfrm>
              <a:off x="8712994" y="3133079"/>
              <a:ext cx="385762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FC2B9A5E-A45D-B08A-9549-D9A687FABA77}"/>
                </a:ext>
              </a:extLst>
            </p:cNvPr>
            <p:cNvSpPr/>
            <p:nvPr/>
          </p:nvSpPr>
          <p:spPr>
            <a:xfrm>
              <a:off x="8882782" y="3102124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E2983C3E-CE7F-7DB8-7C14-782C9CA271E4}"/>
                </a:ext>
              </a:extLst>
            </p:cNvPr>
            <p:cNvCxnSpPr>
              <a:cxnSpLocks/>
            </p:cNvCxnSpPr>
            <p:nvPr/>
          </p:nvCxnSpPr>
          <p:spPr>
            <a:xfrm>
              <a:off x="8374856" y="3259286"/>
              <a:ext cx="738188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40F127E6-4D87-B578-07B7-985591C3D6C4}"/>
                </a:ext>
              </a:extLst>
            </p:cNvPr>
            <p:cNvSpPr/>
            <p:nvPr/>
          </p:nvSpPr>
          <p:spPr>
            <a:xfrm>
              <a:off x="8720857" y="3228331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7AB33D7-389F-2CC2-5C8C-CC747AAA017D}"/>
                </a:ext>
              </a:extLst>
            </p:cNvPr>
            <p:cNvCxnSpPr>
              <a:cxnSpLocks/>
            </p:cNvCxnSpPr>
            <p:nvPr/>
          </p:nvCxnSpPr>
          <p:spPr>
            <a:xfrm>
              <a:off x="8793956" y="3385492"/>
              <a:ext cx="607219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421644D1-8997-8353-0459-72F7160DEF82}"/>
                </a:ext>
              </a:extLst>
            </p:cNvPr>
            <p:cNvSpPr/>
            <p:nvPr/>
          </p:nvSpPr>
          <p:spPr>
            <a:xfrm>
              <a:off x="9073282" y="3354537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DBD00CEE-4A5C-050F-AD3E-93841B79D8F7}"/>
                </a:ext>
              </a:extLst>
            </p:cNvPr>
            <p:cNvCxnSpPr>
              <a:cxnSpLocks/>
            </p:cNvCxnSpPr>
            <p:nvPr/>
          </p:nvCxnSpPr>
          <p:spPr>
            <a:xfrm>
              <a:off x="8832056" y="3509317"/>
              <a:ext cx="481013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98FBE29-B784-4C9A-2EB8-7E6356DA6A33}"/>
                </a:ext>
              </a:extLst>
            </p:cNvPr>
            <p:cNvSpPr/>
            <p:nvPr/>
          </p:nvSpPr>
          <p:spPr>
            <a:xfrm>
              <a:off x="9042326" y="3478362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62A6F40-8B18-1A89-7535-9A846F7AE551}"/>
                </a:ext>
              </a:extLst>
            </p:cNvPr>
            <p:cNvCxnSpPr>
              <a:cxnSpLocks/>
            </p:cNvCxnSpPr>
            <p:nvPr/>
          </p:nvCxnSpPr>
          <p:spPr>
            <a:xfrm>
              <a:off x="8362950" y="3633142"/>
              <a:ext cx="635794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E701A310-83DC-8BAC-93BF-986831078F93}"/>
                </a:ext>
              </a:extLst>
            </p:cNvPr>
            <p:cNvSpPr/>
            <p:nvPr/>
          </p:nvSpPr>
          <p:spPr>
            <a:xfrm>
              <a:off x="8656564" y="3602187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FDB77DBF-5CE8-2DE0-8E2B-416F845B25AB}"/>
                </a:ext>
              </a:extLst>
            </p:cNvPr>
            <p:cNvCxnSpPr>
              <a:cxnSpLocks/>
            </p:cNvCxnSpPr>
            <p:nvPr/>
          </p:nvCxnSpPr>
          <p:spPr>
            <a:xfrm>
              <a:off x="8391525" y="3761730"/>
              <a:ext cx="683419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98B7508E-7D3A-857D-D163-C56855D66F22}"/>
                </a:ext>
              </a:extLst>
            </p:cNvPr>
            <p:cNvSpPr/>
            <p:nvPr/>
          </p:nvSpPr>
          <p:spPr>
            <a:xfrm>
              <a:off x="8708952" y="3730775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B68BCF0B-8935-42EF-B036-871598E7D480}"/>
                </a:ext>
              </a:extLst>
            </p:cNvPr>
            <p:cNvCxnSpPr>
              <a:cxnSpLocks/>
            </p:cNvCxnSpPr>
            <p:nvPr/>
          </p:nvCxnSpPr>
          <p:spPr>
            <a:xfrm>
              <a:off x="8817769" y="3897461"/>
              <a:ext cx="554831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392B1B2C-3034-3F7C-1623-5AC6310458A7}"/>
                </a:ext>
              </a:extLst>
            </p:cNvPr>
            <p:cNvSpPr/>
            <p:nvPr/>
          </p:nvSpPr>
          <p:spPr>
            <a:xfrm>
              <a:off x="9066140" y="3866506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11156668-2183-776E-77DB-BF058B6F7694}"/>
                </a:ext>
              </a:extLst>
            </p:cNvPr>
            <p:cNvCxnSpPr>
              <a:cxnSpLocks/>
            </p:cNvCxnSpPr>
            <p:nvPr/>
          </p:nvCxnSpPr>
          <p:spPr>
            <a:xfrm>
              <a:off x="8498681" y="4023668"/>
              <a:ext cx="516732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95F0F4B-65E1-0044-51CF-97DB6441AC22}"/>
                </a:ext>
              </a:extLst>
            </p:cNvPr>
            <p:cNvSpPr/>
            <p:nvPr/>
          </p:nvSpPr>
          <p:spPr>
            <a:xfrm>
              <a:off x="8728003" y="3992713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BE48BF7-F48C-85BA-6474-C6B490F621F9}"/>
                </a:ext>
              </a:extLst>
            </p:cNvPr>
            <p:cNvCxnSpPr>
              <a:cxnSpLocks/>
            </p:cNvCxnSpPr>
            <p:nvPr/>
          </p:nvCxnSpPr>
          <p:spPr>
            <a:xfrm>
              <a:off x="8427244" y="4147493"/>
              <a:ext cx="664369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214BB66-2DE8-C2D7-C65A-5EDB8E242E82}"/>
                </a:ext>
              </a:extLst>
            </p:cNvPr>
            <p:cNvSpPr/>
            <p:nvPr/>
          </p:nvSpPr>
          <p:spPr>
            <a:xfrm>
              <a:off x="8735147" y="4116538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E5761550-DE56-55A4-8C59-DE31BD2ACFC3}"/>
                </a:ext>
              </a:extLst>
            </p:cNvPr>
            <p:cNvCxnSpPr>
              <a:cxnSpLocks/>
            </p:cNvCxnSpPr>
            <p:nvPr/>
          </p:nvCxnSpPr>
          <p:spPr>
            <a:xfrm>
              <a:off x="8165306" y="4276081"/>
              <a:ext cx="669132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B935F7D0-B7AA-57E5-E406-C77F2DFD3ED9}"/>
                </a:ext>
              </a:extLst>
            </p:cNvPr>
            <p:cNvSpPr/>
            <p:nvPr/>
          </p:nvSpPr>
          <p:spPr>
            <a:xfrm>
              <a:off x="8475590" y="4245126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8CDFEDD4-BC8D-92ED-C2F7-FE9F7FA3B0CF}"/>
                </a:ext>
              </a:extLst>
            </p:cNvPr>
            <p:cNvCxnSpPr>
              <a:cxnSpLocks/>
            </p:cNvCxnSpPr>
            <p:nvPr/>
          </p:nvCxnSpPr>
          <p:spPr>
            <a:xfrm>
              <a:off x="8524875" y="4399906"/>
              <a:ext cx="421481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09E2F811-8771-4F79-6227-31E946CC8F71}"/>
                </a:ext>
              </a:extLst>
            </p:cNvPr>
            <p:cNvSpPr/>
            <p:nvPr/>
          </p:nvSpPr>
          <p:spPr>
            <a:xfrm>
              <a:off x="8704190" y="4368951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F7029AAE-7D9E-6BF7-5AE4-AA04D90DCA2D}"/>
                </a:ext>
              </a:extLst>
            </p:cNvPr>
            <p:cNvCxnSpPr>
              <a:cxnSpLocks/>
            </p:cNvCxnSpPr>
            <p:nvPr/>
          </p:nvCxnSpPr>
          <p:spPr>
            <a:xfrm>
              <a:off x="8593931" y="4521351"/>
              <a:ext cx="42862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7290C14F-7114-E2E7-EC28-7AD537FA717B}"/>
                </a:ext>
              </a:extLst>
            </p:cNvPr>
            <p:cNvSpPr/>
            <p:nvPr/>
          </p:nvSpPr>
          <p:spPr>
            <a:xfrm>
              <a:off x="8785152" y="4490396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4F5844F6-1B3A-F79E-3A12-3C33010E2577}"/>
                </a:ext>
              </a:extLst>
            </p:cNvPr>
            <p:cNvCxnSpPr>
              <a:cxnSpLocks/>
            </p:cNvCxnSpPr>
            <p:nvPr/>
          </p:nvCxnSpPr>
          <p:spPr>
            <a:xfrm>
              <a:off x="8841581" y="4650803"/>
              <a:ext cx="395288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64FEB7A0-E2CE-C6D0-D11F-6814705E5B81}"/>
                </a:ext>
              </a:extLst>
            </p:cNvPr>
            <p:cNvSpPr/>
            <p:nvPr/>
          </p:nvSpPr>
          <p:spPr>
            <a:xfrm>
              <a:off x="9014294" y="4619848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0F6E386-13A2-E25E-31F1-67B573F9EAC1}"/>
                </a:ext>
              </a:extLst>
            </p:cNvPr>
            <p:cNvCxnSpPr>
              <a:cxnSpLocks/>
            </p:cNvCxnSpPr>
            <p:nvPr/>
          </p:nvCxnSpPr>
          <p:spPr>
            <a:xfrm>
              <a:off x="8851106" y="4777874"/>
              <a:ext cx="35242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FECF342-17D5-A65D-1269-424C16D00A43}"/>
                </a:ext>
              </a:extLst>
            </p:cNvPr>
            <p:cNvSpPr/>
            <p:nvPr/>
          </p:nvSpPr>
          <p:spPr>
            <a:xfrm>
              <a:off x="9005985" y="4746919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0E064F1C-70D6-2F8F-9B48-8518B57A72E1}"/>
                </a:ext>
              </a:extLst>
            </p:cNvPr>
            <p:cNvCxnSpPr>
              <a:cxnSpLocks/>
            </p:cNvCxnSpPr>
            <p:nvPr/>
          </p:nvCxnSpPr>
          <p:spPr>
            <a:xfrm>
              <a:off x="8548688" y="4904945"/>
              <a:ext cx="435768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F64624DA-3B5E-B1E1-6139-CF9F172BEAFA}"/>
                </a:ext>
              </a:extLst>
            </p:cNvPr>
            <p:cNvSpPr/>
            <p:nvPr/>
          </p:nvSpPr>
          <p:spPr>
            <a:xfrm>
              <a:off x="8727477" y="4873990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F3D81973-47C2-30CB-637D-9D6586A5B781}"/>
                </a:ext>
              </a:extLst>
            </p:cNvPr>
            <p:cNvCxnSpPr>
              <a:cxnSpLocks/>
            </p:cNvCxnSpPr>
            <p:nvPr/>
          </p:nvCxnSpPr>
          <p:spPr>
            <a:xfrm>
              <a:off x="8832056" y="5027254"/>
              <a:ext cx="473869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B9315B06-BBC3-58CF-EAD0-27AA7159923F}"/>
                </a:ext>
              </a:extLst>
            </p:cNvPr>
            <p:cNvSpPr/>
            <p:nvPr/>
          </p:nvSpPr>
          <p:spPr>
            <a:xfrm>
              <a:off x="9039721" y="4996299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58C6920-4747-FA5D-69BB-1650859E9069}"/>
                </a:ext>
              </a:extLst>
            </p:cNvPr>
            <p:cNvCxnSpPr>
              <a:cxnSpLocks/>
            </p:cNvCxnSpPr>
            <p:nvPr/>
          </p:nvCxnSpPr>
          <p:spPr>
            <a:xfrm>
              <a:off x="8760619" y="5149563"/>
              <a:ext cx="519112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9018962C-11B0-4F3E-4D4B-F376281578F3}"/>
                </a:ext>
              </a:extLst>
            </p:cNvPr>
            <p:cNvSpPr/>
            <p:nvPr/>
          </p:nvSpPr>
          <p:spPr>
            <a:xfrm>
              <a:off x="9001223" y="5118608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2D018C4D-D2C0-DA82-344E-2AF77C4107D2}"/>
                </a:ext>
              </a:extLst>
            </p:cNvPr>
            <p:cNvCxnSpPr>
              <a:cxnSpLocks/>
            </p:cNvCxnSpPr>
            <p:nvPr/>
          </p:nvCxnSpPr>
          <p:spPr>
            <a:xfrm>
              <a:off x="8639175" y="5288539"/>
              <a:ext cx="488156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3AD4BCBF-CEBA-74E8-496C-5F90E2848E59}"/>
                </a:ext>
              </a:extLst>
            </p:cNvPr>
            <p:cNvSpPr/>
            <p:nvPr/>
          </p:nvSpPr>
          <p:spPr>
            <a:xfrm>
              <a:off x="8857207" y="5257584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A426F8BD-5D29-65BF-3D3D-4D518B9A3C41}"/>
                </a:ext>
              </a:extLst>
            </p:cNvPr>
            <p:cNvCxnSpPr>
              <a:cxnSpLocks/>
            </p:cNvCxnSpPr>
            <p:nvPr/>
          </p:nvCxnSpPr>
          <p:spPr>
            <a:xfrm>
              <a:off x="8748713" y="5425134"/>
              <a:ext cx="433387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DEC74872-FF67-67C7-54F7-C3E1165ED870}"/>
                </a:ext>
              </a:extLst>
            </p:cNvPr>
            <p:cNvSpPr/>
            <p:nvPr/>
          </p:nvSpPr>
          <p:spPr>
            <a:xfrm>
              <a:off x="8936358" y="5394179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584719F0-221D-B2DA-74EA-76AA3F28F429}"/>
                </a:ext>
              </a:extLst>
            </p:cNvPr>
            <p:cNvCxnSpPr>
              <a:cxnSpLocks/>
            </p:cNvCxnSpPr>
            <p:nvPr/>
          </p:nvCxnSpPr>
          <p:spPr>
            <a:xfrm>
              <a:off x="8703469" y="5545062"/>
              <a:ext cx="56197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9009D27A-22C0-0A3B-44F8-919ECF0853AC}"/>
                </a:ext>
              </a:extLst>
            </p:cNvPr>
            <p:cNvSpPr/>
            <p:nvPr/>
          </p:nvSpPr>
          <p:spPr>
            <a:xfrm>
              <a:off x="8955808" y="5514107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81FBA06C-5813-C19E-A439-079BE82607BB}"/>
                </a:ext>
              </a:extLst>
            </p:cNvPr>
            <p:cNvCxnSpPr>
              <a:cxnSpLocks/>
            </p:cNvCxnSpPr>
            <p:nvPr/>
          </p:nvCxnSpPr>
          <p:spPr>
            <a:xfrm>
              <a:off x="8858250" y="5676895"/>
              <a:ext cx="459581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BB977705-590F-E823-223F-4A87E8796CB9}"/>
                </a:ext>
              </a:extLst>
            </p:cNvPr>
            <p:cNvSpPr/>
            <p:nvPr/>
          </p:nvSpPr>
          <p:spPr>
            <a:xfrm>
              <a:off x="9054007" y="5645940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D9ED1E7A-66A8-8500-B6ED-53C1B36505D5}"/>
                </a:ext>
              </a:extLst>
            </p:cNvPr>
            <p:cNvCxnSpPr>
              <a:cxnSpLocks/>
            </p:cNvCxnSpPr>
            <p:nvPr/>
          </p:nvCxnSpPr>
          <p:spPr>
            <a:xfrm>
              <a:off x="8882063" y="5808728"/>
              <a:ext cx="631031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A0D7EBEB-A855-3435-F51F-662982ACFC33}"/>
                </a:ext>
              </a:extLst>
            </p:cNvPr>
            <p:cNvSpPr/>
            <p:nvPr/>
          </p:nvSpPr>
          <p:spPr>
            <a:xfrm>
              <a:off x="9171254" y="5777773"/>
              <a:ext cx="60176" cy="60176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Line 37">
              <a:extLst>
                <a:ext uri="{FF2B5EF4-FFF2-40B4-BE49-F238E27FC236}">
                  <a16:creationId xmlns:a16="http://schemas.microsoft.com/office/drawing/2014/main" id="{43D8546E-8DDA-45CB-E268-7FD6BE966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7608" y="5846733"/>
              <a:ext cx="0" cy="519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67">
              <a:extLst>
                <a:ext uri="{FF2B5EF4-FFF2-40B4-BE49-F238E27FC236}">
                  <a16:creationId xmlns:a16="http://schemas.microsoft.com/office/drawing/2014/main" id="{792C7A60-EC6B-44F7-AC7D-CB8AAF3DE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497" y="5864486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0.3</a:t>
              </a:r>
            </a:p>
          </p:txBody>
        </p:sp>
        <p:sp>
          <p:nvSpPr>
            <p:cNvPr id="91" name="Line 37">
              <a:extLst>
                <a:ext uri="{FF2B5EF4-FFF2-40B4-BE49-F238E27FC236}">
                  <a16:creationId xmlns:a16="http://schemas.microsoft.com/office/drawing/2014/main" id="{AC2D5240-0FEF-0112-3D7D-B359B165B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8566" y="5846733"/>
              <a:ext cx="0" cy="519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67">
              <a:extLst>
                <a:ext uri="{FF2B5EF4-FFF2-40B4-BE49-F238E27FC236}">
                  <a16:creationId xmlns:a16="http://schemas.microsoft.com/office/drawing/2014/main" id="{9F10AFA7-FC43-A7A0-9E70-A843E14DA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55" y="5864486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94" name="Line 37">
              <a:extLst>
                <a:ext uri="{FF2B5EF4-FFF2-40B4-BE49-F238E27FC236}">
                  <a16:creationId xmlns:a16="http://schemas.microsoft.com/office/drawing/2014/main" id="{293F9EAA-01B1-F7D4-7F26-930654490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9092" y="5846733"/>
              <a:ext cx="0" cy="519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67">
              <a:extLst>
                <a:ext uri="{FF2B5EF4-FFF2-40B4-BE49-F238E27FC236}">
                  <a16:creationId xmlns:a16="http://schemas.microsoft.com/office/drawing/2014/main" id="{82692B42-F95B-0903-CBCD-174574DAB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981" y="5864486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1.0</a:t>
              </a:r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12C8D28-8120-EC29-5374-AA690882A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94042" y="5846733"/>
              <a:ext cx="0" cy="519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67">
              <a:extLst>
                <a:ext uri="{FF2B5EF4-FFF2-40B4-BE49-F238E27FC236}">
                  <a16:creationId xmlns:a16="http://schemas.microsoft.com/office/drawing/2014/main" id="{8A1A5388-C6F9-DD12-23F8-C1C53A14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1931" y="5864486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3.0</a:t>
              </a:r>
            </a:p>
          </p:txBody>
        </p:sp>
        <p:sp>
          <p:nvSpPr>
            <p:cNvPr id="100" name="Line 37">
              <a:extLst>
                <a:ext uri="{FF2B5EF4-FFF2-40B4-BE49-F238E27FC236}">
                  <a16:creationId xmlns:a16="http://schemas.microsoft.com/office/drawing/2014/main" id="{9809B00E-7441-4B50-67BF-B2E5D28F0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25705" y="5846733"/>
              <a:ext cx="0" cy="519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67">
              <a:extLst>
                <a:ext uri="{FF2B5EF4-FFF2-40B4-BE49-F238E27FC236}">
                  <a16:creationId xmlns:a16="http://schemas.microsoft.com/office/drawing/2014/main" id="{7DFDF07A-4C07-42AC-D59C-1513F5C7D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3594" y="5864486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5.0</a:t>
              </a:r>
            </a:p>
          </p:txBody>
        </p:sp>
        <p:sp>
          <p:nvSpPr>
            <p:cNvPr id="103" name="Line 37">
              <a:extLst>
                <a:ext uri="{FF2B5EF4-FFF2-40B4-BE49-F238E27FC236}">
                  <a16:creationId xmlns:a16="http://schemas.microsoft.com/office/drawing/2014/main" id="{69A125A2-5D6C-013A-0094-FF2A05094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63932" y="5846733"/>
              <a:ext cx="0" cy="519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67">
              <a:extLst>
                <a:ext uri="{FF2B5EF4-FFF2-40B4-BE49-F238E27FC236}">
                  <a16:creationId xmlns:a16="http://schemas.microsoft.com/office/drawing/2014/main" id="{3A5F95B0-DE4D-708D-ED2D-728BEC8D6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7356" y="5864486"/>
              <a:ext cx="31315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10.0</a:t>
              </a:r>
            </a:p>
          </p:txBody>
        </p:sp>
        <p:sp>
          <p:nvSpPr>
            <p:cNvPr id="170" name="Line 37">
              <a:extLst>
                <a:ext uri="{FF2B5EF4-FFF2-40B4-BE49-F238E27FC236}">
                  <a16:creationId xmlns:a16="http://schemas.microsoft.com/office/drawing/2014/main" id="{96FE775C-8CBA-D81F-32B6-8B24680A2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7608" y="1786439"/>
              <a:ext cx="0" cy="404882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3" name="Line 37">
              <a:extLst>
                <a:ext uri="{FF2B5EF4-FFF2-40B4-BE49-F238E27FC236}">
                  <a16:creationId xmlns:a16="http://schemas.microsoft.com/office/drawing/2014/main" id="{91E6A7BC-4A02-AABE-7610-44022CCA3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8566" y="1786439"/>
              <a:ext cx="0" cy="404882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6" name="Line 37">
              <a:extLst>
                <a:ext uri="{FF2B5EF4-FFF2-40B4-BE49-F238E27FC236}">
                  <a16:creationId xmlns:a16="http://schemas.microsoft.com/office/drawing/2014/main" id="{1D576B48-5D42-9773-884D-E6CFEF3B10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9092" y="1786439"/>
              <a:ext cx="0" cy="4048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9" name="Line 37">
              <a:extLst>
                <a:ext uri="{FF2B5EF4-FFF2-40B4-BE49-F238E27FC236}">
                  <a16:creationId xmlns:a16="http://schemas.microsoft.com/office/drawing/2014/main" id="{9553A6CC-694F-1797-2195-73D0B4AE2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94042" y="1786439"/>
              <a:ext cx="0" cy="404882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2" name="Line 37">
              <a:extLst>
                <a:ext uri="{FF2B5EF4-FFF2-40B4-BE49-F238E27FC236}">
                  <a16:creationId xmlns:a16="http://schemas.microsoft.com/office/drawing/2014/main" id="{526D075C-B85D-FC67-D3B1-9279305D7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25705" y="1786439"/>
              <a:ext cx="0" cy="404882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5" name="Line 37">
              <a:extLst>
                <a:ext uri="{FF2B5EF4-FFF2-40B4-BE49-F238E27FC236}">
                  <a16:creationId xmlns:a16="http://schemas.microsoft.com/office/drawing/2014/main" id="{E91260D5-FC68-E8BC-4A0D-D10A75123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63932" y="1786439"/>
              <a:ext cx="0" cy="404882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C934FFB3-08DB-FA14-5EDA-89F9DF03C30F}"/>
                </a:ext>
              </a:extLst>
            </p:cNvPr>
            <p:cNvCxnSpPr/>
            <p:nvPr/>
          </p:nvCxnSpPr>
          <p:spPr>
            <a:xfrm>
              <a:off x="7392144" y="5854319"/>
              <a:ext cx="338437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4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EFAD7E7-69CF-B85A-0BD1-154B3B4C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GLP-1 receptor agonists on body weight</a:t>
            </a:r>
            <a:br>
              <a:rPr lang="en-US" dirty="0"/>
            </a:br>
            <a:r>
              <a:rPr lang="en-US" dirty="0"/>
              <a:t>in patients with type 2 diabetes and HIV </a:t>
            </a:r>
            <a:endParaRPr lang="fr-FR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6536E11-7C29-5846-1C6D-D329A547B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4" y="6473684"/>
            <a:ext cx="26066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Lloyd AN et al. 12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IAS 2023 ; EPB0195</a:t>
            </a:r>
          </a:p>
        </p:txBody>
      </p:sp>
      <p:sp>
        <p:nvSpPr>
          <p:cNvPr id="2" name="Line 22">
            <a:extLst>
              <a:ext uri="{FF2B5EF4-FFF2-40B4-BE49-F238E27FC236}">
                <a16:creationId xmlns:a16="http://schemas.microsoft.com/office/drawing/2014/main" id="{20221933-B772-466B-7621-AD6DA02DD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96" y="2709862"/>
            <a:ext cx="0" cy="2110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781E9F88-D0E6-96FE-3493-76513A1E4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4820574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id="{6AB89D58-4BC5-075F-8625-4869A8196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4608047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13" name="Line 34">
            <a:extLst>
              <a:ext uri="{FF2B5EF4-FFF2-40B4-BE49-F238E27FC236}">
                <a16:creationId xmlns:a16="http://schemas.microsoft.com/office/drawing/2014/main" id="{59356E53-6F2E-F4B1-2AEC-235B7870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96" y="4820574"/>
            <a:ext cx="5593830" cy="211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id="{BBAB5C5F-0A69-31B7-2435-3B431F8B84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96" y="4820574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266BF9F6-CBB3-B278-2761-2D152023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4738024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102</a:t>
            </a: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id="{3E50324A-F462-15D5-51C2-1BD0709B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4523409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104</a:t>
            </a:r>
          </a:p>
        </p:txBody>
      </p:sp>
      <p:sp>
        <p:nvSpPr>
          <p:cNvPr id="22" name="ZoneTexte 4">
            <a:extLst>
              <a:ext uri="{FF2B5EF4-FFF2-40B4-BE49-F238E27FC236}">
                <a16:creationId xmlns:a16="http://schemas.microsoft.com/office/drawing/2014/main" id="{22FFE643-10B3-AC2B-F96A-86C3502F438A}"/>
              </a:ext>
            </a:extLst>
          </p:cNvPr>
          <p:cNvSpPr txBox="1">
            <a:spLocks noChangeArrowheads="1"/>
          </p:cNvSpPr>
          <p:nvPr/>
        </p:nvSpPr>
        <p:spPr bwMode="auto">
          <a:xfrm rot="21429448">
            <a:off x="220036" y="2323879"/>
            <a:ext cx="921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fr-FR" sz="1200" b="1" dirty="0">
                <a:solidFill>
                  <a:schemeClr val="tx1"/>
                </a:solidFill>
                <a:latin typeface="+mj-lt"/>
                <a:ea typeface="ＭＳ Ｐゴシック" pitchFamily="34" charset="-128"/>
              </a:rPr>
              <a:t>Weight (kg)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770D38D-8059-083B-1886-41D6E51F7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3224212"/>
            <a:ext cx="808355" cy="1595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altLang="fr-FR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793E3D23-6C11-04D2-CB21-921C4297D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184" y="3005138"/>
            <a:ext cx="808355" cy="18150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altLang="fr-FR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E77F351A-1321-D8E2-EEEB-3628EAF65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899" y="3405189"/>
            <a:ext cx="793568" cy="1414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altLang="fr-FR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84A23BBF-6540-EF10-E658-8ED58363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747" y="4090988"/>
            <a:ext cx="796032" cy="7291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16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l" eaLnBrk="1" hangingPunct="1"/>
            <a:endParaRPr lang="fr-FR" altLang="fr-FR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Line 36">
            <a:extLst>
              <a:ext uri="{FF2B5EF4-FFF2-40B4-BE49-F238E27FC236}">
                <a16:creationId xmlns:a16="http://schemas.microsoft.com/office/drawing/2014/main" id="{A46996A7-4FF7-2226-14CC-83ABC10A2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952" y="4820169"/>
            <a:ext cx="0" cy="60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latin typeface="+mj-lt"/>
            </a:endParaRPr>
          </a:p>
        </p:txBody>
      </p:sp>
      <p:sp>
        <p:nvSpPr>
          <p:cNvPr id="28" name="Rectangle 38">
            <a:extLst>
              <a:ext uri="{FF2B5EF4-FFF2-40B4-BE49-F238E27FC236}">
                <a16:creationId xmlns:a16="http://schemas.microsoft.com/office/drawing/2014/main" id="{73BA79ED-A89E-E2C8-6AEB-FF6D08F4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276" y="2784494"/>
            <a:ext cx="8976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-1.73 (±8.45) kg</a:t>
            </a:r>
            <a:endParaRPr lang="fr-FR" alt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ectangle 53">
            <a:extLst>
              <a:ext uri="{FF2B5EF4-FFF2-40B4-BE49-F238E27FC236}">
                <a16:creationId xmlns:a16="http://schemas.microsoft.com/office/drawing/2014/main" id="{3C8BEC0E-FCF9-CA7F-42CE-540C09D2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591" y="4944917"/>
            <a:ext cx="993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+mj-lt"/>
              </a:rPr>
              <a:t>DM </a:t>
            </a:r>
            <a:r>
              <a:rPr lang="fr-FR" altLang="fr-FR" sz="1200" b="1" dirty="0" err="1">
                <a:solidFill>
                  <a:schemeClr val="tx1"/>
                </a:solidFill>
                <a:latin typeface="+mj-lt"/>
              </a:rPr>
              <a:t>only</a:t>
            </a:r>
            <a:r>
              <a:rPr lang="fr-FR" altLang="fr-FR" sz="1200" b="1" dirty="0">
                <a:solidFill>
                  <a:schemeClr val="tx1"/>
                </a:solidFill>
                <a:latin typeface="+mj-lt"/>
              </a:rPr>
              <a:t> (n=30)</a:t>
            </a:r>
          </a:p>
        </p:txBody>
      </p:sp>
      <p:sp>
        <p:nvSpPr>
          <p:cNvPr id="33" name="Accolade ouvrante 2">
            <a:extLst>
              <a:ext uri="{FF2B5EF4-FFF2-40B4-BE49-F238E27FC236}">
                <a16:creationId xmlns:a16="http://schemas.microsoft.com/office/drawing/2014/main" id="{AE3ABEB1-C38D-5469-6641-2A3A4F7446BA}"/>
              </a:ext>
            </a:extLst>
          </p:cNvPr>
          <p:cNvSpPr>
            <a:spLocks/>
          </p:cNvSpPr>
          <p:nvPr/>
        </p:nvSpPr>
        <p:spPr bwMode="auto">
          <a:xfrm rot="16200000">
            <a:off x="2023229" y="2493788"/>
            <a:ext cx="91777" cy="1140471"/>
          </a:xfrm>
          <a:prstGeom prst="rightBracke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ctangle 61">
            <a:extLst>
              <a:ext uri="{FF2B5EF4-FFF2-40B4-BE49-F238E27FC236}">
                <a16:creationId xmlns:a16="http://schemas.microsoft.com/office/drawing/2014/main" id="{96EC0774-017A-B691-F0F8-42128CD12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527" y="2117605"/>
            <a:ext cx="146942" cy="1469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altLang="fr-FR" sz="1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Rectangle 62">
            <a:extLst>
              <a:ext uri="{FF2B5EF4-FFF2-40B4-BE49-F238E27FC236}">
                <a16:creationId xmlns:a16="http://schemas.microsoft.com/office/drawing/2014/main" id="{B02CDADF-A26B-B696-2BAD-B0A012E2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327" y="2117605"/>
            <a:ext cx="146942" cy="1469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fr-FR" altLang="fr-FR" sz="1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ectangle 64">
            <a:extLst>
              <a:ext uri="{FF2B5EF4-FFF2-40B4-BE49-F238E27FC236}">
                <a16:creationId xmlns:a16="http://schemas.microsoft.com/office/drawing/2014/main" id="{E3F9FDC5-C6B6-4DC7-4330-177895CDB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198" y="2052577"/>
            <a:ext cx="1598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Follow-up </a:t>
            </a:r>
            <a:r>
              <a:rPr lang="fr-FR" altLang="fr-FR" sz="1200" dirty="0" err="1">
                <a:solidFill>
                  <a:schemeClr val="tx1"/>
                </a:solidFill>
                <a:latin typeface="+mj-lt"/>
              </a:rPr>
              <a:t>weight</a:t>
            </a: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 (kg)</a:t>
            </a:r>
          </a:p>
        </p:txBody>
      </p:sp>
      <p:sp>
        <p:nvSpPr>
          <p:cNvPr id="39" name="Rectangle 65">
            <a:extLst>
              <a:ext uri="{FF2B5EF4-FFF2-40B4-BE49-F238E27FC236}">
                <a16:creationId xmlns:a16="http://schemas.microsoft.com/office/drawing/2014/main" id="{E9311D7D-4EF7-C591-317C-C6149A59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998" y="2052577"/>
            <a:ext cx="1474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Baseline </a:t>
            </a:r>
            <a:r>
              <a:rPr lang="fr-FR" altLang="fr-FR" sz="1200" dirty="0" err="1">
                <a:solidFill>
                  <a:schemeClr val="tx1"/>
                </a:solidFill>
                <a:latin typeface="+mj-lt"/>
              </a:rPr>
              <a:t>weight</a:t>
            </a:r>
            <a:r>
              <a:rPr lang="fr-FR" altLang="fr-FR" sz="1200" dirty="0">
                <a:solidFill>
                  <a:schemeClr val="tx1"/>
                </a:solidFill>
                <a:latin typeface="+mj-lt"/>
              </a:rPr>
              <a:t> (kg)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914E9F6-6FC6-D196-C0A9-F00D7AEFD57E}"/>
              </a:ext>
            </a:extLst>
          </p:cNvPr>
          <p:cNvSpPr txBox="1"/>
          <p:nvPr/>
        </p:nvSpPr>
        <p:spPr>
          <a:xfrm>
            <a:off x="184762" y="1504785"/>
            <a:ext cx="611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800" b="1" i="0" u="none" strike="noStrike" baseline="0" dirty="0">
                <a:solidFill>
                  <a:srgbClr val="0070C0"/>
                </a:solidFill>
                <a:latin typeface="+mj-lt"/>
              </a:rPr>
              <a:t>Change in </a:t>
            </a:r>
            <a:r>
              <a:rPr lang="fr-FR" sz="1800" b="1" i="0" u="none" strike="noStrike" baseline="0" dirty="0" err="1">
                <a:solidFill>
                  <a:srgbClr val="0070C0"/>
                </a:solidFill>
                <a:latin typeface="+mj-lt"/>
              </a:rPr>
              <a:t>weight</a:t>
            </a:r>
            <a:r>
              <a:rPr lang="fr-FR" sz="1800" b="1" i="0" u="none" strike="noStrike" baseline="0" dirty="0">
                <a:solidFill>
                  <a:srgbClr val="0070C0"/>
                </a:solidFill>
                <a:latin typeface="+mj-lt"/>
              </a:rPr>
              <a:t> (kg)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+mj-lt"/>
              </a:rPr>
              <a:t>before and after initiation of a </a:t>
            </a:r>
            <a:r>
              <a:rPr lang="fr-FR" sz="1800" b="1" i="0" u="none" strike="noStrike" baseline="0" dirty="0">
                <a:solidFill>
                  <a:srgbClr val="0070C0"/>
                </a:solidFill>
                <a:latin typeface="+mj-lt"/>
              </a:rPr>
              <a:t>GLP-1 RA</a:t>
            </a:r>
            <a:endParaRPr lang="fr-FR" sz="9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1" name="Line 23">
            <a:extLst>
              <a:ext uri="{FF2B5EF4-FFF2-40B4-BE49-F238E27FC236}">
                <a16:creationId xmlns:a16="http://schemas.microsoft.com/office/drawing/2014/main" id="{DEF69FA6-2617-1538-6DF9-EA2EF6CAD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4398949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42" name="Line 25">
            <a:extLst>
              <a:ext uri="{FF2B5EF4-FFF2-40B4-BE49-F238E27FC236}">
                <a16:creationId xmlns:a16="http://schemas.microsoft.com/office/drawing/2014/main" id="{51F6FAB2-767D-EA90-2E09-DC0525C88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4186422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D12C357A-0556-8A08-7227-7B5174BE55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96" y="4398949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31B10566-773F-129E-7E22-72810B01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4316399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106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FD80EE-1299-2B3E-735B-921A4170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4101784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108</a:t>
            </a:r>
          </a:p>
        </p:txBody>
      </p:sp>
      <p:sp>
        <p:nvSpPr>
          <p:cNvPr id="46" name="Line 23">
            <a:extLst>
              <a:ext uri="{FF2B5EF4-FFF2-40B4-BE49-F238E27FC236}">
                <a16:creationId xmlns:a16="http://schemas.microsoft.com/office/drawing/2014/main" id="{8381855C-E3C7-9AAE-E1A7-9A78B9D3D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3988120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47" name="Line 25">
            <a:extLst>
              <a:ext uri="{FF2B5EF4-FFF2-40B4-BE49-F238E27FC236}">
                <a16:creationId xmlns:a16="http://schemas.microsoft.com/office/drawing/2014/main" id="{B4061AD9-F6B7-1BDC-F5D1-FFA754B42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3775593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48" name="Line 35">
            <a:extLst>
              <a:ext uri="{FF2B5EF4-FFF2-40B4-BE49-F238E27FC236}">
                <a16:creationId xmlns:a16="http://schemas.microsoft.com/office/drawing/2014/main" id="{47CE4DA7-2BA3-B658-D986-0A67833240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96" y="3988120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63AA811D-02F3-6B4F-8CAC-7AA46E864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3905570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110</a:t>
            </a: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E919EBF5-1F4C-9A9B-7214-D1DC40A54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3690955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112</a:t>
            </a:r>
          </a:p>
        </p:txBody>
      </p:sp>
      <p:sp>
        <p:nvSpPr>
          <p:cNvPr id="51" name="Line 23">
            <a:extLst>
              <a:ext uri="{FF2B5EF4-FFF2-40B4-BE49-F238E27FC236}">
                <a16:creationId xmlns:a16="http://schemas.microsoft.com/office/drawing/2014/main" id="{F70A53CD-9815-9E2F-CD14-B60024D4D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3566495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52" name="Line 25">
            <a:extLst>
              <a:ext uri="{FF2B5EF4-FFF2-40B4-BE49-F238E27FC236}">
                <a16:creationId xmlns:a16="http://schemas.microsoft.com/office/drawing/2014/main" id="{06B9BCDE-87B5-80C2-C253-A3E10D7A4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3353968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53" name="Line 35">
            <a:extLst>
              <a:ext uri="{FF2B5EF4-FFF2-40B4-BE49-F238E27FC236}">
                <a16:creationId xmlns:a16="http://schemas.microsoft.com/office/drawing/2014/main" id="{5074CAF6-5837-6626-8A48-B75D7F81D4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96" y="3566495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E329C957-2E18-4CD2-C94B-F37542F4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3483945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114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41A76B0-84AC-3B48-F4BD-55102E5E1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3269330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116</a:t>
            </a:r>
          </a:p>
        </p:txBody>
      </p:sp>
      <p:sp>
        <p:nvSpPr>
          <p:cNvPr id="56" name="Line 23">
            <a:extLst>
              <a:ext uri="{FF2B5EF4-FFF2-40B4-BE49-F238E27FC236}">
                <a16:creationId xmlns:a16="http://schemas.microsoft.com/office/drawing/2014/main" id="{ECEDBFE8-593B-7156-8C2A-BA75060ED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3156650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57" name="Line 25">
            <a:extLst>
              <a:ext uri="{FF2B5EF4-FFF2-40B4-BE49-F238E27FC236}">
                <a16:creationId xmlns:a16="http://schemas.microsoft.com/office/drawing/2014/main" id="{82EFE8BD-6F0D-2724-03F7-0730E49E2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2944123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58" name="Line 35">
            <a:extLst>
              <a:ext uri="{FF2B5EF4-FFF2-40B4-BE49-F238E27FC236}">
                <a16:creationId xmlns:a16="http://schemas.microsoft.com/office/drawing/2014/main" id="{96D59A76-76AC-796F-353D-2B8D1D6462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96" y="3156650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59" name="Rectangle 42">
            <a:extLst>
              <a:ext uri="{FF2B5EF4-FFF2-40B4-BE49-F238E27FC236}">
                <a16:creationId xmlns:a16="http://schemas.microsoft.com/office/drawing/2014/main" id="{B02C337D-E732-6794-5084-ED944102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3074100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118</a:t>
            </a:r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F8A4C52B-CDD2-4B7E-0F83-AB1CEC76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2859485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120</a:t>
            </a:r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356B63BF-171E-A073-AE4F-4BAE5DFAF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709" y="2735025"/>
            <a:ext cx="65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63" name="Line 35">
            <a:extLst>
              <a:ext uri="{FF2B5EF4-FFF2-40B4-BE49-F238E27FC236}">
                <a16:creationId xmlns:a16="http://schemas.microsoft.com/office/drawing/2014/main" id="{5278C49B-BE8C-C0EC-F84C-AA5415DE2D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96" y="2735025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100">
              <a:latin typeface="+mj-lt"/>
            </a:endParaRPr>
          </a:p>
        </p:txBody>
      </p:sp>
      <p:sp>
        <p:nvSpPr>
          <p:cNvPr id="64" name="Rectangle 42">
            <a:extLst>
              <a:ext uri="{FF2B5EF4-FFF2-40B4-BE49-F238E27FC236}">
                <a16:creationId xmlns:a16="http://schemas.microsoft.com/office/drawing/2014/main" id="{3D7C03CD-0F57-1F18-A448-C82F8EA1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40" y="2652475"/>
            <a:ext cx="2164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122</a:t>
            </a:r>
          </a:p>
        </p:txBody>
      </p:sp>
      <p:sp>
        <p:nvSpPr>
          <p:cNvPr id="67" name="Rectangle 53">
            <a:extLst>
              <a:ext uri="{FF2B5EF4-FFF2-40B4-BE49-F238E27FC236}">
                <a16:creationId xmlns:a16="http://schemas.microsoft.com/office/drawing/2014/main" id="{A793E01C-10E7-250A-50E2-9AE93420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053" y="4944917"/>
            <a:ext cx="10595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+mj-lt"/>
              </a:rPr>
              <a:t>DM + HIV (n=15)</a:t>
            </a:r>
          </a:p>
        </p:txBody>
      </p:sp>
      <p:sp>
        <p:nvSpPr>
          <p:cNvPr id="68" name="Rectangle 53">
            <a:extLst>
              <a:ext uri="{FF2B5EF4-FFF2-40B4-BE49-F238E27FC236}">
                <a16:creationId xmlns:a16="http://schemas.microsoft.com/office/drawing/2014/main" id="{B58630E6-6D9B-5F98-F894-EF155DB3D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445" y="3038918"/>
            <a:ext cx="8800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+mj-lt"/>
              </a:rPr>
              <a:t>P = 0.0085</a:t>
            </a:r>
          </a:p>
        </p:txBody>
      </p:sp>
      <p:sp>
        <p:nvSpPr>
          <p:cNvPr id="69" name="Rectangle 38">
            <a:extLst>
              <a:ext uri="{FF2B5EF4-FFF2-40B4-BE49-F238E27FC236}">
                <a16:creationId xmlns:a16="http://schemas.microsoft.com/office/drawing/2014/main" id="{D8431AFC-47BA-FEB2-F992-E6B9F5D4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471" y="2577141"/>
            <a:ext cx="969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100" dirty="0">
                <a:solidFill>
                  <a:schemeClr val="tx1"/>
                </a:solidFill>
                <a:latin typeface="+mj-lt"/>
              </a:rPr>
              <a:t>-10.4 (±12.47) kg</a:t>
            </a:r>
            <a:endParaRPr lang="fr-FR" altLang="fr-FR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Accolade ouvrante 2">
            <a:extLst>
              <a:ext uri="{FF2B5EF4-FFF2-40B4-BE49-F238E27FC236}">
                <a16:creationId xmlns:a16="http://schemas.microsoft.com/office/drawing/2014/main" id="{849DEC26-A9FD-73F7-C4EE-06293A037BF5}"/>
              </a:ext>
            </a:extLst>
          </p:cNvPr>
          <p:cNvSpPr>
            <a:spLocks/>
          </p:cNvSpPr>
          <p:nvPr/>
        </p:nvSpPr>
        <p:spPr bwMode="auto">
          <a:xfrm rot="16200000">
            <a:off x="5052491" y="2286435"/>
            <a:ext cx="91777" cy="1140471"/>
          </a:xfrm>
          <a:prstGeom prst="rightBracke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33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7DC5C448-0A93-4DF0-F1E3-C8909CD0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61" y="3205232"/>
            <a:ext cx="537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chemeClr val="bg1"/>
                </a:solidFill>
                <a:latin typeface="+mj-lt"/>
              </a:rPr>
              <a:t>117.3</a:t>
            </a:r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52A6F0E3-78B6-F68D-CD18-7C7A9352F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019" y="3382693"/>
            <a:ext cx="537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chemeClr val="bg1"/>
                </a:solidFill>
                <a:latin typeface="+mj-lt"/>
              </a:rPr>
              <a:t>115.6</a:t>
            </a:r>
          </a:p>
        </p:txBody>
      </p:sp>
      <p:sp>
        <p:nvSpPr>
          <p:cNvPr id="73" name="Rectangle 65">
            <a:extLst>
              <a:ext uri="{FF2B5EF4-FFF2-40B4-BE49-F238E27FC236}">
                <a16:creationId xmlns:a16="http://schemas.microsoft.com/office/drawing/2014/main" id="{4910B5DB-920B-0548-CD77-2C32805AE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2755" y="2977900"/>
            <a:ext cx="537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chemeClr val="bg1"/>
                </a:solidFill>
                <a:latin typeface="+mj-lt"/>
              </a:rPr>
              <a:t>119.4</a:t>
            </a:r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3AA824E1-34C9-E7C8-01CC-51EEFF43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937" y="4073816"/>
            <a:ext cx="420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 b="1" dirty="0">
                <a:solidFill>
                  <a:schemeClr val="bg1"/>
                </a:solidFill>
                <a:latin typeface="+mj-lt"/>
              </a:rPr>
              <a:t>109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B0F3D4E-DC30-80D0-30E6-55F347E695FB}"/>
              </a:ext>
            </a:extLst>
          </p:cNvPr>
          <p:cNvSpPr txBox="1"/>
          <p:nvPr/>
        </p:nvSpPr>
        <p:spPr>
          <a:xfrm>
            <a:off x="7336720" y="2000713"/>
            <a:ext cx="4105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none" strike="noStrike" baseline="0" dirty="0">
                <a:solidFill>
                  <a:srgbClr val="00B0F0"/>
                </a:solidFill>
                <a:latin typeface="+mj-lt"/>
              </a:rPr>
              <a:t>Hypothesis of the pathogenesis</a:t>
            </a:r>
            <a:br>
              <a:rPr lang="en-US" b="1" u="none" strike="noStrike" baseline="0" dirty="0">
                <a:solidFill>
                  <a:srgbClr val="00B0F0"/>
                </a:solidFill>
                <a:latin typeface="+mj-lt"/>
              </a:rPr>
            </a:br>
            <a:r>
              <a:rPr lang="en-US" b="1" u="none" strike="noStrike" baseline="0" dirty="0">
                <a:solidFill>
                  <a:srgbClr val="00B0F0"/>
                </a:solidFill>
                <a:latin typeface="+mj-lt"/>
              </a:rPr>
              <a:t>of lipodystrophy syndrome and proposed</a:t>
            </a:r>
            <a:br>
              <a:rPr lang="en-US" b="1" u="none" strike="noStrike" baseline="0" dirty="0">
                <a:solidFill>
                  <a:srgbClr val="00B0F0"/>
                </a:solidFill>
                <a:latin typeface="+mj-lt"/>
              </a:rPr>
            </a:br>
            <a:r>
              <a:rPr lang="en-US" b="1" u="none" strike="noStrike" baseline="0" dirty="0">
                <a:solidFill>
                  <a:srgbClr val="00B0F0"/>
                </a:solidFill>
                <a:latin typeface="+mj-lt"/>
              </a:rPr>
              <a:t>impact of GLP-1 receptor agonists</a:t>
            </a:r>
            <a:endParaRPr lang="fr-FR" sz="900" b="1" baseline="30000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28E4614-125E-0A83-BC6F-C77D6912C3DB}"/>
              </a:ext>
            </a:extLst>
          </p:cNvPr>
          <p:cNvGrpSpPr/>
          <p:nvPr/>
        </p:nvGrpSpPr>
        <p:grpSpPr>
          <a:xfrm>
            <a:off x="6933139" y="3340018"/>
            <a:ext cx="5156273" cy="2052357"/>
            <a:chOff x="7915451" y="3340018"/>
            <a:chExt cx="4173961" cy="1506282"/>
          </a:xfrm>
        </p:grpSpPr>
        <p:pic>
          <p:nvPicPr>
            <p:cNvPr id="534" name="Image 533">
              <a:extLst>
                <a:ext uri="{FF2B5EF4-FFF2-40B4-BE49-F238E27FC236}">
                  <a16:creationId xmlns:a16="http://schemas.microsoft.com/office/drawing/2014/main" id="{9C58EB22-98A3-0038-9766-D5D30401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48948" y="3340018"/>
              <a:ext cx="402371" cy="560881"/>
            </a:xfrm>
            <a:prstGeom prst="rect">
              <a:avLst/>
            </a:prstGeom>
          </p:spPr>
        </p:pic>
        <p:sp>
          <p:nvSpPr>
            <p:cNvPr id="76" name="Rectangle à coins arrondis 19">
              <a:extLst>
                <a:ext uri="{FF2B5EF4-FFF2-40B4-BE49-F238E27FC236}">
                  <a16:creationId xmlns:a16="http://schemas.microsoft.com/office/drawing/2014/main" id="{9A3413D1-E5B6-57D4-2B0D-2BC7D2890F83}"/>
                </a:ext>
              </a:extLst>
            </p:cNvPr>
            <p:cNvSpPr/>
            <p:nvPr/>
          </p:nvSpPr>
          <p:spPr>
            <a:xfrm>
              <a:off x="7915451" y="3966992"/>
              <a:ext cx="848026" cy="473772"/>
            </a:xfrm>
            <a:prstGeom prst="roundRect">
              <a:avLst/>
            </a:prstGeom>
            <a:solidFill>
              <a:srgbClr val="0070C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ART for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PWH</a:t>
              </a:r>
            </a:p>
          </p:txBody>
        </p:sp>
        <p:sp>
          <p:nvSpPr>
            <p:cNvPr id="77" name="Rectangle à coins arrondis 19">
              <a:extLst>
                <a:ext uri="{FF2B5EF4-FFF2-40B4-BE49-F238E27FC236}">
                  <a16:creationId xmlns:a16="http://schemas.microsoft.com/office/drawing/2014/main" id="{F9FFFD9B-B519-1B58-7ACB-EFC228D2D02B}"/>
                </a:ext>
              </a:extLst>
            </p:cNvPr>
            <p:cNvSpPr/>
            <p:nvPr/>
          </p:nvSpPr>
          <p:spPr>
            <a:xfrm>
              <a:off x="9228822" y="3581100"/>
              <a:ext cx="1026112" cy="391547"/>
            </a:xfrm>
            <a:prstGeom prst="roundRect">
              <a:avLst/>
            </a:prstGeom>
            <a:solidFill>
              <a:srgbClr val="0070C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Lipogenesis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 1 ↓</a:t>
              </a:r>
            </a:p>
          </p:txBody>
        </p:sp>
        <p:sp>
          <p:nvSpPr>
            <p:cNvPr id="78" name="Rectangle à coins arrondis 19">
              <a:extLst>
                <a:ext uri="{FF2B5EF4-FFF2-40B4-BE49-F238E27FC236}">
                  <a16:creationId xmlns:a16="http://schemas.microsoft.com/office/drawing/2014/main" id="{2B5748BE-84D7-8440-9642-C6F8F8AE4A23}"/>
                </a:ext>
              </a:extLst>
            </p:cNvPr>
            <p:cNvSpPr/>
            <p:nvPr/>
          </p:nvSpPr>
          <p:spPr>
            <a:xfrm>
              <a:off x="9228822" y="4025585"/>
              <a:ext cx="1026112" cy="391547"/>
            </a:xfrm>
            <a:prstGeom prst="roundRect">
              <a:avLst/>
            </a:prstGeom>
            <a:solidFill>
              <a:srgbClr val="0070C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Apoptosis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 of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adipocytes</a:t>
              </a:r>
            </a:p>
          </p:txBody>
        </p:sp>
        <p:sp>
          <p:nvSpPr>
            <p:cNvPr id="79" name="Rectangle à coins arrondis 19">
              <a:extLst>
                <a:ext uri="{FF2B5EF4-FFF2-40B4-BE49-F238E27FC236}">
                  <a16:creationId xmlns:a16="http://schemas.microsoft.com/office/drawing/2014/main" id="{9D8B8493-F753-F09A-EFD9-16D69744402E}"/>
                </a:ext>
              </a:extLst>
            </p:cNvPr>
            <p:cNvSpPr/>
            <p:nvPr/>
          </p:nvSpPr>
          <p:spPr>
            <a:xfrm>
              <a:off x="9228822" y="4454753"/>
              <a:ext cx="1026112" cy="391547"/>
            </a:xfrm>
            <a:prstGeom prst="roundRect">
              <a:avLst/>
            </a:prstGeom>
            <a:solidFill>
              <a:srgbClr val="0070C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Proinflarnmatory</a:t>
              </a: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cytokines ↑</a:t>
              </a:r>
            </a:p>
          </p:txBody>
        </p:sp>
        <p:sp>
          <p:nvSpPr>
            <p:cNvPr id="80" name="Rectangle à coins arrondis 19">
              <a:extLst>
                <a:ext uri="{FF2B5EF4-FFF2-40B4-BE49-F238E27FC236}">
                  <a16:creationId xmlns:a16="http://schemas.microsoft.com/office/drawing/2014/main" id="{6BF8B160-5FFD-375D-240F-7068FD58F10B}"/>
                </a:ext>
              </a:extLst>
            </p:cNvPr>
            <p:cNvSpPr/>
            <p:nvPr/>
          </p:nvSpPr>
          <p:spPr>
            <a:xfrm>
              <a:off x="11156583" y="4050791"/>
              <a:ext cx="932829" cy="391547"/>
            </a:xfrm>
            <a:prstGeom prst="roundRect">
              <a:avLst/>
            </a:prstGeom>
            <a:solidFill>
              <a:srgbClr val="0070C0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Lipodystrophy</a:t>
              </a: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Rectangle 38">
              <a:extLst>
                <a:ext uri="{FF2B5EF4-FFF2-40B4-BE49-F238E27FC236}">
                  <a16:creationId xmlns:a16="http://schemas.microsoft.com/office/drawing/2014/main" id="{BE9C9755-7F83-9B5A-44FD-2FF77FD3C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8277" y="3526925"/>
              <a:ext cx="758016" cy="27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200" b="1" dirty="0" err="1">
                  <a:solidFill>
                    <a:schemeClr val="tx1"/>
                  </a:solidFill>
                  <a:latin typeface="+mj-lt"/>
                </a:rPr>
                <a:t>Cardiovascular</a:t>
              </a:r>
              <a:br>
                <a:rPr lang="fr-FR" altLang="fr-FR" sz="1200" b="1" dirty="0">
                  <a:solidFill>
                    <a:schemeClr val="tx1"/>
                  </a:solidFill>
                  <a:latin typeface="+mj-lt"/>
                </a:rPr>
              </a:br>
              <a:r>
                <a:rPr lang="fr-FR" altLang="fr-FR" sz="1200" b="1" dirty="0" err="1">
                  <a:solidFill>
                    <a:schemeClr val="tx1"/>
                  </a:solidFill>
                  <a:latin typeface="+mj-lt"/>
                </a:rPr>
                <a:t>Disease</a:t>
              </a:r>
              <a:endParaRPr lang="fr-FR" altLang="fr-FR" sz="2800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36" name="Connecteur : en angle 235">
              <a:extLst>
                <a:ext uri="{FF2B5EF4-FFF2-40B4-BE49-F238E27FC236}">
                  <a16:creationId xmlns:a16="http://schemas.microsoft.com/office/drawing/2014/main" id="{3043145D-6E58-39B1-8354-2352BEB49299}"/>
                </a:ext>
              </a:extLst>
            </p:cNvPr>
            <p:cNvCxnSpPr>
              <a:cxnSpLocks/>
              <a:stCxn id="77" idx="1"/>
              <a:endCxn id="79" idx="1"/>
            </p:cNvCxnSpPr>
            <p:nvPr/>
          </p:nvCxnSpPr>
          <p:spPr>
            <a:xfrm rot="10800000" flipV="1">
              <a:off x="9228822" y="3776873"/>
              <a:ext cx="12700" cy="873653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 : en angle 237">
              <a:extLst>
                <a:ext uri="{FF2B5EF4-FFF2-40B4-BE49-F238E27FC236}">
                  <a16:creationId xmlns:a16="http://schemas.microsoft.com/office/drawing/2014/main" id="{85AE3DDA-B1E9-2E08-AEB0-8E9E048DD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9764" y="3773800"/>
              <a:ext cx="12700" cy="873653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avec flèche 239">
              <a:extLst>
                <a:ext uri="{FF2B5EF4-FFF2-40B4-BE49-F238E27FC236}">
                  <a16:creationId xmlns:a16="http://schemas.microsoft.com/office/drawing/2014/main" id="{B4D742E3-1156-EE06-0449-B1D1989601A4}"/>
                </a:ext>
              </a:extLst>
            </p:cNvPr>
            <p:cNvCxnSpPr>
              <a:cxnSpLocks/>
            </p:cNvCxnSpPr>
            <p:nvPr/>
          </p:nvCxnSpPr>
          <p:spPr>
            <a:xfrm>
              <a:off x="8763477" y="4211498"/>
              <a:ext cx="2586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avec flèche 240">
              <a:extLst>
                <a:ext uri="{FF2B5EF4-FFF2-40B4-BE49-F238E27FC236}">
                  <a16:creationId xmlns:a16="http://schemas.microsoft.com/office/drawing/2014/main" id="{FA4EC02E-27FD-7F34-D848-ACC52A160D8F}"/>
                </a:ext>
              </a:extLst>
            </p:cNvPr>
            <p:cNvCxnSpPr>
              <a:cxnSpLocks/>
            </p:cNvCxnSpPr>
            <p:nvPr/>
          </p:nvCxnSpPr>
          <p:spPr>
            <a:xfrm>
              <a:off x="10256526" y="4211498"/>
              <a:ext cx="9000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avec flèche 243">
              <a:extLst>
                <a:ext uri="{FF2B5EF4-FFF2-40B4-BE49-F238E27FC236}">
                  <a16:creationId xmlns:a16="http://schemas.microsoft.com/office/drawing/2014/main" id="{198E951E-75CF-7E54-8AD6-0C94A098E0A2}"/>
                </a:ext>
              </a:extLst>
            </p:cNvPr>
            <p:cNvCxnSpPr>
              <a:cxnSpLocks/>
            </p:cNvCxnSpPr>
            <p:nvPr/>
          </p:nvCxnSpPr>
          <p:spPr>
            <a:xfrm>
              <a:off x="9022080" y="4211498"/>
              <a:ext cx="1981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eur droit avec flèche 534">
              <a:extLst>
                <a:ext uri="{FF2B5EF4-FFF2-40B4-BE49-F238E27FC236}">
                  <a16:creationId xmlns:a16="http://schemas.microsoft.com/office/drawing/2014/main" id="{6CF5D856-5157-0B35-CEF7-9A559DC680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01941" y="3958195"/>
              <a:ext cx="19429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8B5FCB0C-ECAE-7AB5-4333-CF6B6979F3CD}"/>
                </a:ext>
              </a:extLst>
            </p:cNvPr>
            <p:cNvGrpSpPr/>
            <p:nvPr/>
          </p:nvGrpSpPr>
          <p:grpSpPr>
            <a:xfrm>
              <a:off x="10588894" y="3966992"/>
              <a:ext cx="490176" cy="523307"/>
              <a:chOff x="7408710" y="5567911"/>
              <a:chExt cx="490176" cy="523307"/>
            </a:xfrm>
          </p:grpSpPr>
          <p:sp>
            <p:nvSpPr>
              <p:cNvPr id="88" name="Croix 87">
                <a:extLst>
                  <a:ext uri="{FF2B5EF4-FFF2-40B4-BE49-F238E27FC236}">
                    <a16:creationId xmlns:a16="http://schemas.microsoft.com/office/drawing/2014/main" id="{9581CB90-3FF0-794C-24C9-C6CCCF4C516B}"/>
                  </a:ext>
                </a:extLst>
              </p:cNvPr>
              <p:cNvSpPr/>
              <p:nvPr/>
            </p:nvSpPr>
            <p:spPr>
              <a:xfrm rot="2700000">
                <a:off x="7392144" y="5584477"/>
                <a:ext cx="523307" cy="490176"/>
              </a:xfrm>
              <a:prstGeom prst="plus">
                <a:avLst>
                  <a:gd name="adj" fmla="val 36691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Rectangle 38">
                <a:extLst>
                  <a:ext uri="{FF2B5EF4-FFF2-40B4-BE49-F238E27FC236}">
                    <a16:creationId xmlns:a16="http://schemas.microsoft.com/office/drawing/2014/main" id="{6B22C406-90D9-2F95-39C1-5E799CB92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7411507" y="5755074"/>
                <a:ext cx="470881" cy="13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fr-FR" sz="1200" b="1" i="0" u="none" strike="noStrike" baseline="0" dirty="0">
                    <a:solidFill>
                      <a:schemeClr val="bg1"/>
                    </a:solidFill>
                    <a:latin typeface="+mn-lt"/>
                  </a:rPr>
                  <a:t>GLP-1 RA</a:t>
                </a:r>
                <a:endParaRPr lang="fr-FR" altLang="fr-FR" sz="12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89B91232-1BBF-ACB5-2DAD-FD190346C749}"/>
              </a:ext>
            </a:extLst>
          </p:cNvPr>
          <p:cNvSpPr txBox="1"/>
          <p:nvPr/>
        </p:nvSpPr>
        <p:spPr>
          <a:xfrm>
            <a:off x="4040744" y="5232824"/>
            <a:ext cx="195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INSTI-</a:t>
            </a:r>
            <a:r>
              <a:rPr lang="fr-FR" sz="1400" dirty="0" err="1"/>
              <a:t>based</a:t>
            </a:r>
            <a:r>
              <a:rPr lang="fr-FR" sz="1400" dirty="0"/>
              <a:t> ART: 86.7%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00AC0B-CF6B-1710-CCEB-9D873430CF4D}"/>
              </a:ext>
            </a:extLst>
          </p:cNvPr>
          <p:cNvSpPr txBox="1"/>
          <p:nvPr/>
        </p:nvSpPr>
        <p:spPr>
          <a:xfrm>
            <a:off x="510823" y="5891947"/>
            <a:ext cx="283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% change in HbA1c: - 0.49%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EDDED9-071D-A28C-4F0A-C472C4695F63}"/>
              </a:ext>
            </a:extLst>
          </p:cNvPr>
          <p:cNvSpPr txBox="1"/>
          <p:nvPr/>
        </p:nvSpPr>
        <p:spPr>
          <a:xfrm>
            <a:off x="3589250" y="5876811"/>
            <a:ext cx="272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% change in HbA1c: - 1.3%</a:t>
            </a:r>
          </a:p>
        </p:txBody>
      </p:sp>
      <p:sp>
        <p:nvSpPr>
          <p:cNvPr id="11" name="Rectangle 53">
            <a:extLst>
              <a:ext uri="{FF2B5EF4-FFF2-40B4-BE49-F238E27FC236}">
                <a16:creationId xmlns:a16="http://schemas.microsoft.com/office/drawing/2014/main" id="{2E360F4C-248A-F623-5FFD-E5B9BB09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882" y="6254000"/>
            <a:ext cx="67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+mj-lt"/>
              </a:rPr>
              <a:t>P = 0.24</a:t>
            </a:r>
          </a:p>
        </p:txBody>
      </p:sp>
    </p:spTree>
    <p:extLst>
      <p:ext uri="{BB962C8B-B14F-4D97-AF65-F5344CB8AC3E}">
        <p14:creationId xmlns:p14="http://schemas.microsoft.com/office/powerpoint/2010/main" val="3649872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A1858809-920C-9138-0B03-DBDB44C4F341}"/>
              </a:ext>
            </a:extLst>
          </p:cNvPr>
          <p:cNvSpPr>
            <a:spLocks/>
          </p:cNvSpPr>
          <p:nvPr/>
        </p:nvSpPr>
        <p:spPr bwMode="auto">
          <a:xfrm>
            <a:off x="7248128" y="2564904"/>
            <a:ext cx="4453977" cy="2564589"/>
          </a:xfrm>
          <a:custGeom>
            <a:avLst/>
            <a:gdLst>
              <a:gd name="T0" fmla="*/ 9121 w 9121"/>
              <a:gd name="T1" fmla="*/ 5253 h 5253"/>
              <a:gd name="T2" fmla="*/ 0 w 9121"/>
              <a:gd name="T3" fmla="*/ 5253 h 5253"/>
              <a:gd name="T4" fmla="*/ 0 w 9121"/>
              <a:gd name="T5" fmla="*/ 0 h 5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1" h="5253">
                <a:moveTo>
                  <a:pt x="9121" y="5253"/>
                </a:moveTo>
                <a:lnTo>
                  <a:pt x="0" y="525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4AE46C8E-D409-EEC0-BAC5-3D0640E4F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2926" y="2705510"/>
            <a:ext cx="9520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BC086EE4-BD33-26C7-4D03-827617638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2926" y="3852324"/>
            <a:ext cx="9520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5A6AFCFC-4E6A-7259-179A-F6DF155C0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2926" y="4997674"/>
            <a:ext cx="9520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7EAE50A1-A8B1-CDBE-9251-E84F875E03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35998" y="5129492"/>
            <a:ext cx="0" cy="849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7889DDB3-D232-4976-8554-AA04A7AD4C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52459" y="5129492"/>
            <a:ext cx="0" cy="849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2E1615C4-DC14-B477-B84C-DD9AFB77F1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2419" y="5129492"/>
            <a:ext cx="0" cy="849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2E8AB153-D9EE-E075-A39D-25EB7169D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8881" y="5129492"/>
            <a:ext cx="0" cy="84949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853DB1DA-E55E-413E-A949-9BF6E48A176F}"/>
              </a:ext>
            </a:extLst>
          </p:cNvPr>
          <p:cNvSpPr>
            <a:spLocks/>
          </p:cNvSpPr>
          <p:nvPr/>
        </p:nvSpPr>
        <p:spPr bwMode="auto">
          <a:xfrm>
            <a:off x="7463430" y="3492022"/>
            <a:ext cx="497978" cy="408636"/>
          </a:xfrm>
          <a:custGeom>
            <a:avLst/>
            <a:gdLst>
              <a:gd name="T0" fmla="*/ 1019 w 1019"/>
              <a:gd name="T1" fmla="*/ 839 h 839"/>
              <a:gd name="T2" fmla="*/ 1019 w 1019"/>
              <a:gd name="T3" fmla="*/ 0 h 839"/>
              <a:gd name="T4" fmla="*/ 510 w 1019"/>
              <a:gd name="T5" fmla="*/ 0 h 839"/>
              <a:gd name="T6" fmla="*/ 0 w 1019"/>
              <a:gd name="T7" fmla="*/ 0 h 839"/>
              <a:gd name="T8" fmla="*/ 0 w 1019"/>
              <a:gd name="T9" fmla="*/ 839 h 839"/>
              <a:gd name="T10" fmla="*/ 1019 w 1019"/>
              <a:gd name="T11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9" h="839">
                <a:moveTo>
                  <a:pt x="1019" y="839"/>
                </a:moveTo>
                <a:lnTo>
                  <a:pt x="1019" y="0"/>
                </a:lnTo>
                <a:lnTo>
                  <a:pt x="510" y="0"/>
                </a:lnTo>
                <a:lnTo>
                  <a:pt x="0" y="0"/>
                </a:lnTo>
                <a:lnTo>
                  <a:pt x="0" y="839"/>
                </a:lnTo>
                <a:lnTo>
                  <a:pt x="1019" y="8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D7D44E88-BA0C-FE2E-7D2D-8E6D0845E213}"/>
              </a:ext>
            </a:extLst>
          </p:cNvPr>
          <p:cNvSpPr>
            <a:spLocks/>
          </p:cNvSpPr>
          <p:nvPr/>
        </p:nvSpPr>
        <p:spPr bwMode="auto">
          <a:xfrm>
            <a:off x="7463430" y="3900658"/>
            <a:ext cx="497978" cy="316363"/>
          </a:xfrm>
          <a:custGeom>
            <a:avLst/>
            <a:gdLst>
              <a:gd name="T0" fmla="*/ 510 w 1019"/>
              <a:gd name="T1" fmla="*/ 648 h 648"/>
              <a:gd name="T2" fmla="*/ 1019 w 1019"/>
              <a:gd name="T3" fmla="*/ 648 h 648"/>
              <a:gd name="T4" fmla="*/ 1019 w 1019"/>
              <a:gd name="T5" fmla="*/ 0 h 648"/>
              <a:gd name="T6" fmla="*/ 0 w 1019"/>
              <a:gd name="T7" fmla="*/ 0 h 648"/>
              <a:gd name="T8" fmla="*/ 0 w 1019"/>
              <a:gd name="T9" fmla="*/ 648 h 648"/>
              <a:gd name="T10" fmla="*/ 510 w 1019"/>
              <a:gd name="T11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9" h="648">
                <a:moveTo>
                  <a:pt x="510" y="648"/>
                </a:moveTo>
                <a:lnTo>
                  <a:pt x="1019" y="648"/>
                </a:lnTo>
                <a:lnTo>
                  <a:pt x="1019" y="0"/>
                </a:lnTo>
                <a:lnTo>
                  <a:pt x="0" y="0"/>
                </a:lnTo>
                <a:lnTo>
                  <a:pt x="0" y="648"/>
                </a:lnTo>
                <a:lnTo>
                  <a:pt x="510" y="6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ED448C6D-BB07-E81F-E008-8127940537EF}"/>
              </a:ext>
            </a:extLst>
          </p:cNvPr>
          <p:cNvSpPr>
            <a:spLocks/>
          </p:cNvSpPr>
          <p:nvPr/>
        </p:nvSpPr>
        <p:spPr bwMode="auto">
          <a:xfrm>
            <a:off x="8476962" y="3503739"/>
            <a:ext cx="497978" cy="408636"/>
          </a:xfrm>
          <a:custGeom>
            <a:avLst/>
            <a:gdLst>
              <a:gd name="T0" fmla="*/ 0 w 1019"/>
              <a:gd name="T1" fmla="*/ 0 h 839"/>
              <a:gd name="T2" fmla="*/ 0 w 1019"/>
              <a:gd name="T3" fmla="*/ 839 h 839"/>
              <a:gd name="T4" fmla="*/ 1019 w 1019"/>
              <a:gd name="T5" fmla="*/ 839 h 839"/>
              <a:gd name="T6" fmla="*/ 1019 w 1019"/>
              <a:gd name="T7" fmla="*/ 0 h 839"/>
              <a:gd name="T8" fmla="*/ 510 w 1019"/>
              <a:gd name="T9" fmla="*/ 0 h 839"/>
              <a:gd name="T10" fmla="*/ 0 w 1019"/>
              <a:gd name="T11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9" h="839">
                <a:moveTo>
                  <a:pt x="0" y="0"/>
                </a:moveTo>
                <a:lnTo>
                  <a:pt x="0" y="839"/>
                </a:lnTo>
                <a:lnTo>
                  <a:pt x="1019" y="839"/>
                </a:lnTo>
                <a:lnTo>
                  <a:pt x="1019" y="0"/>
                </a:lnTo>
                <a:lnTo>
                  <a:pt x="5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E77A2AC5-8205-9042-3942-0391F44B0B71}"/>
              </a:ext>
            </a:extLst>
          </p:cNvPr>
          <p:cNvSpPr>
            <a:spLocks/>
          </p:cNvSpPr>
          <p:nvPr/>
        </p:nvSpPr>
        <p:spPr bwMode="auto">
          <a:xfrm>
            <a:off x="8476962" y="3912375"/>
            <a:ext cx="497978" cy="316363"/>
          </a:xfrm>
          <a:custGeom>
            <a:avLst/>
            <a:gdLst>
              <a:gd name="T0" fmla="*/ 1019 w 1019"/>
              <a:gd name="T1" fmla="*/ 0 h 648"/>
              <a:gd name="T2" fmla="*/ 0 w 1019"/>
              <a:gd name="T3" fmla="*/ 0 h 648"/>
              <a:gd name="T4" fmla="*/ 0 w 1019"/>
              <a:gd name="T5" fmla="*/ 648 h 648"/>
              <a:gd name="T6" fmla="*/ 510 w 1019"/>
              <a:gd name="T7" fmla="*/ 648 h 648"/>
              <a:gd name="T8" fmla="*/ 1019 w 1019"/>
              <a:gd name="T9" fmla="*/ 648 h 648"/>
              <a:gd name="T10" fmla="*/ 1019 w 1019"/>
              <a:gd name="T11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9" h="648">
                <a:moveTo>
                  <a:pt x="1019" y="0"/>
                </a:moveTo>
                <a:lnTo>
                  <a:pt x="0" y="0"/>
                </a:lnTo>
                <a:lnTo>
                  <a:pt x="0" y="648"/>
                </a:lnTo>
                <a:lnTo>
                  <a:pt x="510" y="648"/>
                </a:lnTo>
                <a:lnTo>
                  <a:pt x="1019" y="648"/>
                </a:lnTo>
                <a:lnTo>
                  <a:pt x="101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AFDD9773-532D-BC4D-922C-869F8EB476E1}"/>
              </a:ext>
            </a:extLst>
          </p:cNvPr>
          <p:cNvSpPr>
            <a:spLocks/>
          </p:cNvSpPr>
          <p:nvPr/>
        </p:nvSpPr>
        <p:spPr bwMode="auto">
          <a:xfrm>
            <a:off x="9995797" y="3601871"/>
            <a:ext cx="497978" cy="306111"/>
          </a:xfrm>
          <a:custGeom>
            <a:avLst/>
            <a:gdLst>
              <a:gd name="T0" fmla="*/ 0 w 1020"/>
              <a:gd name="T1" fmla="*/ 0 h 626"/>
              <a:gd name="T2" fmla="*/ 0 w 1020"/>
              <a:gd name="T3" fmla="*/ 626 h 626"/>
              <a:gd name="T4" fmla="*/ 1020 w 1020"/>
              <a:gd name="T5" fmla="*/ 626 h 626"/>
              <a:gd name="T6" fmla="*/ 1020 w 1020"/>
              <a:gd name="T7" fmla="*/ 0 h 626"/>
              <a:gd name="T8" fmla="*/ 509 w 1020"/>
              <a:gd name="T9" fmla="*/ 0 h 626"/>
              <a:gd name="T10" fmla="*/ 0 w 1020"/>
              <a:gd name="T11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0" h="626">
                <a:moveTo>
                  <a:pt x="0" y="0"/>
                </a:moveTo>
                <a:lnTo>
                  <a:pt x="0" y="626"/>
                </a:lnTo>
                <a:lnTo>
                  <a:pt x="1020" y="626"/>
                </a:lnTo>
                <a:lnTo>
                  <a:pt x="1020" y="0"/>
                </a:lnTo>
                <a:lnTo>
                  <a:pt x="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18B6117F-94E1-B5E4-5B2D-E3491168212D}"/>
              </a:ext>
            </a:extLst>
          </p:cNvPr>
          <p:cNvSpPr>
            <a:spLocks/>
          </p:cNvSpPr>
          <p:nvPr/>
        </p:nvSpPr>
        <p:spPr bwMode="auto">
          <a:xfrm>
            <a:off x="9995797" y="3907980"/>
            <a:ext cx="497978" cy="224091"/>
          </a:xfrm>
          <a:custGeom>
            <a:avLst/>
            <a:gdLst>
              <a:gd name="T0" fmla="*/ 1020 w 1020"/>
              <a:gd name="T1" fmla="*/ 0 h 460"/>
              <a:gd name="T2" fmla="*/ 0 w 1020"/>
              <a:gd name="T3" fmla="*/ 0 h 460"/>
              <a:gd name="T4" fmla="*/ 0 w 1020"/>
              <a:gd name="T5" fmla="*/ 460 h 460"/>
              <a:gd name="T6" fmla="*/ 509 w 1020"/>
              <a:gd name="T7" fmla="*/ 460 h 460"/>
              <a:gd name="T8" fmla="*/ 1020 w 1020"/>
              <a:gd name="T9" fmla="*/ 460 h 460"/>
              <a:gd name="T10" fmla="*/ 1020 w 1020"/>
              <a:gd name="T11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0" h="460">
                <a:moveTo>
                  <a:pt x="1020" y="0"/>
                </a:moveTo>
                <a:lnTo>
                  <a:pt x="0" y="0"/>
                </a:lnTo>
                <a:lnTo>
                  <a:pt x="0" y="460"/>
                </a:lnTo>
                <a:lnTo>
                  <a:pt x="509" y="460"/>
                </a:lnTo>
                <a:lnTo>
                  <a:pt x="1020" y="460"/>
                </a:lnTo>
                <a:lnTo>
                  <a:pt x="1020" y="0"/>
                </a:lnTo>
                <a:close/>
              </a:path>
            </a:pathLst>
          </a:cu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B606A162-A915-4BD8-B91F-DE24C79ABFE9}"/>
              </a:ext>
            </a:extLst>
          </p:cNvPr>
          <p:cNvSpPr>
            <a:spLocks/>
          </p:cNvSpPr>
          <p:nvPr/>
        </p:nvSpPr>
        <p:spPr bwMode="auto">
          <a:xfrm>
            <a:off x="11015187" y="3866970"/>
            <a:ext cx="497978" cy="162576"/>
          </a:xfrm>
          <a:custGeom>
            <a:avLst/>
            <a:gdLst>
              <a:gd name="T0" fmla="*/ 509 w 1020"/>
              <a:gd name="T1" fmla="*/ 0 h 332"/>
              <a:gd name="T2" fmla="*/ 0 w 1020"/>
              <a:gd name="T3" fmla="*/ 0 h 332"/>
              <a:gd name="T4" fmla="*/ 0 w 1020"/>
              <a:gd name="T5" fmla="*/ 332 h 332"/>
              <a:gd name="T6" fmla="*/ 1020 w 1020"/>
              <a:gd name="T7" fmla="*/ 332 h 332"/>
              <a:gd name="T8" fmla="*/ 1020 w 1020"/>
              <a:gd name="T9" fmla="*/ 0 h 332"/>
              <a:gd name="T10" fmla="*/ 509 w 1020"/>
              <a:gd name="T11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0" h="332">
                <a:moveTo>
                  <a:pt x="509" y="0"/>
                </a:moveTo>
                <a:lnTo>
                  <a:pt x="0" y="0"/>
                </a:lnTo>
                <a:lnTo>
                  <a:pt x="0" y="332"/>
                </a:lnTo>
                <a:lnTo>
                  <a:pt x="1020" y="332"/>
                </a:lnTo>
                <a:lnTo>
                  <a:pt x="1020" y="0"/>
                </a:lnTo>
                <a:lnTo>
                  <a:pt x="509" y="0"/>
                </a:lnTo>
                <a:close/>
              </a:path>
            </a:pathLst>
          </a:cu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862DF50C-1605-0B36-2C6A-5501A77627B7}"/>
              </a:ext>
            </a:extLst>
          </p:cNvPr>
          <p:cNvSpPr>
            <a:spLocks/>
          </p:cNvSpPr>
          <p:nvPr/>
        </p:nvSpPr>
        <p:spPr bwMode="auto">
          <a:xfrm>
            <a:off x="11015187" y="4029546"/>
            <a:ext cx="497978" cy="325151"/>
          </a:xfrm>
          <a:custGeom>
            <a:avLst/>
            <a:gdLst>
              <a:gd name="T0" fmla="*/ 0 w 1020"/>
              <a:gd name="T1" fmla="*/ 0 h 667"/>
              <a:gd name="T2" fmla="*/ 0 w 1020"/>
              <a:gd name="T3" fmla="*/ 667 h 667"/>
              <a:gd name="T4" fmla="*/ 509 w 1020"/>
              <a:gd name="T5" fmla="*/ 667 h 667"/>
              <a:gd name="T6" fmla="*/ 1020 w 1020"/>
              <a:gd name="T7" fmla="*/ 667 h 667"/>
              <a:gd name="T8" fmla="*/ 1020 w 1020"/>
              <a:gd name="T9" fmla="*/ 0 h 667"/>
              <a:gd name="T10" fmla="*/ 0 w 1020"/>
              <a:gd name="T11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0" h="667">
                <a:moveTo>
                  <a:pt x="0" y="0"/>
                </a:moveTo>
                <a:lnTo>
                  <a:pt x="0" y="667"/>
                </a:lnTo>
                <a:lnTo>
                  <a:pt x="509" y="667"/>
                </a:lnTo>
                <a:lnTo>
                  <a:pt x="1020" y="667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BE18D770-7349-2811-4020-A00A067204E1}"/>
              </a:ext>
            </a:extLst>
          </p:cNvPr>
          <p:cNvSpPr>
            <a:spLocks/>
          </p:cNvSpPr>
          <p:nvPr/>
        </p:nvSpPr>
        <p:spPr bwMode="auto">
          <a:xfrm>
            <a:off x="7463430" y="3900658"/>
            <a:ext cx="248989" cy="316363"/>
          </a:xfrm>
          <a:custGeom>
            <a:avLst/>
            <a:gdLst>
              <a:gd name="T0" fmla="*/ 0 w 510"/>
              <a:gd name="T1" fmla="*/ 0 h 648"/>
              <a:gd name="T2" fmla="*/ 0 w 510"/>
              <a:gd name="T3" fmla="*/ 648 h 648"/>
              <a:gd name="T4" fmla="*/ 510 w 510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0" h="648">
                <a:moveTo>
                  <a:pt x="0" y="0"/>
                </a:moveTo>
                <a:lnTo>
                  <a:pt x="0" y="648"/>
                </a:lnTo>
                <a:lnTo>
                  <a:pt x="510" y="648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1BFE67DA-1F2A-8969-5A16-EC5E44421C43}"/>
              </a:ext>
            </a:extLst>
          </p:cNvPr>
          <p:cNvSpPr>
            <a:spLocks/>
          </p:cNvSpPr>
          <p:nvPr/>
        </p:nvSpPr>
        <p:spPr bwMode="auto">
          <a:xfrm>
            <a:off x="8476962" y="3912375"/>
            <a:ext cx="248989" cy="316363"/>
          </a:xfrm>
          <a:custGeom>
            <a:avLst/>
            <a:gdLst>
              <a:gd name="T0" fmla="*/ 0 w 510"/>
              <a:gd name="T1" fmla="*/ 0 h 648"/>
              <a:gd name="T2" fmla="*/ 0 w 510"/>
              <a:gd name="T3" fmla="*/ 648 h 648"/>
              <a:gd name="T4" fmla="*/ 510 w 510"/>
              <a:gd name="T5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0" h="648">
                <a:moveTo>
                  <a:pt x="0" y="0"/>
                </a:moveTo>
                <a:lnTo>
                  <a:pt x="0" y="648"/>
                </a:lnTo>
                <a:lnTo>
                  <a:pt x="510" y="648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D15D806B-65B9-A5DE-9536-32C7730803D2}"/>
              </a:ext>
            </a:extLst>
          </p:cNvPr>
          <p:cNvSpPr>
            <a:spLocks/>
          </p:cNvSpPr>
          <p:nvPr/>
        </p:nvSpPr>
        <p:spPr bwMode="auto">
          <a:xfrm>
            <a:off x="7712419" y="3900658"/>
            <a:ext cx="248989" cy="316363"/>
          </a:xfrm>
          <a:custGeom>
            <a:avLst/>
            <a:gdLst>
              <a:gd name="T0" fmla="*/ 0 w 509"/>
              <a:gd name="T1" fmla="*/ 648 h 648"/>
              <a:gd name="T2" fmla="*/ 509 w 509"/>
              <a:gd name="T3" fmla="*/ 648 h 648"/>
              <a:gd name="T4" fmla="*/ 509 w 509"/>
              <a:gd name="T5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648">
                <a:moveTo>
                  <a:pt x="0" y="648"/>
                </a:moveTo>
                <a:lnTo>
                  <a:pt x="509" y="648"/>
                </a:lnTo>
                <a:lnTo>
                  <a:pt x="509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Line 43">
            <a:extLst>
              <a:ext uri="{FF2B5EF4-FFF2-40B4-BE49-F238E27FC236}">
                <a16:creationId xmlns:a16="http://schemas.microsoft.com/office/drawing/2014/main" id="{2B03EE3A-F53C-9F29-4859-CAFB42BF2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2419" y="4217020"/>
            <a:ext cx="0" cy="26363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Line 44">
            <a:extLst>
              <a:ext uri="{FF2B5EF4-FFF2-40B4-BE49-F238E27FC236}">
                <a16:creationId xmlns:a16="http://schemas.microsoft.com/office/drawing/2014/main" id="{0D489080-4E76-F0F0-07DB-8518A896BF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5703" y="4480656"/>
            <a:ext cx="156717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9A8E7426-E90D-565D-EE85-0B1EAC5FF3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2419" y="4480656"/>
            <a:ext cx="158181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FC9D9C43-A3CF-A590-EA52-6DB5FF4F7C0D}"/>
              </a:ext>
            </a:extLst>
          </p:cNvPr>
          <p:cNvSpPr>
            <a:spLocks/>
          </p:cNvSpPr>
          <p:nvPr/>
        </p:nvSpPr>
        <p:spPr bwMode="auto">
          <a:xfrm>
            <a:off x="8725952" y="3912375"/>
            <a:ext cx="248989" cy="316363"/>
          </a:xfrm>
          <a:custGeom>
            <a:avLst/>
            <a:gdLst>
              <a:gd name="T0" fmla="*/ 0 w 509"/>
              <a:gd name="T1" fmla="*/ 648 h 648"/>
              <a:gd name="T2" fmla="*/ 509 w 509"/>
              <a:gd name="T3" fmla="*/ 648 h 648"/>
              <a:gd name="T4" fmla="*/ 509 w 509"/>
              <a:gd name="T5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648">
                <a:moveTo>
                  <a:pt x="0" y="648"/>
                </a:moveTo>
                <a:lnTo>
                  <a:pt x="509" y="648"/>
                </a:lnTo>
                <a:lnTo>
                  <a:pt x="509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5BF786E1-7ED0-D10D-BAB4-33F814F347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5952" y="4228737"/>
            <a:ext cx="0" cy="17722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5BAC4383-AF36-DB6E-722C-81E0081D1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9235" y="4405959"/>
            <a:ext cx="156717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Line 49">
            <a:extLst>
              <a:ext uri="{FF2B5EF4-FFF2-40B4-BE49-F238E27FC236}">
                <a16:creationId xmlns:a16="http://schemas.microsoft.com/office/drawing/2014/main" id="{5EE7B455-2505-9EE2-4F40-3F477ECFBF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5952" y="4405959"/>
            <a:ext cx="158181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7F19BF89-D81F-4AB5-10D3-E25098C7701B}"/>
              </a:ext>
            </a:extLst>
          </p:cNvPr>
          <p:cNvSpPr>
            <a:spLocks/>
          </p:cNvSpPr>
          <p:nvPr/>
        </p:nvSpPr>
        <p:spPr bwMode="auto">
          <a:xfrm>
            <a:off x="7463430" y="3492022"/>
            <a:ext cx="248989" cy="408636"/>
          </a:xfrm>
          <a:custGeom>
            <a:avLst/>
            <a:gdLst>
              <a:gd name="T0" fmla="*/ 510 w 510"/>
              <a:gd name="T1" fmla="*/ 0 h 839"/>
              <a:gd name="T2" fmla="*/ 0 w 510"/>
              <a:gd name="T3" fmla="*/ 0 h 839"/>
              <a:gd name="T4" fmla="*/ 0 w 510"/>
              <a:gd name="T5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0" h="839">
                <a:moveTo>
                  <a:pt x="510" y="0"/>
                </a:moveTo>
                <a:lnTo>
                  <a:pt x="0" y="0"/>
                </a:lnTo>
                <a:lnTo>
                  <a:pt x="0" y="839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7" name="Line 73">
            <a:extLst>
              <a:ext uri="{FF2B5EF4-FFF2-40B4-BE49-F238E27FC236}">
                <a16:creationId xmlns:a16="http://schemas.microsoft.com/office/drawing/2014/main" id="{A8D42DC2-0EDE-682B-EB69-132089B5F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952" y="2712832"/>
            <a:ext cx="0" cy="79090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Line 74">
            <a:extLst>
              <a:ext uri="{FF2B5EF4-FFF2-40B4-BE49-F238E27FC236}">
                <a16:creationId xmlns:a16="http://schemas.microsoft.com/office/drawing/2014/main" id="{946CD256-57F5-1AF3-8632-72F903305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419" y="2685005"/>
            <a:ext cx="0" cy="80701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Line 75">
            <a:extLst>
              <a:ext uri="{FF2B5EF4-FFF2-40B4-BE49-F238E27FC236}">
                <a16:creationId xmlns:a16="http://schemas.microsoft.com/office/drawing/2014/main" id="{86EA4DC2-A36B-D7AD-F5FB-E6335E1B8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6962" y="3912375"/>
            <a:ext cx="497978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Freeform 76">
            <a:extLst>
              <a:ext uri="{FF2B5EF4-FFF2-40B4-BE49-F238E27FC236}">
                <a16:creationId xmlns:a16="http://schemas.microsoft.com/office/drawing/2014/main" id="{849E9DB0-7077-C09B-54B9-95B69956F1B9}"/>
              </a:ext>
            </a:extLst>
          </p:cNvPr>
          <p:cNvSpPr>
            <a:spLocks/>
          </p:cNvSpPr>
          <p:nvPr/>
        </p:nvSpPr>
        <p:spPr bwMode="auto">
          <a:xfrm>
            <a:off x="8725952" y="3503739"/>
            <a:ext cx="248989" cy="408636"/>
          </a:xfrm>
          <a:custGeom>
            <a:avLst/>
            <a:gdLst>
              <a:gd name="T0" fmla="*/ 509 w 509"/>
              <a:gd name="T1" fmla="*/ 839 h 839"/>
              <a:gd name="T2" fmla="*/ 509 w 509"/>
              <a:gd name="T3" fmla="*/ 0 h 839"/>
              <a:gd name="T4" fmla="*/ 0 w 509"/>
              <a:gd name="T5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839">
                <a:moveTo>
                  <a:pt x="509" y="839"/>
                </a:moveTo>
                <a:lnTo>
                  <a:pt x="50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Freeform 77">
            <a:extLst>
              <a:ext uri="{FF2B5EF4-FFF2-40B4-BE49-F238E27FC236}">
                <a16:creationId xmlns:a16="http://schemas.microsoft.com/office/drawing/2014/main" id="{FEA5F264-D97F-907E-4BA8-1C5552D8AE9D}"/>
              </a:ext>
            </a:extLst>
          </p:cNvPr>
          <p:cNvSpPr>
            <a:spLocks/>
          </p:cNvSpPr>
          <p:nvPr/>
        </p:nvSpPr>
        <p:spPr bwMode="auto">
          <a:xfrm>
            <a:off x="8476962" y="3503739"/>
            <a:ext cx="248989" cy="408636"/>
          </a:xfrm>
          <a:custGeom>
            <a:avLst/>
            <a:gdLst>
              <a:gd name="T0" fmla="*/ 510 w 510"/>
              <a:gd name="T1" fmla="*/ 0 h 839"/>
              <a:gd name="T2" fmla="*/ 0 w 510"/>
              <a:gd name="T3" fmla="*/ 0 h 839"/>
              <a:gd name="T4" fmla="*/ 0 w 510"/>
              <a:gd name="T5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0" h="839">
                <a:moveTo>
                  <a:pt x="510" y="0"/>
                </a:moveTo>
                <a:lnTo>
                  <a:pt x="0" y="0"/>
                </a:lnTo>
                <a:lnTo>
                  <a:pt x="0" y="839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Freeform 78">
            <a:extLst>
              <a:ext uri="{FF2B5EF4-FFF2-40B4-BE49-F238E27FC236}">
                <a16:creationId xmlns:a16="http://schemas.microsoft.com/office/drawing/2014/main" id="{FC8D1141-AB4F-F8F9-FF1E-8F33EE8A1C1B}"/>
              </a:ext>
            </a:extLst>
          </p:cNvPr>
          <p:cNvSpPr>
            <a:spLocks/>
          </p:cNvSpPr>
          <p:nvPr/>
        </p:nvSpPr>
        <p:spPr bwMode="auto">
          <a:xfrm>
            <a:off x="7712419" y="3492022"/>
            <a:ext cx="248989" cy="408636"/>
          </a:xfrm>
          <a:custGeom>
            <a:avLst/>
            <a:gdLst>
              <a:gd name="T0" fmla="*/ 509 w 509"/>
              <a:gd name="T1" fmla="*/ 839 h 839"/>
              <a:gd name="T2" fmla="*/ 509 w 509"/>
              <a:gd name="T3" fmla="*/ 0 h 839"/>
              <a:gd name="T4" fmla="*/ 0 w 509"/>
              <a:gd name="T5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839">
                <a:moveTo>
                  <a:pt x="509" y="839"/>
                </a:moveTo>
                <a:lnTo>
                  <a:pt x="50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Line 79">
            <a:extLst>
              <a:ext uri="{FF2B5EF4-FFF2-40B4-BE49-F238E27FC236}">
                <a16:creationId xmlns:a16="http://schemas.microsoft.com/office/drawing/2014/main" id="{7244D41A-7E54-396F-C228-A1D084B66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5703" y="2685005"/>
            <a:ext cx="156717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4" name="Line 80">
            <a:extLst>
              <a:ext uri="{FF2B5EF4-FFF2-40B4-BE49-F238E27FC236}">
                <a16:creationId xmlns:a16="http://schemas.microsoft.com/office/drawing/2014/main" id="{DFCFC16C-2CF0-98D6-94D8-2A5D94D461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2419" y="2685005"/>
            <a:ext cx="158181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5" name="Line 81">
            <a:extLst>
              <a:ext uri="{FF2B5EF4-FFF2-40B4-BE49-F238E27FC236}">
                <a16:creationId xmlns:a16="http://schemas.microsoft.com/office/drawing/2014/main" id="{832F4234-2274-79EC-1387-5B44641F3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9235" y="2712832"/>
            <a:ext cx="156717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6" name="Line 82">
            <a:extLst>
              <a:ext uri="{FF2B5EF4-FFF2-40B4-BE49-F238E27FC236}">
                <a16:creationId xmlns:a16="http://schemas.microsoft.com/office/drawing/2014/main" id="{67E37B08-18D5-8474-BB03-A36C9164E0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3430" y="3900658"/>
            <a:ext cx="497978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7" name="Line 83">
            <a:extLst>
              <a:ext uri="{FF2B5EF4-FFF2-40B4-BE49-F238E27FC236}">
                <a16:creationId xmlns:a16="http://schemas.microsoft.com/office/drawing/2014/main" id="{269A2BB7-36ED-0DBB-0452-F0E92E9646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5952" y="2712832"/>
            <a:ext cx="158181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8" name="Freeform 84">
            <a:extLst>
              <a:ext uri="{FF2B5EF4-FFF2-40B4-BE49-F238E27FC236}">
                <a16:creationId xmlns:a16="http://schemas.microsoft.com/office/drawing/2014/main" id="{B90E2648-19AA-3CF8-D068-8AA6DC8E3B52}"/>
              </a:ext>
            </a:extLst>
          </p:cNvPr>
          <p:cNvSpPr>
            <a:spLocks/>
          </p:cNvSpPr>
          <p:nvPr/>
        </p:nvSpPr>
        <p:spPr bwMode="auto">
          <a:xfrm>
            <a:off x="10243321" y="3601871"/>
            <a:ext cx="250454" cy="306111"/>
          </a:xfrm>
          <a:custGeom>
            <a:avLst/>
            <a:gdLst>
              <a:gd name="T0" fmla="*/ 511 w 511"/>
              <a:gd name="T1" fmla="*/ 626 h 626"/>
              <a:gd name="T2" fmla="*/ 511 w 511"/>
              <a:gd name="T3" fmla="*/ 0 h 626"/>
              <a:gd name="T4" fmla="*/ 0 w 511"/>
              <a:gd name="T5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1" h="626">
                <a:moveTo>
                  <a:pt x="511" y="626"/>
                </a:moveTo>
                <a:lnTo>
                  <a:pt x="511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9" name="Line 85">
            <a:extLst>
              <a:ext uri="{FF2B5EF4-FFF2-40B4-BE49-F238E27FC236}">
                <a16:creationId xmlns:a16="http://schemas.microsoft.com/office/drawing/2014/main" id="{9D00926B-4524-7A6D-8E63-EE93E522C6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05995" y="3366063"/>
            <a:ext cx="158181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0" name="Line 86">
            <a:extLst>
              <a:ext uri="{FF2B5EF4-FFF2-40B4-BE49-F238E27FC236}">
                <a16:creationId xmlns:a16="http://schemas.microsoft.com/office/drawing/2014/main" id="{BF770578-BA1E-09D7-6605-445E8ADFD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64177" y="3366063"/>
            <a:ext cx="0" cy="500908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1" name="Freeform 87">
            <a:extLst>
              <a:ext uri="{FF2B5EF4-FFF2-40B4-BE49-F238E27FC236}">
                <a16:creationId xmlns:a16="http://schemas.microsoft.com/office/drawing/2014/main" id="{D318A21D-63B9-EEB9-636B-F2F281FE3B13}"/>
              </a:ext>
            </a:extLst>
          </p:cNvPr>
          <p:cNvSpPr>
            <a:spLocks/>
          </p:cNvSpPr>
          <p:nvPr/>
        </p:nvSpPr>
        <p:spPr bwMode="auto">
          <a:xfrm>
            <a:off x="11015187" y="3866970"/>
            <a:ext cx="248989" cy="162576"/>
          </a:xfrm>
          <a:custGeom>
            <a:avLst/>
            <a:gdLst>
              <a:gd name="T0" fmla="*/ 509 w 509"/>
              <a:gd name="T1" fmla="*/ 0 h 332"/>
              <a:gd name="T2" fmla="*/ 0 w 509"/>
              <a:gd name="T3" fmla="*/ 0 h 332"/>
              <a:gd name="T4" fmla="*/ 0 w 509"/>
              <a:gd name="T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332">
                <a:moveTo>
                  <a:pt x="509" y="0"/>
                </a:moveTo>
                <a:lnTo>
                  <a:pt x="0" y="0"/>
                </a:lnTo>
                <a:lnTo>
                  <a:pt x="0" y="332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2" name="Line 88">
            <a:extLst>
              <a:ext uri="{FF2B5EF4-FFF2-40B4-BE49-F238E27FC236}">
                <a16:creationId xmlns:a16="http://schemas.microsoft.com/office/drawing/2014/main" id="{6567F19D-DA06-5C5A-0C95-31EE7BC2D2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43321" y="3027731"/>
            <a:ext cx="158181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3" name="Line 89">
            <a:extLst>
              <a:ext uri="{FF2B5EF4-FFF2-40B4-BE49-F238E27FC236}">
                <a16:creationId xmlns:a16="http://schemas.microsoft.com/office/drawing/2014/main" id="{E57DF8A3-D6AC-6388-697C-7F8216C929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95797" y="3907980"/>
            <a:ext cx="497978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4" name="Freeform 90">
            <a:extLst>
              <a:ext uri="{FF2B5EF4-FFF2-40B4-BE49-F238E27FC236}">
                <a16:creationId xmlns:a16="http://schemas.microsoft.com/office/drawing/2014/main" id="{BCF9D5B6-AF38-C325-45D5-AA5E9CEFFDC4}"/>
              </a:ext>
            </a:extLst>
          </p:cNvPr>
          <p:cNvSpPr>
            <a:spLocks/>
          </p:cNvSpPr>
          <p:nvPr/>
        </p:nvSpPr>
        <p:spPr bwMode="auto">
          <a:xfrm>
            <a:off x="11015187" y="4029546"/>
            <a:ext cx="248989" cy="325151"/>
          </a:xfrm>
          <a:custGeom>
            <a:avLst/>
            <a:gdLst>
              <a:gd name="T0" fmla="*/ 0 w 509"/>
              <a:gd name="T1" fmla="*/ 0 h 667"/>
              <a:gd name="T2" fmla="*/ 0 w 509"/>
              <a:gd name="T3" fmla="*/ 667 h 667"/>
              <a:gd name="T4" fmla="*/ 509 w 509"/>
              <a:gd name="T5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667">
                <a:moveTo>
                  <a:pt x="0" y="0"/>
                </a:moveTo>
                <a:lnTo>
                  <a:pt x="0" y="667"/>
                </a:lnTo>
                <a:lnTo>
                  <a:pt x="509" y="667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5" name="Line 91">
            <a:extLst>
              <a:ext uri="{FF2B5EF4-FFF2-40B4-BE49-F238E27FC236}">
                <a16:creationId xmlns:a16="http://schemas.microsoft.com/office/drawing/2014/main" id="{C9D02EDB-7DE1-FC99-F7DA-C08C02E2E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05995" y="4931766"/>
            <a:ext cx="158181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6" name="Line 92">
            <a:extLst>
              <a:ext uri="{FF2B5EF4-FFF2-40B4-BE49-F238E27FC236}">
                <a16:creationId xmlns:a16="http://schemas.microsoft.com/office/drawing/2014/main" id="{870C2D45-75A8-9B3E-E6DE-36D7A69F2F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64177" y="4354697"/>
            <a:ext cx="0" cy="577069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7" name="Freeform 93">
            <a:extLst>
              <a:ext uri="{FF2B5EF4-FFF2-40B4-BE49-F238E27FC236}">
                <a16:creationId xmlns:a16="http://schemas.microsoft.com/office/drawing/2014/main" id="{130B97FF-4FE4-8482-B9BE-5DF86C5A10E8}"/>
              </a:ext>
            </a:extLst>
          </p:cNvPr>
          <p:cNvSpPr>
            <a:spLocks/>
          </p:cNvSpPr>
          <p:nvPr/>
        </p:nvSpPr>
        <p:spPr bwMode="auto">
          <a:xfrm>
            <a:off x="9995797" y="3907980"/>
            <a:ext cx="247525" cy="224091"/>
          </a:xfrm>
          <a:custGeom>
            <a:avLst/>
            <a:gdLst>
              <a:gd name="T0" fmla="*/ 0 w 509"/>
              <a:gd name="T1" fmla="*/ 0 h 460"/>
              <a:gd name="T2" fmla="*/ 0 w 509"/>
              <a:gd name="T3" fmla="*/ 460 h 460"/>
              <a:gd name="T4" fmla="*/ 509 w 509"/>
              <a:gd name="T5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460">
                <a:moveTo>
                  <a:pt x="0" y="0"/>
                </a:moveTo>
                <a:lnTo>
                  <a:pt x="0" y="460"/>
                </a:lnTo>
                <a:lnTo>
                  <a:pt x="509" y="460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8" name="Line 94">
            <a:extLst>
              <a:ext uri="{FF2B5EF4-FFF2-40B4-BE49-F238E27FC236}">
                <a16:creationId xmlns:a16="http://schemas.microsoft.com/office/drawing/2014/main" id="{BE0F89EF-1EA4-7541-D7B7-341BF7D285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86604" y="4709140"/>
            <a:ext cx="156717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9" name="Line 95">
            <a:extLst>
              <a:ext uri="{FF2B5EF4-FFF2-40B4-BE49-F238E27FC236}">
                <a16:creationId xmlns:a16="http://schemas.microsoft.com/office/drawing/2014/main" id="{BF501A6D-962F-4962-CEE3-C4537E6D8A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43321" y="4132071"/>
            <a:ext cx="0" cy="577069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0" name="Line 96">
            <a:extLst>
              <a:ext uri="{FF2B5EF4-FFF2-40B4-BE49-F238E27FC236}">
                <a16:creationId xmlns:a16="http://schemas.microsoft.com/office/drawing/2014/main" id="{6BF7E41A-06A7-E303-D812-6DACDA4012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43321" y="4709140"/>
            <a:ext cx="158181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1" name="Freeform 97">
            <a:extLst>
              <a:ext uri="{FF2B5EF4-FFF2-40B4-BE49-F238E27FC236}">
                <a16:creationId xmlns:a16="http://schemas.microsoft.com/office/drawing/2014/main" id="{AC5C6CBE-79A9-74E9-212D-82B0B5610D3D}"/>
              </a:ext>
            </a:extLst>
          </p:cNvPr>
          <p:cNvSpPr>
            <a:spLocks/>
          </p:cNvSpPr>
          <p:nvPr/>
        </p:nvSpPr>
        <p:spPr bwMode="auto">
          <a:xfrm>
            <a:off x="10243321" y="3907980"/>
            <a:ext cx="250454" cy="224091"/>
          </a:xfrm>
          <a:custGeom>
            <a:avLst/>
            <a:gdLst>
              <a:gd name="T0" fmla="*/ 0 w 511"/>
              <a:gd name="T1" fmla="*/ 460 h 460"/>
              <a:gd name="T2" fmla="*/ 511 w 511"/>
              <a:gd name="T3" fmla="*/ 460 h 460"/>
              <a:gd name="T4" fmla="*/ 511 w 511"/>
              <a:gd name="T5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1" h="460">
                <a:moveTo>
                  <a:pt x="0" y="460"/>
                </a:moveTo>
                <a:lnTo>
                  <a:pt x="511" y="460"/>
                </a:lnTo>
                <a:lnTo>
                  <a:pt x="511" y="0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2" name="Freeform 98">
            <a:extLst>
              <a:ext uri="{FF2B5EF4-FFF2-40B4-BE49-F238E27FC236}">
                <a16:creationId xmlns:a16="http://schemas.microsoft.com/office/drawing/2014/main" id="{99097CB8-8470-A569-E143-02BF2F190755}"/>
              </a:ext>
            </a:extLst>
          </p:cNvPr>
          <p:cNvSpPr>
            <a:spLocks/>
          </p:cNvSpPr>
          <p:nvPr/>
        </p:nvSpPr>
        <p:spPr bwMode="auto">
          <a:xfrm>
            <a:off x="11264177" y="4029546"/>
            <a:ext cx="248989" cy="325151"/>
          </a:xfrm>
          <a:custGeom>
            <a:avLst/>
            <a:gdLst>
              <a:gd name="T0" fmla="*/ 0 w 511"/>
              <a:gd name="T1" fmla="*/ 667 h 667"/>
              <a:gd name="T2" fmla="*/ 511 w 511"/>
              <a:gd name="T3" fmla="*/ 667 h 667"/>
              <a:gd name="T4" fmla="*/ 511 w 511"/>
              <a:gd name="T5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1" h="667">
                <a:moveTo>
                  <a:pt x="0" y="667"/>
                </a:moveTo>
                <a:lnTo>
                  <a:pt x="511" y="667"/>
                </a:lnTo>
                <a:lnTo>
                  <a:pt x="511" y="0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3" name="Line 99">
            <a:extLst>
              <a:ext uri="{FF2B5EF4-FFF2-40B4-BE49-F238E27FC236}">
                <a16:creationId xmlns:a16="http://schemas.microsoft.com/office/drawing/2014/main" id="{FF5D8CDB-4733-FACE-4E88-2F7811466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64177" y="4931766"/>
            <a:ext cx="156717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4" name="Line 100">
            <a:extLst>
              <a:ext uri="{FF2B5EF4-FFF2-40B4-BE49-F238E27FC236}">
                <a16:creationId xmlns:a16="http://schemas.microsoft.com/office/drawing/2014/main" id="{83C6F4C2-A906-EF0E-E3B0-C3C0DD9115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64177" y="3366063"/>
            <a:ext cx="156717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5" name="Line 101">
            <a:extLst>
              <a:ext uri="{FF2B5EF4-FFF2-40B4-BE49-F238E27FC236}">
                <a16:creationId xmlns:a16="http://schemas.microsoft.com/office/drawing/2014/main" id="{3C676B8A-78ED-E3EE-F0B8-D68CCCD7AD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15187" y="4029546"/>
            <a:ext cx="497978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6" name="Freeform 102">
            <a:extLst>
              <a:ext uri="{FF2B5EF4-FFF2-40B4-BE49-F238E27FC236}">
                <a16:creationId xmlns:a16="http://schemas.microsoft.com/office/drawing/2014/main" id="{76044E6D-D97C-45F5-D73B-019FDB497F1C}"/>
              </a:ext>
            </a:extLst>
          </p:cNvPr>
          <p:cNvSpPr>
            <a:spLocks/>
          </p:cNvSpPr>
          <p:nvPr/>
        </p:nvSpPr>
        <p:spPr bwMode="auto">
          <a:xfrm>
            <a:off x="11264177" y="3866970"/>
            <a:ext cx="248989" cy="162576"/>
          </a:xfrm>
          <a:custGeom>
            <a:avLst/>
            <a:gdLst>
              <a:gd name="T0" fmla="*/ 511 w 511"/>
              <a:gd name="T1" fmla="*/ 332 h 332"/>
              <a:gd name="T2" fmla="*/ 511 w 511"/>
              <a:gd name="T3" fmla="*/ 0 h 332"/>
              <a:gd name="T4" fmla="*/ 0 w 511"/>
              <a:gd name="T5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1" h="332">
                <a:moveTo>
                  <a:pt x="511" y="332"/>
                </a:moveTo>
                <a:lnTo>
                  <a:pt x="511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7" name="Line 103">
            <a:extLst>
              <a:ext uri="{FF2B5EF4-FFF2-40B4-BE49-F238E27FC236}">
                <a16:creationId xmlns:a16="http://schemas.microsoft.com/office/drawing/2014/main" id="{C9A2702B-5313-2FC2-E298-F52EA4E46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43321" y="3027731"/>
            <a:ext cx="0" cy="57414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8" name="Line 104">
            <a:extLst>
              <a:ext uri="{FF2B5EF4-FFF2-40B4-BE49-F238E27FC236}">
                <a16:creationId xmlns:a16="http://schemas.microsoft.com/office/drawing/2014/main" id="{102F0B8F-3F96-1EDB-0276-6A630B23B3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86604" y="3027731"/>
            <a:ext cx="156717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7" name="Freeform 123">
            <a:extLst>
              <a:ext uri="{FF2B5EF4-FFF2-40B4-BE49-F238E27FC236}">
                <a16:creationId xmlns:a16="http://schemas.microsoft.com/office/drawing/2014/main" id="{348E4C7C-3547-04EE-5B76-EF514006714D}"/>
              </a:ext>
            </a:extLst>
          </p:cNvPr>
          <p:cNvSpPr>
            <a:spLocks/>
          </p:cNvSpPr>
          <p:nvPr/>
        </p:nvSpPr>
        <p:spPr bwMode="auto">
          <a:xfrm>
            <a:off x="9995797" y="3601871"/>
            <a:ext cx="247525" cy="306111"/>
          </a:xfrm>
          <a:custGeom>
            <a:avLst/>
            <a:gdLst>
              <a:gd name="T0" fmla="*/ 509 w 509"/>
              <a:gd name="T1" fmla="*/ 0 h 626"/>
              <a:gd name="T2" fmla="*/ 0 w 509"/>
              <a:gd name="T3" fmla="*/ 0 h 626"/>
              <a:gd name="T4" fmla="*/ 0 w 509"/>
              <a:gd name="T5" fmla="*/ 62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626">
                <a:moveTo>
                  <a:pt x="509" y="0"/>
                </a:moveTo>
                <a:lnTo>
                  <a:pt x="0" y="0"/>
                </a:lnTo>
                <a:lnTo>
                  <a:pt x="0" y="626"/>
                </a:lnTo>
              </a:path>
            </a:pathLst>
          </a:cu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4" name="ZoneTexte 1093">
            <a:extLst>
              <a:ext uri="{FF2B5EF4-FFF2-40B4-BE49-F238E27FC236}">
                <a16:creationId xmlns:a16="http://schemas.microsoft.com/office/drawing/2014/main" id="{A35FBDE7-847F-0BA0-4BE8-AC682CDC4C22}"/>
              </a:ext>
            </a:extLst>
          </p:cNvPr>
          <p:cNvSpPr txBox="1"/>
          <p:nvPr/>
        </p:nvSpPr>
        <p:spPr>
          <a:xfrm>
            <a:off x="7581738" y="52168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1095" name="ZoneTexte 1094">
            <a:extLst>
              <a:ext uri="{FF2B5EF4-FFF2-40B4-BE49-F238E27FC236}">
                <a16:creationId xmlns:a16="http://schemas.microsoft.com/office/drawing/2014/main" id="{7C538E2C-0FA2-9807-424C-CE983A8B5F22}"/>
              </a:ext>
            </a:extLst>
          </p:cNvPr>
          <p:cNvSpPr txBox="1"/>
          <p:nvPr/>
        </p:nvSpPr>
        <p:spPr>
          <a:xfrm>
            <a:off x="8296744" y="5216805"/>
            <a:ext cx="864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32 </a:t>
            </a:r>
            <a:r>
              <a:rPr lang="fr-FR" sz="1400" dirty="0" err="1"/>
              <a:t>weeks</a:t>
            </a:r>
            <a:endParaRPr lang="fr-FR" sz="1400" dirty="0"/>
          </a:p>
        </p:txBody>
      </p:sp>
      <p:sp>
        <p:nvSpPr>
          <p:cNvPr id="1096" name="ZoneTexte 1095">
            <a:extLst>
              <a:ext uri="{FF2B5EF4-FFF2-40B4-BE49-F238E27FC236}">
                <a16:creationId xmlns:a16="http://schemas.microsoft.com/office/drawing/2014/main" id="{5AFB4E16-0500-6570-834C-168EA470F5A6}"/>
              </a:ext>
            </a:extLst>
          </p:cNvPr>
          <p:cNvSpPr txBox="1"/>
          <p:nvPr/>
        </p:nvSpPr>
        <p:spPr>
          <a:xfrm>
            <a:off x="10097979" y="52168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1097" name="ZoneTexte 1096">
            <a:extLst>
              <a:ext uri="{FF2B5EF4-FFF2-40B4-BE49-F238E27FC236}">
                <a16:creationId xmlns:a16="http://schemas.microsoft.com/office/drawing/2014/main" id="{CC2BD901-6756-5060-862D-FE6A46B02A80}"/>
              </a:ext>
            </a:extLst>
          </p:cNvPr>
          <p:cNvSpPr txBox="1"/>
          <p:nvPr/>
        </p:nvSpPr>
        <p:spPr>
          <a:xfrm>
            <a:off x="10814641" y="5216805"/>
            <a:ext cx="864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32 </a:t>
            </a:r>
            <a:r>
              <a:rPr lang="fr-FR" sz="1400" dirty="0" err="1"/>
              <a:t>weeks</a:t>
            </a:r>
            <a:endParaRPr lang="fr-FR" sz="1400" dirty="0"/>
          </a:p>
        </p:txBody>
      </p:sp>
      <p:sp>
        <p:nvSpPr>
          <p:cNvPr id="1098" name="ZoneTexte 1097">
            <a:extLst>
              <a:ext uri="{FF2B5EF4-FFF2-40B4-BE49-F238E27FC236}">
                <a16:creationId xmlns:a16="http://schemas.microsoft.com/office/drawing/2014/main" id="{0A880759-EC94-4C16-9589-00615AE99C12}"/>
              </a:ext>
            </a:extLst>
          </p:cNvPr>
          <p:cNvSpPr txBox="1"/>
          <p:nvPr/>
        </p:nvSpPr>
        <p:spPr>
          <a:xfrm>
            <a:off x="10259371" y="5716636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Semaglutide</a:t>
            </a:r>
            <a:endParaRPr lang="fr-FR" sz="1400" dirty="0"/>
          </a:p>
        </p:txBody>
      </p:sp>
      <p:sp>
        <p:nvSpPr>
          <p:cNvPr id="1099" name="ZoneTexte 1098">
            <a:extLst>
              <a:ext uri="{FF2B5EF4-FFF2-40B4-BE49-F238E27FC236}">
                <a16:creationId xmlns:a16="http://schemas.microsoft.com/office/drawing/2014/main" id="{778327AF-5C35-597D-7032-6E78EBEA4667}"/>
              </a:ext>
            </a:extLst>
          </p:cNvPr>
          <p:cNvSpPr txBox="1"/>
          <p:nvPr/>
        </p:nvSpPr>
        <p:spPr>
          <a:xfrm>
            <a:off x="7879133" y="5716636"/>
            <a:ext cx="760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Placebo</a:t>
            </a:r>
          </a:p>
        </p:txBody>
      </p:sp>
      <p:cxnSp>
        <p:nvCxnSpPr>
          <p:cNvPr id="1102" name="Connecteur droit 1101">
            <a:extLst>
              <a:ext uri="{FF2B5EF4-FFF2-40B4-BE49-F238E27FC236}">
                <a16:creationId xmlns:a16="http://schemas.microsoft.com/office/drawing/2014/main" id="{CC67067F-55E9-ADA0-C67C-CE0FA7AE5A76}"/>
              </a:ext>
            </a:extLst>
          </p:cNvPr>
          <p:cNvCxnSpPr>
            <a:cxnSpLocks/>
          </p:cNvCxnSpPr>
          <p:nvPr/>
        </p:nvCxnSpPr>
        <p:spPr>
          <a:xfrm>
            <a:off x="10159825" y="5644444"/>
            <a:ext cx="12171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4" name="Connecteur droit 1103">
            <a:extLst>
              <a:ext uri="{FF2B5EF4-FFF2-40B4-BE49-F238E27FC236}">
                <a16:creationId xmlns:a16="http://schemas.microsoft.com/office/drawing/2014/main" id="{BFF62C92-A44A-8DD4-215F-177519A4AD45}"/>
              </a:ext>
            </a:extLst>
          </p:cNvPr>
          <p:cNvCxnSpPr>
            <a:cxnSpLocks/>
          </p:cNvCxnSpPr>
          <p:nvPr/>
        </p:nvCxnSpPr>
        <p:spPr>
          <a:xfrm>
            <a:off x="7666954" y="5644444"/>
            <a:ext cx="12171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5" name="ZoneTexte 1104">
            <a:extLst>
              <a:ext uri="{FF2B5EF4-FFF2-40B4-BE49-F238E27FC236}">
                <a16:creationId xmlns:a16="http://schemas.microsoft.com/office/drawing/2014/main" id="{CE0C23AD-0656-2176-0EFE-31B65D29F77B}"/>
              </a:ext>
            </a:extLst>
          </p:cNvPr>
          <p:cNvSpPr txBox="1"/>
          <p:nvPr/>
        </p:nvSpPr>
        <p:spPr>
          <a:xfrm>
            <a:off x="6928264" y="48500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1106" name="ZoneTexte 1105">
            <a:extLst>
              <a:ext uri="{FF2B5EF4-FFF2-40B4-BE49-F238E27FC236}">
                <a16:creationId xmlns:a16="http://schemas.microsoft.com/office/drawing/2014/main" id="{043F4FA2-12E8-1309-79AF-39B108510CAB}"/>
              </a:ext>
            </a:extLst>
          </p:cNvPr>
          <p:cNvSpPr txBox="1"/>
          <p:nvPr/>
        </p:nvSpPr>
        <p:spPr>
          <a:xfrm>
            <a:off x="6745522" y="369786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100</a:t>
            </a:r>
          </a:p>
        </p:txBody>
      </p:sp>
      <p:sp>
        <p:nvSpPr>
          <p:cNvPr id="1107" name="ZoneTexte 1106">
            <a:extLst>
              <a:ext uri="{FF2B5EF4-FFF2-40B4-BE49-F238E27FC236}">
                <a16:creationId xmlns:a16="http://schemas.microsoft.com/office/drawing/2014/main" id="{70769DEF-902E-659A-582B-00B8CCE24B3C}"/>
              </a:ext>
            </a:extLst>
          </p:cNvPr>
          <p:cNvSpPr txBox="1"/>
          <p:nvPr/>
        </p:nvSpPr>
        <p:spPr>
          <a:xfrm>
            <a:off x="6745522" y="25456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150</a:t>
            </a:r>
          </a:p>
        </p:txBody>
      </p:sp>
      <p:sp>
        <p:nvSpPr>
          <p:cNvPr id="1108" name="ZoneTexte 1107">
            <a:extLst>
              <a:ext uri="{FF2B5EF4-FFF2-40B4-BE49-F238E27FC236}">
                <a16:creationId xmlns:a16="http://schemas.microsoft.com/office/drawing/2014/main" id="{8BB3961D-F625-DF48-92C6-70FF83E867B4}"/>
              </a:ext>
            </a:extLst>
          </p:cNvPr>
          <p:cNvSpPr txBox="1"/>
          <p:nvPr/>
        </p:nvSpPr>
        <p:spPr>
          <a:xfrm rot="16200000">
            <a:off x="6086940" y="3704713"/>
            <a:ext cx="1042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Weight</a:t>
            </a:r>
            <a:r>
              <a:rPr lang="fr-FR" sz="1400" b="1" dirty="0"/>
              <a:t> (kg)</a:t>
            </a:r>
          </a:p>
        </p:txBody>
      </p:sp>
      <p:sp>
        <p:nvSpPr>
          <p:cNvPr id="1109" name="ZoneTexte 1108">
            <a:extLst>
              <a:ext uri="{FF2B5EF4-FFF2-40B4-BE49-F238E27FC236}">
                <a16:creationId xmlns:a16="http://schemas.microsoft.com/office/drawing/2014/main" id="{51A854A2-34A6-5B5D-445E-181786F9BB66}"/>
              </a:ext>
            </a:extLst>
          </p:cNvPr>
          <p:cNvSpPr txBox="1"/>
          <p:nvPr/>
        </p:nvSpPr>
        <p:spPr>
          <a:xfrm>
            <a:off x="7861969" y="223788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p = 0,99</a:t>
            </a:r>
          </a:p>
        </p:txBody>
      </p:sp>
      <p:sp>
        <p:nvSpPr>
          <p:cNvPr id="1110" name="ZoneTexte 1109">
            <a:extLst>
              <a:ext uri="{FF2B5EF4-FFF2-40B4-BE49-F238E27FC236}">
                <a16:creationId xmlns:a16="http://schemas.microsoft.com/office/drawing/2014/main" id="{C6DEFB3D-2ECC-F9BB-95D4-C5C81220DC78}"/>
              </a:ext>
            </a:extLst>
          </p:cNvPr>
          <p:cNvSpPr txBox="1"/>
          <p:nvPr/>
        </p:nvSpPr>
        <p:spPr>
          <a:xfrm>
            <a:off x="10485101" y="2583742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p &lt; 0,01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30F01B-1D18-7758-A30D-A3B4A23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8128000" cy="1143000"/>
          </a:xfrm>
        </p:spPr>
        <p:txBody>
          <a:bodyPr/>
          <a:lstStyle/>
          <a:p>
            <a:r>
              <a:rPr lang="en-US" dirty="0"/>
              <a:t>Effects of Semaglutide on Adipose Tissue in </a:t>
            </a:r>
            <a:br>
              <a:rPr lang="en-US" dirty="0"/>
            </a:br>
            <a:r>
              <a:rPr lang="en-US" dirty="0"/>
              <a:t>HIV-Associated Lipohypertrophy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7C5B2A-B8E4-B7F0-396A-DB8198AF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5788974" cy="45720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/>
              <a:t>Single-site, randomized (1:1), double-blind, placebo-controlled study</a:t>
            </a:r>
          </a:p>
          <a:p>
            <a:pPr>
              <a:spcAft>
                <a:spcPts val="300"/>
              </a:spcAft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108 patients with HIV-1 RNA &lt;400 c/mL for ≥ 6 months on stable ART, BMI ≥25 kg/m</a:t>
            </a:r>
            <a:r>
              <a:rPr kumimoji="0" lang="en-GB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waist circumference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&gt; 95 </a:t>
            </a:r>
            <a:r>
              <a:rPr lang="en-GB" altLang="en-US" sz="1800" b="0" dirty="0">
                <a:solidFill>
                  <a:srgbClr val="000000"/>
                </a:solidFill>
              </a:rPr>
              <a:t>cm (men) or &gt; 94 cm (women),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waist:hip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1800" b="0" dirty="0">
                <a:solidFill>
                  <a:srgbClr val="000000"/>
                </a:solidFill>
              </a:rPr>
              <a:t>&gt; 0.94 (men) or &gt; 0.88 (women),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with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lipohypertrophy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and subjective increased abdominal girth after ART initiation </a:t>
            </a:r>
          </a:p>
          <a:p>
            <a:pPr lvl="1">
              <a:spcAft>
                <a:spcPts val="300"/>
              </a:spcAft>
            </a:pP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Semaglutide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QW</a:t>
            </a:r>
          </a:p>
          <a:p>
            <a:pPr lvl="1">
              <a:spcAft>
                <a:spcPts val="300"/>
              </a:spcAft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Placebo</a:t>
            </a:r>
            <a:endParaRPr lang="en-US" sz="1800" dirty="0"/>
          </a:p>
          <a:p>
            <a:pPr>
              <a:spcAft>
                <a:spcPts val="300"/>
              </a:spcAft>
            </a:pPr>
            <a:r>
              <a:rPr lang="en-US" sz="1800" dirty="0"/>
              <a:t>Primary endpoint: visceral adipose tissue by CT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Secondary endpoints: weight; subcutaneous adipose tissue by CT; DXA-measured total, trunk and limb fat; lean body mass</a:t>
            </a:r>
          </a:p>
          <a:p>
            <a:endParaRPr lang="fr-FR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2C51095-2ABE-187D-A154-5AAA4D328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574" y="6492638"/>
            <a:ext cx="9101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0" i="1" dirty="0">
                <a:solidFill>
                  <a:srgbClr val="0070C0"/>
                </a:solidFill>
                <a:latin typeface="Calibri" panose="020F0502020204030204" pitchFamily="34" charset="0"/>
              </a:rPr>
              <a:t>McComsey. IDWeek 2023. Abstr 1984. 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F899F09C-8803-517B-D3E9-676BE29A5163}"/>
              </a:ext>
            </a:extLst>
          </p:cNvPr>
          <p:cNvSpPr txBox="1"/>
          <p:nvPr/>
        </p:nvSpPr>
        <p:spPr bwMode="auto">
          <a:xfrm>
            <a:off x="10217459" y="3115044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↓8.3%</a:t>
            </a:r>
          </a:p>
        </p:txBody>
      </p:sp>
      <p:sp>
        <p:nvSpPr>
          <p:cNvPr id="1029" name="TextBox 96">
            <a:extLst>
              <a:ext uri="{FF2B5EF4-FFF2-40B4-BE49-F238E27FC236}">
                <a16:creationId xmlns:a16="http://schemas.microsoft.com/office/drawing/2014/main" id="{0FF7913C-D0DF-1BBA-011E-A1558AF88B0A}"/>
              </a:ext>
            </a:extLst>
          </p:cNvPr>
          <p:cNvSpPr txBox="1"/>
          <p:nvPr/>
        </p:nvSpPr>
        <p:spPr bwMode="auto">
          <a:xfrm>
            <a:off x="7724527" y="3047222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↑0.2%</a:t>
            </a:r>
          </a:p>
        </p:txBody>
      </p:sp>
      <p:sp>
        <p:nvSpPr>
          <p:cNvPr id="1092" name="Content Placeholder 2">
            <a:extLst>
              <a:ext uri="{FF2B5EF4-FFF2-40B4-BE49-F238E27FC236}">
                <a16:creationId xmlns:a16="http://schemas.microsoft.com/office/drawing/2014/main" id="{498A4787-0A3B-B59F-787D-95D74BD47E97}"/>
              </a:ext>
            </a:extLst>
          </p:cNvPr>
          <p:cNvSpPr txBox="1">
            <a:spLocks/>
          </p:cNvSpPr>
          <p:nvPr/>
        </p:nvSpPr>
        <p:spPr>
          <a:xfrm>
            <a:off x="609600" y="1790700"/>
            <a:ext cx="5577006" cy="44466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endParaRPr lang="en-US" sz="1800" dirty="0"/>
          </a:p>
          <a:p>
            <a:pPr>
              <a:spcAft>
                <a:spcPts val="300"/>
              </a:spcAft>
            </a:pPr>
            <a:endParaRPr lang="en-US" sz="1800" dirty="0"/>
          </a:p>
          <a:p>
            <a:pPr>
              <a:spcAft>
                <a:spcPts val="300"/>
              </a:spcAft>
            </a:pPr>
            <a:endParaRPr lang="en-US" sz="1800" dirty="0"/>
          </a:p>
          <a:p>
            <a:pPr>
              <a:spcAft>
                <a:spcPts val="300"/>
              </a:spcAft>
            </a:pPr>
            <a:endParaRPr lang="en-US" sz="1800" dirty="0"/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3762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12">
            <a:extLst>
              <a:ext uri="{FF2B5EF4-FFF2-40B4-BE49-F238E27FC236}">
                <a16:creationId xmlns:a16="http://schemas.microsoft.com/office/drawing/2014/main" id="{98A2E5C4-3EFA-75DB-2180-38D804620ED4}"/>
              </a:ext>
            </a:extLst>
          </p:cNvPr>
          <p:cNvSpPr>
            <a:spLocks/>
          </p:cNvSpPr>
          <p:nvPr/>
        </p:nvSpPr>
        <p:spPr bwMode="auto">
          <a:xfrm>
            <a:off x="7051952" y="2329820"/>
            <a:ext cx="3053714" cy="1969574"/>
          </a:xfrm>
          <a:custGeom>
            <a:avLst/>
            <a:gdLst>
              <a:gd name="T0" fmla="*/ 0 w 7095"/>
              <a:gd name="T1" fmla="*/ 0 h 4105"/>
              <a:gd name="T2" fmla="*/ 0 w 7095"/>
              <a:gd name="T3" fmla="*/ 4105 h 4105"/>
              <a:gd name="T4" fmla="*/ 7095 w 7095"/>
              <a:gd name="T5" fmla="*/ 4105 h 4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95" h="4105">
                <a:moveTo>
                  <a:pt x="0" y="0"/>
                </a:moveTo>
                <a:lnTo>
                  <a:pt x="0" y="4105"/>
                </a:lnTo>
                <a:lnTo>
                  <a:pt x="7095" y="410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Line 21">
            <a:extLst>
              <a:ext uri="{FF2B5EF4-FFF2-40B4-BE49-F238E27FC236}">
                <a16:creationId xmlns:a16="http://schemas.microsoft.com/office/drawing/2014/main" id="{99135292-77E7-C8BE-9466-4E24EF773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540" y="2460357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0" name="Line 22">
            <a:extLst>
              <a:ext uri="{FF2B5EF4-FFF2-40B4-BE49-F238E27FC236}">
                <a16:creationId xmlns:a16="http://schemas.microsoft.com/office/drawing/2014/main" id="{57D1D9BB-3FEA-C6CE-C6EC-793E392FF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540" y="2894201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1" name="Line 23">
            <a:extLst>
              <a:ext uri="{FF2B5EF4-FFF2-40B4-BE49-F238E27FC236}">
                <a16:creationId xmlns:a16="http://schemas.microsoft.com/office/drawing/2014/main" id="{D6132E3D-56D1-0A42-89D8-0CD80AFB0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540" y="3763809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Line 24">
            <a:extLst>
              <a:ext uri="{FF2B5EF4-FFF2-40B4-BE49-F238E27FC236}">
                <a16:creationId xmlns:a16="http://schemas.microsoft.com/office/drawing/2014/main" id="{2427DDE5-1282-B368-C15C-FB0C54796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540" y="3329965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7" name="Line 25">
            <a:extLst>
              <a:ext uri="{FF2B5EF4-FFF2-40B4-BE49-F238E27FC236}">
                <a16:creationId xmlns:a16="http://schemas.microsoft.com/office/drawing/2014/main" id="{8504AD80-0A42-29E0-D457-23AD01DB9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6540" y="4199572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7" name="Line 35">
            <a:extLst>
              <a:ext uri="{FF2B5EF4-FFF2-40B4-BE49-F238E27FC236}">
                <a16:creationId xmlns:a16="http://schemas.microsoft.com/office/drawing/2014/main" id="{EC3AE55F-87FB-C5A5-9589-7C6FCA09D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97540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5" name="Line 43">
            <a:extLst>
              <a:ext uri="{FF2B5EF4-FFF2-40B4-BE49-F238E27FC236}">
                <a16:creationId xmlns:a16="http://schemas.microsoft.com/office/drawing/2014/main" id="{0C8B7093-2D4A-7A58-CE51-FC00AD4188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00385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6" name="Line 44">
            <a:extLst>
              <a:ext uri="{FF2B5EF4-FFF2-40B4-BE49-F238E27FC236}">
                <a16:creationId xmlns:a16="http://schemas.microsoft.com/office/drawing/2014/main" id="{5A9F5763-E08E-665A-D5A3-3561A6CA01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0405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7" name="Line 45">
            <a:extLst>
              <a:ext uri="{FF2B5EF4-FFF2-40B4-BE49-F238E27FC236}">
                <a16:creationId xmlns:a16="http://schemas.microsoft.com/office/drawing/2014/main" id="{E89BB4FF-D87E-43E7-7EC2-8F7DDA8CE6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7562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8" name="Freeform 56">
            <a:extLst>
              <a:ext uri="{FF2B5EF4-FFF2-40B4-BE49-F238E27FC236}">
                <a16:creationId xmlns:a16="http://schemas.microsoft.com/office/drawing/2014/main" id="{6DC5FE6C-0E5F-31A2-9A57-C694B9288F5F}"/>
              </a:ext>
            </a:extLst>
          </p:cNvPr>
          <p:cNvSpPr>
            <a:spLocks/>
          </p:cNvSpPr>
          <p:nvPr/>
        </p:nvSpPr>
        <p:spPr bwMode="auto">
          <a:xfrm>
            <a:off x="9627125" y="3498895"/>
            <a:ext cx="342554" cy="103662"/>
          </a:xfrm>
          <a:custGeom>
            <a:avLst/>
            <a:gdLst>
              <a:gd name="T0" fmla="*/ 793 w 793"/>
              <a:gd name="T1" fmla="*/ 0 h 218"/>
              <a:gd name="T2" fmla="*/ 405 w 793"/>
              <a:gd name="T3" fmla="*/ 0 h 218"/>
              <a:gd name="T4" fmla="*/ 0 w 793"/>
              <a:gd name="T5" fmla="*/ 0 h 218"/>
              <a:gd name="T6" fmla="*/ 0 w 793"/>
              <a:gd name="T7" fmla="*/ 218 h 218"/>
              <a:gd name="T8" fmla="*/ 793 w 793"/>
              <a:gd name="T9" fmla="*/ 218 h 218"/>
              <a:gd name="T10" fmla="*/ 793 w 793"/>
              <a:gd name="T11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3" h="218">
                <a:moveTo>
                  <a:pt x="793" y="0"/>
                </a:moveTo>
                <a:lnTo>
                  <a:pt x="405" y="0"/>
                </a:lnTo>
                <a:lnTo>
                  <a:pt x="0" y="0"/>
                </a:lnTo>
                <a:lnTo>
                  <a:pt x="0" y="218"/>
                </a:lnTo>
                <a:lnTo>
                  <a:pt x="793" y="218"/>
                </a:lnTo>
                <a:lnTo>
                  <a:pt x="793" y="0"/>
                </a:lnTo>
                <a:close/>
              </a:path>
            </a:pathLst>
          </a:cu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9" name="Rectangle 57">
            <a:extLst>
              <a:ext uri="{FF2B5EF4-FFF2-40B4-BE49-F238E27FC236}">
                <a16:creationId xmlns:a16="http://schemas.microsoft.com/office/drawing/2014/main" id="{9F7A8F33-9330-8FDA-64C2-2017EF4A4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125" y="3602557"/>
            <a:ext cx="342554" cy="105581"/>
          </a:xfrm>
          <a:prstGeom prst="rect">
            <a:avLst/>
          </a:pr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6" name="Rectangle 64">
            <a:extLst>
              <a:ext uri="{FF2B5EF4-FFF2-40B4-BE49-F238E27FC236}">
                <a16:creationId xmlns:a16="http://schemas.microsoft.com/office/drawing/2014/main" id="{B42C672F-FAB3-800E-BF95-A696FE52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690" y="3502735"/>
            <a:ext cx="340832" cy="138216"/>
          </a:xfrm>
          <a:prstGeom prst="rect">
            <a:avLst/>
          </a:pr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7" name="Freeform 65">
            <a:extLst>
              <a:ext uri="{FF2B5EF4-FFF2-40B4-BE49-F238E27FC236}">
                <a16:creationId xmlns:a16="http://schemas.microsoft.com/office/drawing/2014/main" id="{D98451FF-3D38-4A67-FD1C-A27D720DE92B}"/>
              </a:ext>
            </a:extLst>
          </p:cNvPr>
          <p:cNvSpPr>
            <a:spLocks/>
          </p:cNvSpPr>
          <p:nvPr/>
        </p:nvSpPr>
        <p:spPr bwMode="auto">
          <a:xfrm>
            <a:off x="8931690" y="3362599"/>
            <a:ext cx="340832" cy="140135"/>
          </a:xfrm>
          <a:custGeom>
            <a:avLst/>
            <a:gdLst>
              <a:gd name="T0" fmla="*/ 793 w 793"/>
              <a:gd name="T1" fmla="*/ 291 h 291"/>
              <a:gd name="T2" fmla="*/ 793 w 793"/>
              <a:gd name="T3" fmla="*/ 0 h 291"/>
              <a:gd name="T4" fmla="*/ 397 w 793"/>
              <a:gd name="T5" fmla="*/ 0 h 291"/>
              <a:gd name="T6" fmla="*/ 0 w 793"/>
              <a:gd name="T7" fmla="*/ 0 h 291"/>
              <a:gd name="T8" fmla="*/ 0 w 793"/>
              <a:gd name="T9" fmla="*/ 291 h 291"/>
              <a:gd name="T10" fmla="*/ 793 w 793"/>
              <a:gd name="T11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3" h="291">
                <a:moveTo>
                  <a:pt x="793" y="291"/>
                </a:moveTo>
                <a:lnTo>
                  <a:pt x="793" y="0"/>
                </a:lnTo>
                <a:lnTo>
                  <a:pt x="397" y="0"/>
                </a:lnTo>
                <a:lnTo>
                  <a:pt x="0" y="0"/>
                </a:lnTo>
                <a:lnTo>
                  <a:pt x="0" y="291"/>
                </a:lnTo>
                <a:lnTo>
                  <a:pt x="793" y="291"/>
                </a:lnTo>
                <a:close/>
              </a:path>
            </a:pathLst>
          </a:cu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2" name="Line 80">
            <a:extLst>
              <a:ext uri="{FF2B5EF4-FFF2-40B4-BE49-F238E27FC236}">
                <a16:creationId xmlns:a16="http://schemas.microsoft.com/office/drawing/2014/main" id="{16CEF2CC-7128-E17C-F6FD-2F9B76A987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02705" y="3207107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3" name="Line 81">
            <a:extLst>
              <a:ext uri="{FF2B5EF4-FFF2-40B4-BE49-F238E27FC236}">
                <a16:creationId xmlns:a16="http://schemas.microsoft.com/office/drawing/2014/main" id="{3676B74F-8062-D728-91DA-A78728F45F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82208" y="3207107"/>
            <a:ext cx="120496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4" name="Freeform 82">
            <a:extLst>
              <a:ext uri="{FF2B5EF4-FFF2-40B4-BE49-F238E27FC236}">
                <a16:creationId xmlns:a16="http://schemas.microsoft.com/office/drawing/2014/main" id="{D1252871-4CE7-28DC-7442-63A34D2362C1}"/>
              </a:ext>
            </a:extLst>
          </p:cNvPr>
          <p:cNvSpPr>
            <a:spLocks/>
          </p:cNvSpPr>
          <p:nvPr/>
        </p:nvSpPr>
        <p:spPr bwMode="auto">
          <a:xfrm>
            <a:off x="9802705" y="3498895"/>
            <a:ext cx="166974" cy="103662"/>
          </a:xfrm>
          <a:custGeom>
            <a:avLst/>
            <a:gdLst>
              <a:gd name="T0" fmla="*/ 388 w 388"/>
              <a:gd name="T1" fmla="*/ 218 h 218"/>
              <a:gd name="T2" fmla="*/ 388 w 388"/>
              <a:gd name="T3" fmla="*/ 0 h 218"/>
              <a:gd name="T4" fmla="*/ 0 w 388"/>
              <a:gd name="T5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" h="218">
                <a:moveTo>
                  <a:pt x="388" y="218"/>
                </a:moveTo>
                <a:lnTo>
                  <a:pt x="388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5" name="Freeform 83">
            <a:extLst>
              <a:ext uri="{FF2B5EF4-FFF2-40B4-BE49-F238E27FC236}">
                <a16:creationId xmlns:a16="http://schemas.microsoft.com/office/drawing/2014/main" id="{84BB36ED-F751-7608-32A9-BD9B0E5DC8B0}"/>
              </a:ext>
            </a:extLst>
          </p:cNvPr>
          <p:cNvSpPr>
            <a:spLocks/>
          </p:cNvSpPr>
          <p:nvPr/>
        </p:nvSpPr>
        <p:spPr bwMode="auto">
          <a:xfrm>
            <a:off x="9627125" y="3602557"/>
            <a:ext cx="342554" cy="105581"/>
          </a:xfrm>
          <a:custGeom>
            <a:avLst/>
            <a:gdLst>
              <a:gd name="T0" fmla="*/ 0 w 793"/>
              <a:gd name="T1" fmla="*/ 0 h 219"/>
              <a:gd name="T2" fmla="*/ 0 w 793"/>
              <a:gd name="T3" fmla="*/ 219 h 219"/>
              <a:gd name="T4" fmla="*/ 793 w 793"/>
              <a:gd name="T5" fmla="*/ 219 h 219"/>
              <a:gd name="T6" fmla="*/ 793 w 793"/>
              <a:gd name="T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3" h="219">
                <a:moveTo>
                  <a:pt x="0" y="0"/>
                </a:moveTo>
                <a:lnTo>
                  <a:pt x="0" y="219"/>
                </a:lnTo>
                <a:lnTo>
                  <a:pt x="793" y="219"/>
                </a:lnTo>
                <a:lnTo>
                  <a:pt x="793" y="0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6" name="Line 84">
            <a:extLst>
              <a:ext uri="{FF2B5EF4-FFF2-40B4-BE49-F238E27FC236}">
                <a16:creationId xmlns:a16="http://schemas.microsoft.com/office/drawing/2014/main" id="{0BCD4A30-234C-4868-D64B-7119A1EFD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06147" y="3898185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7" name="Line 85">
            <a:extLst>
              <a:ext uri="{FF2B5EF4-FFF2-40B4-BE49-F238E27FC236}">
                <a16:creationId xmlns:a16="http://schemas.microsoft.com/office/drawing/2014/main" id="{7BC2428D-3EE8-343D-A7D9-FB3DBC1A1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85651" y="3898185"/>
            <a:ext cx="120496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8" name="Line 86">
            <a:extLst>
              <a:ext uri="{FF2B5EF4-FFF2-40B4-BE49-F238E27FC236}">
                <a16:creationId xmlns:a16="http://schemas.microsoft.com/office/drawing/2014/main" id="{F140A181-1E3F-1D12-26C2-6FFE4358B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6147" y="3715817"/>
            <a:ext cx="0" cy="182367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9" name="Line 87">
            <a:extLst>
              <a:ext uri="{FF2B5EF4-FFF2-40B4-BE49-F238E27FC236}">
                <a16:creationId xmlns:a16="http://schemas.microsoft.com/office/drawing/2014/main" id="{21DB46E9-7B1A-5602-9F09-94A61AD3D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02705" y="3207107"/>
            <a:ext cx="0" cy="291789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27" name="Line 95">
            <a:extLst>
              <a:ext uri="{FF2B5EF4-FFF2-40B4-BE49-F238E27FC236}">
                <a16:creationId xmlns:a16="http://schemas.microsoft.com/office/drawing/2014/main" id="{DD518C67-E86B-21BF-8434-3591BDF893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02106" y="2949872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28" name="Line 96">
            <a:extLst>
              <a:ext uri="{FF2B5EF4-FFF2-40B4-BE49-F238E27FC236}">
                <a16:creationId xmlns:a16="http://schemas.microsoft.com/office/drawing/2014/main" id="{9C06554D-BF60-DC4A-C9F0-CBCB5585E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3331" y="2949872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9" name="Freeform 127">
            <a:extLst>
              <a:ext uri="{FF2B5EF4-FFF2-40B4-BE49-F238E27FC236}">
                <a16:creationId xmlns:a16="http://schemas.microsoft.com/office/drawing/2014/main" id="{C481F325-CB5E-AF31-EFF9-48C351849CC4}"/>
              </a:ext>
            </a:extLst>
          </p:cNvPr>
          <p:cNvSpPr>
            <a:spLocks/>
          </p:cNvSpPr>
          <p:nvPr/>
        </p:nvSpPr>
        <p:spPr bwMode="auto">
          <a:xfrm>
            <a:off x="9627125" y="3498895"/>
            <a:ext cx="175580" cy="103662"/>
          </a:xfrm>
          <a:custGeom>
            <a:avLst/>
            <a:gdLst>
              <a:gd name="T0" fmla="*/ 405 w 405"/>
              <a:gd name="T1" fmla="*/ 0 h 218"/>
              <a:gd name="T2" fmla="*/ 0 w 405"/>
              <a:gd name="T3" fmla="*/ 0 h 218"/>
              <a:gd name="T4" fmla="*/ 0 w 405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218">
                <a:moveTo>
                  <a:pt x="405" y="0"/>
                </a:moveTo>
                <a:lnTo>
                  <a:pt x="0" y="0"/>
                </a:lnTo>
                <a:lnTo>
                  <a:pt x="0" y="218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0" name="Freeform 128">
            <a:extLst>
              <a:ext uri="{FF2B5EF4-FFF2-40B4-BE49-F238E27FC236}">
                <a16:creationId xmlns:a16="http://schemas.microsoft.com/office/drawing/2014/main" id="{967511D3-42C1-3DCA-D981-9AEE32DC2118}"/>
              </a:ext>
            </a:extLst>
          </p:cNvPr>
          <p:cNvSpPr>
            <a:spLocks/>
          </p:cNvSpPr>
          <p:nvPr/>
        </p:nvSpPr>
        <p:spPr bwMode="auto">
          <a:xfrm>
            <a:off x="9102106" y="3362599"/>
            <a:ext cx="170416" cy="140135"/>
          </a:xfrm>
          <a:custGeom>
            <a:avLst/>
            <a:gdLst>
              <a:gd name="T0" fmla="*/ 396 w 396"/>
              <a:gd name="T1" fmla="*/ 291 h 291"/>
              <a:gd name="T2" fmla="*/ 396 w 396"/>
              <a:gd name="T3" fmla="*/ 0 h 291"/>
              <a:gd name="T4" fmla="*/ 0 w 396"/>
              <a:gd name="T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91">
                <a:moveTo>
                  <a:pt x="396" y="291"/>
                </a:moveTo>
                <a:lnTo>
                  <a:pt x="396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1" name="Freeform 129">
            <a:extLst>
              <a:ext uri="{FF2B5EF4-FFF2-40B4-BE49-F238E27FC236}">
                <a16:creationId xmlns:a16="http://schemas.microsoft.com/office/drawing/2014/main" id="{6526D774-0BC5-71DF-AA2C-9FAD09DD295C}"/>
              </a:ext>
            </a:extLst>
          </p:cNvPr>
          <p:cNvSpPr>
            <a:spLocks/>
          </p:cNvSpPr>
          <p:nvPr/>
        </p:nvSpPr>
        <p:spPr bwMode="auto">
          <a:xfrm>
            <a:off x="8931690" y="3362599"/>
            <a:ext cx="170416" cy="140135"/>
          </a:xfrm>
          <a:custGeom>
            <a:avLst/>
            <a:gdLst>
              <a:gd name="T0" fmla="*/ 397 w 397"/>
              <a:gd name="T1" fmla="*/ 0 h 291"/>
              <a:gd name="T2" fmla="*/ 0 w 397"/>
              <a:gd name="T3" fmla="*/ 0 h 291"/>
              <a:gd name="T4" fmla="*/ 0 w 397"/>
              <a:gd name="T5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7" h="291">
                <a:moveTo>
                  <a:pt x="397" y="0"/>
                </a:move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2" name="Line 130">
            <a:extLst>
              <a:ext uri="{FF2B5EF4-FFF2-40B4-BE49-F238E27FC236}">
                <a16:creationId xmlns:a16="http://schemas.microsoft.com/office/drawing/2014/main" id="{18BE54CB-6A2D-D084-9174-049C853918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31690" y="3502735"/>
            <a:ext cx="340832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3" name="Freeform 131">
            <a:extLst>
              <a:ext uri="{FF2B5EF4-FFF2-40B4-BE49-F238E27FC236}">
                <a16:creationId xmlns:a16="http://schemas.microsoft.com/office/drawing/2014/main" id="{4F545C8D-C146-DAB6-ABEC-80EE83636296}"/>
              </a:ext>
            </a:extLst>
          </p:cNvPr>
          <p:cNvSpPr>
            <a:spLocks/>
          </p:cNvSpPr>
          <p:nvPr/>
        </p:nvSpPr>
        <p:spPr bwMode="auto">
          <a:xfrm>
            <a:off x="8931690" y="3502735"/>
            <a:ext cx="340832" cy="138216"/>
          </a:xfrm>
          <a:custGeom>
            <a:avLst/>
            <a:gdLst>
              <a:gd name="T0" fmla="*/ 0 w 793"/>
              <a:gd name="T1" fmla="*/ 0 h 291"/>
              <a:gd name="T2" fmla="*/ 0 w 793"/>
              <a:gd name="T3" fmla="*/ 291 h 291"/>
              <a:gd name="T4" fmla="*/ 793 w 793"/>
              <a:gd name="T5" fmla="*/ 291 h 291"/>
              <a:gd name="T6" fmla="*/ 793 w 793"/>
              <a:gd name="T7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3" h="291">
                <a:moveTo>
                  <a:pt x="0" y="0"/>
                </a:moveTo>
                <a:lnTo>
                  <a:pt x="0" y="291"/>
                </a:lnTo>
                <a:lnTo>
                  <a:pt x="793" y="291"/>
                </a:lnTo>
                <a:lnTo>
                  <a:pt x="793" y="0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4" name="Line 132">
            <a:extLst>
              <a:ext uri="{FF2B5EF4-FFF2-40B4-BE49-F238E27FC236}">
                <a16:creationId xmlns:a16="http://schemas.microsoft.com/office/drawing/2014/main" id="{35B58D8F-DCE5-A7FE-051D-B272891F46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02106" y="3948097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5" name="Line 133">
            <a:extLst>
              <a:ext uri="{FF2B5EF4-FFF2-40B4-BE49-F238E27FC236}">
                <a16:creationId xmlns:a16="http://schemas.microsoft.com/office/drawing/2014/main" id="{21444C24-D63D-618A-4484-C3B14B8D2C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3331" y="3948097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6" name="Line 134">
            <a:extLst>
              <a:ext uri="{FF2B5EF4-FFF2-40B4-BE49-F238E27FC236}">
                <a16:creationId xmlns:a16="http://schemas.microsoft.com/office/drawing/2014/main" id="{57B1CB78-C1F2-1A78-4E34-6468DB037F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02106" y="3650548"/>
            <a:ext cx="0" cy="297547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7" name="Line 135">
            <a:extLst>
              <a:ext uri="{FF2B5EF4-FFF2-40B4-BE49-F238E27FC236}">
                <a16:creationId xmlns:a16="http://schemas.microsoft.com/office/drawing/2014/main" id="{D2EF3737-62A1-4B88-42A4-ABDA640BA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2106" y="2949872"/>
            <a:ext cx="0" cy="412727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70" name="Line 138">
            <a:extLst>
              <a:ext uri="{FF2B5EF4-FFF2-40B4-BE49-F238E27FC236}">
                <a16:creationId xmlns:a16="http://schemas.microsoft.com/office/drawing/2014/main" id="{BD7FFA70-9A3B-AFBA-E0A5-406488605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27125" y="3602557"/>
            <a:ext cx="342554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3" name="Freeform 151">
            <a:extLst>
              <a:ext uri="{FF2B5EF4-FFF2-40B4-BE49-F238E27FC236}">
                <a16:creationId xmlns:a16="http://schemas.microsoft.com/office/drawing/2014/main" id="{87FA15D9-0DDB-E736-3259-5DBD720F9B68}"/>
              </a:ext>
            </a:extLst>
          </p:cNvPr>
          <p:cNvSpPr>
            <a:spLocks/>
          </p:cNvSpPr>
          <p:nvPr/>
        </p:nvSpPr>
        <p:spPr bwMode="auto">
          <a:xfrm>
            <a:off x="7196547" y="3226303"/>
            <a:ext cx="337389" cy="190046"/>
          </a:xfrm>
          <a:custGeom>
            <a:avLst/>
            <a:gdLst>
              <a:gd name="T0" fmla="*/ 392 w 785"/>
              <a:gd name="T1" fmla="*/ 0 h 397"/>
              <a:gd name="T2" fmla="*/ 0 w 785"/>
              <a:gd name="T3" fmla="*/ 0 h 397"/>
              <a:gd name="T4" fmla="*/ 0 w 785"/>
              <a:gd name="T5" fmla="*/ 397 h 397"/>
              <a:gd name="T6" fmla="*/ 785 w 785"/>
              <a:gd name="T7" fmla="*/ 397 h 397"/>
              <a:gd name="T8" fmla="*/ 785 w 785"/>
              <a:gd name="T9" fmla="*/ 0 h 397"/>
              <a:gd name="T10" fmla="*/ 392 w 785"/>
              <a:gd name="T11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5" h="397">
                <a:moveTo>
                  <a:pt x="392" y="0"/>
                </a:moveTo>
                <a:lnTo>
                  <a:pt x="0" y="0"/>
                </a:lnTo>
                <a:lnTo>
                  <a:pt x="0" y="397"/>
                </a:lnTo>
                <a:lnTo>
                  <a:pt x="785" y="397"/>
                </a:lnTo>
                <a:lnTo>
                  <a:pt x="785" y="0"/>
                </a:lnTo>
                <a:lnTo>
                  <a:pt x="39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4" name="Freeform 152">
            <a:extLst>
              <a:ext uri="{FF2B5EF4-FFF2-40B4-BE49-F238E27FC236}">
                <a16:creationId xmlns:a16="http://schemas.microsoft.com/office/drawing/2014/main" id="{324A7835-B939-6C69-5C61-9C810BF485BE}"/>
              </a:ext>
            </a:extLst>
          </p:cNvPr>
          <p:cNvSpPr>
            <a:spLocks/>
          </p:cNvSpPr>
          <p:nvPr/>
        </p:nvSpPr>
        <p:spPr bwMode="auto">
          <a:xfrm>
            <a:off x="7196547" y="3416349"/>
            <a:ext cx="337389" cy="276431"/>
          </a:xfrm>
          <a:custGeom>
            <a:avLst/>
            <a:gdLst>
              <a:gd name="T0" fmla="*/ 785 w 785"/>
              <a:gd name="T1" fmla="*/ 575 h 575"/>
              <a:gd name="T2" fmla="*/ 785 w 785"/>
              <a:gd name="T3" fmla="*/ 0 h 575"/>
              <a:gd name="T4" fmla="*/ 0 w 785"/>
              <a:gd name="T5" fmla="*/ 0 h 575"/>
              <a:gd name="T6" fmla="*/ 0 w 785"/>
              <a:gd name="T7" fmla="*/ 575 h 575"/>
              <a:gd name="T8" fmla="*/ 392 w 785"/>
              <a:gd name="T9" fmla="*/ 575 h 575"/>
              <a:gd name="T10" fmla="*/ 785 w 785"/>
              <a:gd name="T11" fmla="*/ 575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5" h="575">
                <a:moveTo>
                  <a:pt x="785" y="575"/>
                </a:moveTo>
                <a:lnTo>
                  <a:pt x="785" y="0"/>
                </a:lnTo>
                <a:lnTo>
                  <a:pt x="0" y="0"/>
                </a:lnTo>
                <a:lnTo>
                  <a:pt x="0" y="575"/>
                </a:lnTo>
                <a:lnTo>
                  <a:pt x="392" y="575"/>
                </a:lnTo>
                <a:lnTo>
                  <a:pt x="785" y="5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5" name="Freeform 153">
            <a:extLst>
              <a:ext uri="{FF2B5EF4-FFF2-40B4-BE49-F238E27FC236}">
                <a16:creationId xmlns:a16="http://schemas.microsoft.com/office/drawing/2014/main" id="{ED61599B-9A70-D568-1269-DAB1DC818EBB}"/>
              </a:ext>
            </a:extLst>
          </p:cNvPr>
          <p:cNvSpPr>
            <a:spLocks/>
          </p:cNvSpPr>
          <p:nvPr/>
        </p:nvSpPr>
        <p:spPr bwMode="auto">
          <a:xfrm>
            <a:off x="7891982" y="3280054"/>
            <a:ext cx="339111" cy="182367"/>
          </a:xfrm>
          <a:custGeom>
            <a:avLst/>
            <a:gdLst>
              <a:gd name="T0" fmla="*/ 393 w 786"/>
              <a:gd name="T1" fmla="*/ 0 h 379"/>
              <a:gd name="T2" fmla="*/ 0 w 786"/>
              <a:gd name="T3" fmla="*/ 0 h 379"/>
              <a:gd name="T4" fmla="*/ 0 w 786"/>
              <a:gd name="T5" fmla="*/ 379 h 379"/>
              <a:gd name="T6" fmla="*/ 786 w 786"/>
              <a:gd name="T7" fmla="*/ 379 h 379"/>
              <a:gd name="T8" fmla="*/ 786 w 786"/>
              <a:gd name="T9" fmla="*/ 0 h 379"/>
              <a:gd name="T10" fmla="*/ 393 w 786"/>
              <a:gd name="T11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" h="379">
                <a:moveTo>
                  <a:pt x="393" y="0"/>
                </a:moveTo>
                <a:lnTo>
                  <a:pt x="0" y="0"/>
                </a:lnTo>
                <a:lnTo>
                  <a:pt x="0" y="379"/>
                </a:lnTo>
                <a:lnTo>
                  <a:pt x="786" y="379"/>
                </a:lnTo>
                <a:lnTo>
                  <a:pt x="786" y="0"/>
                </a:lnTo>
                <a:lnTo>
                  <a:pt x="39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6" name="Freeform 154">
            <a:extLst>
              <a:ext uri="{FF2B5EF4-FFF2-40B4-BE49-F238E27FC236}">
                <a16:creationId xmlns:a16="http://schemas.microsoft.com/office/drawing/2014/main" id="{5AB7774B-CC8D-C36F-C0DC-5DF5D3441689}"/>
              </a:ext>
            </a:extLst>
          </p:cNvPr>
          <p:cNvSpPr>
            <a:spLocks/>
          </p:cNvSpPr>
          <p:nvPr/>
        </p:nvSpPr>
        <p:spPr bwMode="auto">
          <a:xfrm>
            <a:off x="7891982" y="3462421"/>
            <a:ext cx="339111" cy="238038"/>
          </a:xfrm>
          <a:custGeom>
            <a:avLst/>
            <a:gdLst>
              <a:gd name="T0" fmla="*/ 786 w 786"/>
              <a:gd name="T1" fmla="*/ 495 h 495"/>
              <a:gd name="T2" fmla="*/ 786 w 786"/>
              <a:gd name="T3" fmla="*/ 0 h 495"/>
              <a:gd name="T4" fmla="*/ 0 w 786"/>
              <a:gd name="T5" fmla="*/ 0 h 495"/>
              <a:gd name="T6" fmla="*/ 0 w 786"/>
              <a:gd name="T7" fmla="*/ 495 h 495"/>
              <a:gd name="T8" fmla="*/ 393 w 786"/>
              <a:gd name="T9" fmla="*/ 495 h 495"/>
              <a:gd name="T10" fmla="*/ 786 w 786"/>
              <a:gd name="T11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" h="495">
                <a:moveTo>
                  <a:pt x="786" y="495"/>
                </a:moveTo>
                <a:lnTo>
                  <a:pt x="786" y="0"/>
                </a:lnTo>
                <a:lnTo>
                  <a:pt x="0" y="0"/>
                </a:lnTo>
                <a:lnTo>
                  <a:pt x="0" y="495"/>
                </a:lnTo>
                <a:lnTo>
                  <a:pt x="393" y="495"/>
                </a:lnTo>
                <a:lnTo>
                  <a:pt x="786" y="49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2" name="Line 180">
            <a:extLst>
              <a:ext uri="{FF2B5EF4-FFF2-40B4-BE49-F238E27FC236}">
                <a16:creationId xmlns:a16="http://schemas.microsoft.com/office/drawing/2014/main" id="{9EE5245C-4C67-5FB0-D38D-DFA27D7778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5242" y="2683038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3" name="Line 181">
            <a:extLst>
              <a:ext uri="{FF2B5EF4-FFF2-40B4-BE49-F238E27FC236}">
                <a16:creationId xmlns:a16="http://schemas.microsoft.com/office/drawing/2014/main" id="{2512EB5D-A0ED-CDD6-77F5-1DE3E1FEA7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4746" y="2683038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4" name="Freeform 182">
            <a:extLst>
              <a:ext uri="{FF2B5EF4-FFF2-40B4-BE49-F238E27FC236}">
                <a16:creationId xmlns:a16="http://schemas.microsoft.com/office/drawing/2014/main" id="{AA881099-14D3-19AD-944A-1DE672DE2B71}"/>
              </a:ext>
            </a:extLst>
          </p:cNvPr>
          <p:cNvSpPr>
            <a:spLocks/>
          </p:cNvSpPr>
          <p:nvPr/>
        </p:nvSpPr>
        <p:spPr bwMode="auto">
          <a:xfrm>
            <a:off x="7196547" y="3226303"/>
            <a:ext cx="168694" cy="190046"/>
          </a:xfrm>
          <a:custGeom>
            <a:avLst/>
            <a:gdLst>
              <a:gd name="T0" fmla="*/ 392 w 392"/>
              <a:gd name="T1" fmla="*/ 0 h 397"/>
              <a:gd name="T2" fmla="*/ 0 w 392"/>
              <a:gd name="T3" fmla="*/ 0 h 397"/>
              <a:gd name="T4" fmla="*/ 0 w 392"/>
              <a:gd name="T5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397">
                <a:moveTo>
                  <a:pt x="392" y="0"/>
                </a:moveTo>
                <a:lnTo>
                  <a:pt x="0" y="0"/>
                </a:lnTo>
                <a:lnTo>
                  <a:pt x="0" y="397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5" name="Line 183">
            <a:extLst>
              <a:ext uri="{FF2B5EF4-FFF2-40B4-BE49-F238E27FC236}">
                <a16:creationId xmlns:a16="http://schemas.microsoft.com/office/drawing/2014/main" id="{A8CDCD90-E808-B119-A6F5-3DDA35D08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5242" y="2683038"/>
            <a:ext cx="0" cy="543264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6" name="Line 184">
            <a:extLst>
              <a:ext uri="{FF2B5EF4-FFF2-40B4-BE49-F238E27FC236}">
                <a16:creationId xmlns:a16="http://schemas.microsoft.com/office/drawing/2014/main" id="{FD11EE3B-52C7-0E97-6EBE-366A728D15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2397" y="2767503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7" name="Line 185">
            <a:extLst>
              <a:ext uri="{FF2B5EF4-FFF2-40B4-BE49-F238E27FC236}">
                <a16:creationId xmlns:a16="http://schemas.microsoft.com/office/drawing/2014/main" id="{3C854D3A-2A0F-B1CA-7E87-1CEE076934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1901" y="2767503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8" name="Freeform 186">
            <a:extLst>
              <a:ext uri="{FF2B5EF4-FFF2-40B4-BE49-F238E27FC236}">
                <a16:creationId xmlns:a16="http://schemas.microsoft.com/office/drawing/2014/main" id="{3658E99D-33D4-FE27-1567-5F2C36F04EDA}"/>
              </a:ext>
            </a:extLst>
          </p:cNvPr>
          <p:cNvSpPr>
            <a:spLocks/>
          </p:cNvSpPr>
          <p:nvPr/>
        </p:nvSpPr>
        <p:spPr bwMode="auto">
          <a:xfrm>
            <a:off x="7891982" y="3280054"/>
            <a:ext cx="170416" cy="182367"/>
          </a:xfrm>
          <a:custGeom>
            <a:avLst/>
            <a:gdLst>
              <a:gd name="T0" fmla="*/ 393 w 393"/>
              <a:gd name="T1" fmla="*/ 0 h 379"/>
              <a:gd name="T2" fmla="*/ 0 w 393"/>
              <a:gd name="T3" fmla="*/ 0 h 379"/>
              <a:gd name="T4" fmla="*/ 0 w 393"/>
              <a:gd name="T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379">
                <a:moveTo>
                  <a:pt x="393" y="0"/>
                </a:moveTo>
                <a:lnTo>
                  <a:pt x="0" y="0"/>
                </a:lnTo>
                <a:lnTo>
                  <a:pt x="0" y="379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9" name="Line 187">
            <a:extLst>
              <a:ext uri="{FF2B5EF4-FFF2-40B4-BE49-F238E27FC236}">
                <a16:creationId xmlns:a16="http://schemas.microsoft.com/office/drawing/2014/main" id="{39BE4325-7B71-E352-C633-DED6705C7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397" y="2767503"/>
            <a:ext cx="0" cy="512549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0" name="Freeform 188">
            <a:extLst>
              <a:ext uri="{FF2B5EF4-FFF2-40B4-BE49-F238E27FC236}">
                <a16:creationId xmlns:a16="http://schemas.microsoft.com/office/drawing/2014/main" id="{D194A480-7FC8-AAEC-6ECE-988056FA4A02}"/>
              </a:ext>
            </a:extLst>
          </p:cNvPr>
          <p:cNvSpPr>
            <a:spLocks/>
          </p:cNvSpPr>
          <p:nvPr/>
        </p:nvSpPr>
        <p:spPr bwMode="auto">
          <a:xfrm>
            <a:off x="7365242" y="3226303"/>
            <a:ext cx="168694" cy="190046"/>
          </a:xfrm>
          <a:custGeom>
            <a:avLst/>
            <a:gdLst>
              <a:gd name="T0" fmla="*/ 393 w 393"/>
              <a:gd name="T1" fmla="*/ 397 h 397"/>
              <a:gd name="T2" fmla="*/ 393 w 393"/>
              <a:gd name="T3" fmla="*/ 0 h 397"/>
              <a:gd name="T4" fmla="*/ 0 w 393"/>
              <a:gd name="T5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397">
                <a:moveTo>
                  <a:pt x="393" y="397"/>
                </a:moveTo>
                <a:lnTo>
                  <a:pt x="393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3" name="Freeform 191">
            <a:extLst>
              <a:ext uri="{FF2B5EF4-FFF2-40B4-BE49-F238E27FC236}">
                <a16:creationId xmlns:a16="http://schemas.microsoft.com/office/drawing/2014/main" id="{04CE9274-8ACC-E262-1EA4-1D267ACC96DC}"/>
              </a:ext>
            </a:extLst>
          </p:cNvPr>
          <p:cNvSpPr>
            <a:spLocks/>
          </p:cNvSpPr>
          <p:nvPr/>
        </p:nvSpPr>
        <p:spPr bwMode="auto">
          <a:xfrm>
            <a:off x="8062397" y="3280054"/>
            <a:ext cx="168694" cy="182367"/>
          </a:xfrm>
          <a:custGeom>
            <a:avLst/>
            <a:gdLst>
              <a:gd name="T0" fmla="*/ 393 w 393"/>
              <a:gd name="T1" fmla="*/ 379 h 379"/>
              <a:gd name="T2" fmla="*/ 393 w 393"/>
              <a:gd name="T3" fmla="*/ 0 h 379"/>
              <a:gd name="T4" fmla="*/ 0 w 393"/>
              <a:gd name="T5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379">
                <a:moveTo>
                  <a:pt x="393" y="379"/>
                </a:moveTo>
                <a:lnTo>
                  <a:pt x="393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4" name="Freeform 192">
            <a:extLst>
              <a:ext uri="{FF2B5EF4-FFF2-40B4-BE49-F238E27FC236}">
                <a16:creationId xmlns:a16="http://schemas.microsoft.com/office/drawing/2014/main" id="{FA81381C-53BF-8508-27C0-CA278AAE5EF1}"/>
              </a:ext>
            </a:extLst>
          </p:cNvPr>
          <p:cNvSpPr>
            <a:spLocks/>
          </p:cNvSpPr>
          <p:nvPr/>
        </p:nvSpPr>
        <p:spPr bwMode="auto">
          <a:xfrm>
            <a:off x="8062397" y="3462421"/>
            <a:ext cx="168694" cy="238038"/>
          </a:xfrm>
          <a:custGeom>
            <a:avLst/>
            <a:gdLst>
              <a:gd name="T0" fmla="*/ 0 w 393"/>
              <a:gd name="T1" fmla="*/ 495 h 495"/>
              <a:gd name="T2" fmla="*/ 393 w 393"/>
              <a:gd name="T3" fmla="*/ 495 h 495"/>
              <a:gd name="T4" fmla="*/ 393 w 393"/>
              <a:gd name="T5" fmla="*/ 0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495">
                <a:moveTo>
                  <a:pt x="0" y="495"/>
                </a:moveTo>
                <a:lnTo>
                  <a:pt x="393" y="495"/>
                </a:lnTo>
                <a:lnTo>
                  <a:pt x="393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5" name="Freeform 193">
            <a:extLst>
              <a:ext uri="{FF2B5EF4-FFF2-40B4-BE49-F238E27FC236}">
                <a16:creationId xmlns:a16="http://schemas.microsoft.com/office/drawing/2014/main" id="{2AE87543-0C0C-E75B-7A96-C942B0241487}"/>
              </a:ext>
            </a:extLst>
          </p:cNvPr>
          <p:cNvSpPr>
            <a:spLocks/>
          </p:cNvSpPr>
          <p:nvPr/>
        </p:nvSpPr>
        <p:spPr bwMode="auto">
          <a:xfrm>
            <a:off x="7891982" y="3462421"/>
            <a:ext cx="170416" cy="238038"/>
          </a:xfrm>
          <a:custGeom>
            <a:avLst/>
            <a:gdLst>
              <a:gd name="T0" fmla="*/ 0 w 393"/>
              <a:gd name="T1" fmla="*/ 0 h 495"/>
              <a:gd name="T2" fmla="*/ 0 w 393"/>
              <a:gd name="T3" fmla="*/ 495 h 495"/>
              <a:gd name="T4" fmla="*/ 393 w 393"/>
              <a:gd name="T5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495">
                <a:moveTo>
                  <a:pt x="0" y="0"/>
                </a:moveTo>
                <a:lnTo>
                  <a:pt x="0" y="495"/>
                </a:lnTo>
                <a:lnTo>
                  <a:pt x="393" y="495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6" name="Freeform 194">
            <a:extLst>
              <a:ext uri="{FF2B5EF4-FFF2-40B4-BE49-F238E27FC236}">
                <a16:creationId xmlns:a16="http://schemas.microsoft.com/office/drawing/2014/main" id="{2533DE62-A7D5-5012-E308-1AB94CB0935A}"/>
              </a:ext>
            </a:extLst>
          </p:cNvPr>
          <p:cNvSpPr>
            <a:spLocks/>
          </p:cNvSpPr>
          <p:nvPr/>
        </p:nvSpPr>
        <p:spPr bwMode="auto">
          <a:xfrm>
            <a:off x="7365242" y="3416349"/>
            <a:ext cx="168694" cy="276431"/>
          </a:xfrm>
          <a:custGeom>
            <a:avLst/>
            <a:gdLst>
              <a:gd name="T0" fmla="*/ 0 w 393"/>
              <a:gd name="T1" fmla="*/ 575 h 575"/>
              <a:gd name="T2" fmla="*/ 393 w 393"/>
              <a:gd name="T3" fmla="*/ 575 h 575"/>
              <a:gd name="T4" fmla="*/ 393 w 393"/>
              <a:gd name="T5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3" h="575">
                <a:moveTo>
                  <a:pt x="0" y="575"/>
                </a:moveTo>
                <a:lnTo>
                  <a:pt x="393" y="575"/>
                </a:lnTo>
                <a:lnTo>
                  <a:pt x="393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7" name="Line 195">
            <a:extLst>
              <a:ext uri="{FF2B5EF4-FFF2-40B4-BE49-F238E27FC236}">
                <a16:creationId xmlns:a16="http://schemas.microsoft.com/office/drawing/2014/main" id="{691C9899-4FB6-4A61-8317-206AE43A4F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2397" y="3863631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8" name="Line 196">
            <a:extLst>
              <a:ext uri="{FF2B5EF4-FFF2-40B4-BE49-F238E27FC236}">
                <a16:creationId xmlns:a16="http://schemas.microsoft.com/office/drawing/2014/main" id="{9B4295D9-5A41-281E-C411-E9B306D973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1901" y="3863631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9" name="Line 197">
            <a:extLst>
              <a:ext uri="{FF2B5EF4-FFF2-40B4-BE49-F238E27FC236}">
                <a16:creationId xmlns:a16="http://schemas.microsoft.com/office/drawing/2014/main" id="{46518CF5-6B20-3AC2-8F01-B0C5CA5D5F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397" y="3700459"/>
            <a:ext cx="0" cy="163171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0" name="Freeform 198">
            <a:extLst>
              <a:ext uri="{FF2B5EF4-FFF2-40B4-BE49-F238E27FC236}">
                <a16:creationId xmlns:a16="http://schemas.microsoft.com/office/drawing/2014/main" id="{60E63503-C593-A30B-18E9-DDD56BB2AE32}"/>
              </a:ext>
            </a:extLst>
          </p:cNvPr>
          <p:cNvSpPr>
            <a:spLocks/>
          </p:cNvSpPr>
          <p:nvPr/>
        </p:nvSpPr>
        <p:spPr bwMode="auto">
          <a:xfrm>
            <a:off x="7196547" y="3416349"/>
            <a:ext cx="168694" cy="276431"/>
          </a:xfrm>
          <a:custGeom>
            <a:avLst/>
            <a:gdLst>
              <a:gd name="T0" fmla="*/ 0 w 392"/>
              <a:gd name="T1" fmla="*/ 0 h 575"/>
              <a:gd name="T2" fmla="*/ 0 w 392"/>
              <a:gd name="T3" fmla="*/ 575 h 575"/>
              <a:gd name="T4" fmla="*/ 392 w 392"/>
              <a:gd name="T5" fmla="*/ 575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575">
                <a:moveTo>
                  <a:pt x="0" y="0"/>
                </a:moveTo>
                <a:lnTo>
                  <a:pt x="0" y="575"/>
                </a:lnTo>
                <a:lnTo>
                  <a:pt x="392" y="575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1" name="Line 199">
            <a:extLst>
              <a:ext uri="{FF2B5EF4-FFF2-40B4-BE49-F238E27FC236}">
                <a16:creationId xmlns:a16="http://schemas.microsoft.com/office/drawing/2014/main" id="{C35B750C-6203-3B72-65F1-258F0C85DD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5242" y="3898185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2" name="Line 200">
            <a:extLst>
              <a:ext uri="{FF2B5EF4-FFF2-40B4-BE49-F238E27FC236}">
                <a16:creationId xmlns:a16="http://schemas.microsoft.com/office/drawing/2014/main" id="{11F5CBAB-AF8F-2409-4C06-250B14518C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4746" y="3898185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3" name="Line 201">
            <a:extLst>
              <a:ext uri="{FF2B5EF4-FFF2-40B4-BE49-F238E27FC236}">
                <a16:creationId xmlns:a16="http://schemas.microsoft.com/office/drawing/2014/main" id="{852BAEBB-E80F-C66B-8E64-AD12FA2CB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5242" y="3692781"/>
            <a:ext cx="0" cy="205403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4" name="Line 202">
            <a:extLst>
              <a:ext uri="{FF2B5EF4-FFF2-40B4-BE49-F238E27FC236}">
                <a16:creationId xmlns:a16="http://schemas.microsoft.com/office/drawing/2014/main" id="{D6C5A342-D629-D960-E77F-3A6B25AD9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6547" y="3416349"/>
            <a:ext cx="337389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5" name="Line 203">
            <a:extLst>
              <a:ext uri="{FF2B5EF4-FFF2-40B4-BE49-F238E27FC236}">
                <a16:creationId xmlns:a16="http://schemas.microsoft.com/office/drawing/2014/main" id="{C0823E6D-EA07-169E-72C0-FAC0405204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1982" y="3462421"/>
            <a:ext cx="339111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F322C567-5242-1C04-4150-D3B3EDF058EC}"/>
              </a:ext>
            </a:extLst>
          </p:cNvPr>
          <p:cNvSpPr>
            <a:spLocks/>
          </p:cNvSpPr>
          <p:nvPr/>
        </p:nvSpPr>
        <p:spPr bwMode="auto">
          <a:xfrm>
            <a:off x="2495540" y="2329820"/>
            <a:ext cx="3051992" cy="1969574"/>
          </a:xfrm>
          <a:custGeom>
            <a:avLst/>
            <a:gdLst>
              <a:gd name="T0" fmla="*/ 0 w 7095"/>
              <a:gd name="T1" fmla="*/ 0 h 4105"/>
              <a:gd name="T2" fmla="*/ 0 w 7095"/>
              <a:gd name="T3" fmla="*/ 4105 h 4105"/>
              <a:gd name="T4" fmla="*/ 7095 w 7095"/>
              <a:gd name="T5" fmla="*/ 4105 h 4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95" h="4105">
                <a:moveTo>
                  <a:pt x="0" y="0"/>
                </a:moveTo>
                <a:lnTo>
                  <a:pt x="0" y="4105"/>
                </a:lnTo>
                <a:lnTo>
                  <a:pt x="7095" y="410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2" name="Line 30">
            <a:extLst>
              <a:ext uri="{FF2B5EF4-FFF2-40B4-BE49-F238E27FC236}">
                <a16:creationId xmlns:a16="http://schemas.microsoft.com/office/drawing/2014/main" id="{891A0A81-CF4B-8150-C1FA-07563C935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128" y="2531385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3" name="Line 31">
            <a:extLst>
              <a:ext uri="{FF2B5EF4-FFF2-40B4-BE49-F238E27FC236}">
                <a16:creationId xmlns:a16="http://schemas.microsoft.com/office/drawing/2014/main" id="{7E46A24A-DEF9-06C9-B7F0-7F139F3EB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128" y="3022819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4" name="Line 32">
            <a:extLst>
              <a:ext uri="{FF2B5EF4-FFF2-40B4-BE49-F238E27FC236}">
                <a16:creationId xmlns:a16="http://schemas.microsoft.com/office/drawing/2014/main" id="{B536D542-7C06-4B6F-4105-DDFB12F9E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128" y="3516172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5" name="Line 33">
            <a:extLst>
              <a:ext uri="{FF2B5EF4-FFF2-40B4-BE49-F238E27FC236}">
                <a16:creationId xmlns:a16="http://schemas.microsoft.com/office/drawing/2014/main" id="{3E0B0527-45BA-6A1F-599C-7781CBBE3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128" y="4009526"/>
            <a:ext cx="65412" cy="0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3" name="Line 41">
            <a:extLst>
              <a:ext uri="{FF2B5EF4-FFF2-40B4-BE49-F238E27FC236}">
                <a16:creationId xmlns:a16="http://schemas.microsoft.com/office/drawing/2014/main" id="{114C0309-B951-1043-0A4C-463F1CBD6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3972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4" name="Line 42">
            <a:extLst>
              <a:ext uri="{FF2B5EF4-FFF2-40B4-BE49-F238E27FC236}">
                <a16:creationId xmlns:a16="http://schemas.microsoft.com/office/drawing/2014/main" id="{742A2836-6EA5-2CAB-3222-E54414640A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9406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0" name="Line 48">
            <a:extLst>
              <a:ext uri="{FF2B5EF4-FFF2-40B4-BE49-F238E27FC236}">
                <a16:creationId xmlns:a16="http://schemas.microsoft.com/office/drawing/2014/main" id="{8D695592-525C-334A-2466-38E018319F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2272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1" name="Line 49">
            <a:extLst>
              <a:ext uri="{FF2B5EF4-FFF2-40B4-BE49-F238E27FC236}">
                <a16:creationId xmlns:a16="http://schemas.microsoft.com/office/drawing/2014/main" id="{400C4E9E-1699-0EAF-6F11-831F128529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9428" y="4299394"/>
            <a:ext cx="0" cy="67188"/>
          </a:xfrm>
          <a:prstGeom prst="line">
            <a:avLst/>
          </a:pr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6" name="Rectangle 54">
            <a:extLst>
              <a:ext uri="{FF2B5EF4-FFF2-40B4-BE49-F238E27FC236}">
                <a16:creationId xmlns:a16="http://schemas.microsoft.com/office/drawing/2014/main" id="{3A1CB99E-6D68-1C0A-2C63-B2B900723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606" y="3366438"/>
            <a:ext cx="337389" cy="251475"/>
          </a:xfrm>
          <a:prstGeom prst="rect">
            <a:avLst/>
          </a:pr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7" name="Rectangle 55">
            <a:extLst>
              <a:ext uri="{FF2B5EF4-FFF2-40B4-BE49-F238E27FC236}">
                <a16:creationId xmlns:a16="http://schemas.microsoft.com/office/drawing/2014/main" id="{4F99A3EF-3F43-0D96-9766-76EDF37F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606" y="3617915"/>
            <a:ext cx="337389" cy="167010"/>
          </a:xfrm>
          <a:prstGeom prst="rect">
            <a:avLst/>
          </a:pr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0" name="Rectangle 58">
            <a:extLst>
              <a:ext uri="{FF2B5EF4-FFF2-40B4-BE49-F238E27FC236}">
                <a16:creationId xmlns:a16="http://schemas.microsoft.com/office/drawing/2014/main" id="{39D847EB-A822-421B-80EC-9817C9D6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319" y="3556485"/>
            <a:ext cx="344274" cy="159331"/>
          </a:xfrm>
          <a:prstGeom prst="rect">
            <a:avLst/>
          </a:pr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1" name="Freeform 59">
            <a:extLst>
              <a:ext uri="{FF2B5EF4-FFF2-40B4-BE49-F238E27FC236}">
                <a16:creationId xmlns:a16="http://schemas.microsoft.com/office/drawing/2014/main" id="{3CBECC3B-C2CE-7A6A-B499-CB31174FF493}"/>
              </a:ext>
            </a:extLst>
          </p:cNvPr>
          <p:cNvSpPr>
            <a:spLocks/>
          </p:cNvSpPr>
          <p:nvPr/>
        </p:nvSpPr>
        <p:spPr bwMode="auto">
          <a:xfrm>
            <a:off x="5079319" y="3715817"/>
            <a:ext cx="344274" cy="232279"/>
          </a:xfrm>
          <a:custGeom>
            <a:avLst/>
            <a:gdLst>
              <a:gd name="T0" fmla="*/ 802 w 802"/>
              <a:gd name="T1" fmla="*/ 486 h 486"/>
              <a:gd name="T2" fmla="*/ 802 w 802"/>
              <a:gd name="T3" fmla="*/ 0 h 486"/>
              <a:gd name="T4" fmla="*/ 0 w 802"/>
              <a:gd name="T5" fmla="*/ 0 h 486"/>
              <a:gd name="T6" fmla="*/ 0 w 802"/>
              <a:gd name="T7" fmla="*/ 486 h 486"/>
              <a:gd name="T8" fmla="*/ 405 w 802"/>
              <a:gd name="T9" fmla="*/ 486 h 486"/>
              <a:gd name="T10" fmla="*/ 802 w 802"/>
              <a:gd name="T11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2" h="486">
                <a:moveTo>
                  <a:pt x="802" y="486"/>
                </a:moveTo>
                <a:lnTo>
                  <a:pt x="802" y="0"/>
                </a:lnTo>
                <a:lnTo>
                  <a:pt x="0" y="0"/>
                </a:lnTo>
                <a:lnTo>
                  <a:pt x="0" y="486"/>
                </a:lnTo>
                <a:lnTo>
                  <a:pt x="405" y="486"/>
                </a:lnTo>
                <a:lnTo>
                  <a:pt x="802" y="486"/>
                </a:lnTo>
                <a:close/>
              </a:path>
            </a:pathLst>
          </a:custGeom>
          <a:solidFill>
            <a:srgbClr val="FFC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0" name="Line 108">
            <a:extLst>
              <a:ext uri="{FF2B5EF4-FFF2-40B4-BE49-F238E27FC236}">
                <a16:creationId xmlns:a16="http://schemas.microsoft.com/office/drawing/2014/main" id="{4EA0D4BA-D149-5731-6397-59CB7198A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969" y="2857728"/>
            <a:ext cx="120496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1" name="Line 109">
            <a:extLst>
              <a:ext uri="{FF2B5EF4-FFF2-40B4-BE49-F238E27FC236}">
                <a16:creationId xmlns:a16="http://schemas.microsoft.com/office/drawing/2014/main" id="{7CD067B9-204E-83DF-4FB9-D84DFBDAD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5795" y="3093846"/>
            <a:ext cx="120496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2" name="Line 110">
            <a:extLst>
              <a:ext uri="{FF2B5EF4-FFF2-40B4-BE49-F238E27FC236}">
                <a16:creationId xmlns:a16="http://schemas.microsoft.com/office/drawing/2014/main" id="{78ED89BD-AE43-F618-5D25-06642AC2F5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9465" y="2857728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3" name="Line 111">
            <a:extLst>
              <a:ext uri="{FF2B5EF4-FFF2-40B4-BE49-F238E27FC236}">
                <a16:creationId xmlns:a16="http://schemas.microsoft.com/office/drawing/2014/main" id="{9E5EA586-C0C9-3CEA-4F0B-8A4495866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6291" y="3093846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6" name="Freeform 114">
            <a:extLst>
              <a:ext uri="{FF2B5EF4-FFF2-40B4-BE49-F238E27FC236}">
                <a16:creationId xmlns:a16="http://schemas.microsoft.com/office/drawing/2014/main" id="{72635A10-512C-6A58-A3BD-2DC1A40C6DDE}"/>
              </a:ext>
            </a:extLst>
          </p:cNvPr>
          <p:cNvSpPr>
            <a:spLocks/>
          </p:cNvSpPr>
          <p:nvPr/>
        </p:nvSpPr>
        <p:spPr bwMode="auto">
          <a:xfrm>
            <a:off x="5079319" y="3556485"/>
            <a:ext cx="344274" cy="159331"/>
          </a:xfrm>
          <a:custGeom>
            <a:avLst/>
            <a:gdLst>
              <a:gd name="T0" fmla="*/ 802 w 802"/>
              <a:gd name="T1" fmla="*/ 331 h 331"/>
              <a:gd name="T2" fmla="*/ 802 w 802"/>
              <a:gd name="T3" fmla="*/ 0 h 331"/>
              <a:gd name="T4" fmla="*/ 0 w 802"/>
              <a:gd name="T5" fmla="*/ 0 h 331"/>
              <a:gd name="T6" fmla="*/ 0 w 802"/>
              <a:gd name="T7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2" h="331">
                <a:moveTo>
                  <a:pt x="802" y="331"/>
                </a:moveTo>
                <a:lnTo>
                  <a:pt x="802" y="0"/>
                </a:lnTo>
                <a:lnTo>
                  <a:pt x="0" y="0"/>
                </a:lnTo>
                <a:lnTo>
                  <a:pt x="0" y="331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7" name="Freeform 115">
            <a:extLst>
              <a:ext uri="{FF2B5EF4-FFF2-40B4-BE49-F238E27FC236}">
                <a16:creationId xmlns:a16="http://schemas.microsoft.com/office/drawing/2014/main" id="{4C7EE5BB-26AB-DF3B-474E-12C058237F5B}"/>
              </a:ext>
            </a:extLst>
          </p:cNvPr>
          <p:cNvSpPr>
            <a:spLocks/>
          </p:cNvSpPr>
          <p:nvPr/>
        </p:nvSpPr>
        <p:spPr bwMode="auto">
          <a:xfrm>
            <a:off x="5253177" y="3715817"/>
            <a:ext cx="170416" cy="232279"/>
          </a:xfrm>
          <a:custGeom>
            <a:avLst/>
            <a:gdLst>
              <a:gd name="T0" fmla="*/ 0 w 397"/>
              <a:gd name="T1" fmla="*/ 486 h 486"/>
              <a:gd name="T2" fmla="*/ 397 w 397"/>
              <a:gd name="T3" fmla="*/ 486 h 486"/>
              <a:gd name="T4" fmla="*/ 397 w 397"/>
              <a:gd name="T5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7" h="486">
                <a:moveTo>
                  <a:pt x="0" y="486"/>
                </a:moveTo>
                <a:lnTo>
                  <a:pt x="397" y="486"/>
                </a:lnTo>
                <a:lnTo>
                  <a:pt x="397" y="0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8" name="Freeform 116">
            <a:extLst>
              <a:ext uri="{FF2B5EF4-FFF2-40B4-BE49-F238E27FC236}">
                <a16:creationId xmlns:a16="http://schemas.microsoft.com/office/drawing/2014/main" id="{36EAA90B-2C02-4FE6-AEB1-5E35D5DD39FA}"/>
              </a:ext>
            </a:extLst>
          </p:cNvPr>
          <p:cNvSpPr>
            <a:spLocks/>
          </p:cNvSpPr>
          <p:nvPr/>
        </p:nvSpPr>
        <p:spPr bwMode="auto">
          <a:xfrm>
            <a:off x="4385606" y="3366438"/>
            <a:ext cx="337389" cy="251475"/>
          </a:xfrm>
          <a:custGeom>
            <a:avLst/>
            <a:gdLst>
              <a:gd name="T0" fmla="*/ 785 w 785"/>
              <a:gd name="T1" fmla="*/ 525 h 525"/>
              <a:gd name="T2" fmla="*/ 785 w 785"/>
              <a:gd name="T3" fmla="*/ 0 h 525"/>
              <a:gd name="T4" fmla="*/ 0 w 785"/>
              <a:gd name="T5" fmla="*/ 0 h 525"/>
              <a:gd name="T6" fmla="*/ 0 w 785"/>
              <a:gd name="T7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5" h="525">
                <a:moveTo>
                  <a:pt x="785" y="525"/>
                </a:moveTo>
                <a:lnTo>
                  <a:pt x="785" y="0"/>
                </a:lnTo>
                <a:lnTo>
                  <a:pt x="0" y="0"/>
                </a:lnTo>
                <a:lnTo>
                  <a:pt x="0" y="525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9" name="Line 117">
            <a:extLst>
              <a:ext uri="{FF2B5EF4-FFF2-40B4-BE49-F238E27FC236}">
                <a16:creationId xmlns:a16="http://schemas.microsoft.com/office/drawing/2014/main" id="{62F28C94-1028-EA76-7ABE-EA230C4CC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3177" y="3948097"/>
            <a:ext cx="0" cy="253396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" name="Freeform 118">
            <a:extLst>
              <a:ext uri="{FF2B5EF4-FFF2-40B4-BE49-F238E27FC236}">
                <a16:creationId xmlns:a16="http://schemas.microsoft.com/office/drawing/2014/main" id="{B02CC9B6-E5DB-4F1F-4546-B18D2D4008DA}"/>
              </a:ext>
            </a:extLst>
          </p:cNvPr>
          <p:cNvSpPr>
            <a:spLocks/>
          </p:cNvSpPr>
          <p:nvPr/>
        </p:nvSpPr>
        <p:spPr bwMode="auto">
          <a:xfrm>
            <a:off x="5079319" y="3715817"/>
            <a:ext cx="173859" cy="232279"/>
          </a:xfrm>
          <a:custGeom>
            <a:avLst/>
            <a:gdLst>
              <a:gd name="T0" fmla="*/ 0 w 405"/>
              <a:gd name="T1" fmla="*/ 0 h 486"/>
              <a:gd name="T2" fmla="*/ 0 w 405"/>
              <a:gd name="T3" fmla="*/ 486 h 486"/>
              <a:gd name="T4" fmla="*/ 405 w 405"/>
              <a:gd name="T5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486">
                <a:moveTo>
                  <a:pt x="0" y="0"/>
                </a:moveTo>
                <a:lnTo>
                  <a:pt x="0" y="486"/>
                </a:lnTo>
                <a:lnTo>
                  <a:pt x="405" y="486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" name="Line 119">
            <a:extLst>
              <a:ext uri="{FF2B5EF4-FFF2-40B4-BE49-F238E27FC236}">
                <a16:creationId xmlns:a16="http://schemas.microsoft.com/office/drawing/2014/main" id="{D7338935-2C19-FF06-FAF5-221A0C425A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2681" y="4201492"/>
            <a:ext cx="120496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2" name="Freeform 120">
            <a:extLst>
              <a:ext uri="{FF2B5EF4-FFF2-40B4-BE49-F238E27FC236}">
                <a16:creationId xmlns:a16="http://schemas.microsoft.com/office/drawing/2014/main" id="{EFBCD099-4E86-C580-1C6E-0B98FF0259A8}"/>
              </a:ext>
            </a:extLst>
          </p:cNvPr>
          <p:cNvSpPr>
            <a:spLocks/>
          </p:cNvSpPr>
          <p:nvPr/>
        </p:nvSpPr>
        <p:spPr bwMode="auto">
          <a:xfrm>
            <a:off x="4385606" y="3617915"/>
            <a:ext cx="337389" cy="167010"/>
          </a:xfrm>
          <a:custGeom>
            <a:avLst/>
            <a:gdLst>
              <a:gd name="T0" fmla="*/ 0 w 785"/>
              <a:gd name="T1" fmla="*/ 0 h 350"/>
              <a:gd name="T2" fmla="*/ 0 w 785"/>
              <a:gd name="T3" fmla="*/ 350 h 350"/>
              <a:gd name="T4" fmla="*/ 785 w 785"/>
              <a:gd name="T5" fmla="*/ 350 h 350"/>
              <a:gd name="T6" fmla="*/ 785 w 785"/>
              <a:gd name="T7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5" h="350">
                <a:moveTo>
                  <a:pt x="0" y="0"/>
                </a:moveTo>
                <a:lnTo>
                  <a:pt x="0" y="350"/>
                </a:lnTo>
                <a:lnTo>
                  <a:pt x="785" y="350"/>
                </a:lnTo>
                <a:lnTo>
                  <a:pt x="785" y="0"/>
                </a:lnTo>
              </a:path>
            </a:pathLst>
          </a:cu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3" name="Line 121">
            <a:extLst>
              <a:ext uri="{FF2B5EF4-FFF2-40B4-BE49-F238E27FC236}">
                <a16:creationId xmlns:a16="http://schemas.microsoft.com/office/drawing/2014/main" id="{9E262614-DD81-0806-FE2E-6163EC7241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969" y="4057517"/>
            <a:ext cx="120496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4" name="Line 122">
            <a:extLst>
              <a:ext uri="{FF2B5EF4-FFF2-40B4-BE49-F238E27FC236}">
                <a16:creationId xmlns:a16="http://schemas.microsoft.com/office/drawing/2014/main" id="{92035A6E-A2E0-9F6D-1FBA-0BBEF3492B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9465" y="3792603"/>
            <a:ext cx="0" cy="264914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5" name="Line 123">
            <a:extLst>
              <a:ext uri="{FF2B5EF4-FFF2-40B4-BE49-F238E27FC236}">
                <a16:creationId xmlns:a16="http://schemas.microsoft.com/office/drawing/2014/main" id="{813D5AB6-8D67-139C-A748-5BD726B5E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9465" y="4057517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6" name="Line 124">
            <a:extLst>
              <a:ext uri="{FF2B5EF4-FFF2-40B4-BE49-F238E27FC236}">
                <a16:creationId xmlns:a16="http://schemas.microsoft.com/office/drawing/2014/main" id="{716A4820-A458-8D6F-64AC-DA6CFE2421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5606" y="3617915"/>
            <a:ext cx="337389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7" name="Line 125">
            <a:extLst>
              <a:ext uri="{FF2B5EF4-FFF2-40B4-BE49-F238E27FC236}">
                <a16:creationId xmlns:a16="http://schemas.microsoft.com/office/drawing/2014/main" id="{A877C17F-E734-A217-E9F2-742ADD4357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3177" y="4201492"/>
            <a:ext cx="118775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8" name="Line 126">
            <a:extLst>
              <a:ext uri="{FF2B5EF4-FFF2-40B4-BE49-F238E27FC236}">
                <a16:creationId xmlns:a16="http://schemas.microsoft.com/office/drawing/2014/main" id="{F7398BB2-CDAF-50A7-F9D3-6AB4E2417A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9319" y="3715817"/>
            <a:ext cx="344274" cy="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8" name="Line 136">
            <a:extLst>
              <a:ext uri="{FF2B5EF4-FFF2-40B4-BE49-F238E27FC236}">
                <a16:creationId xmlns:a16="http://schemas.microsoft.com/office/drawing/2014/main" id="{5507FA5B-F249-90C3-97B3-499143B8C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465" y="2857728"/>
            <a:ext cx="0" cy="489513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69" name="Line 137">
            <a:extLst>
              <a:ext uri="{FF2B5EF4-FFF2-40B4-BE49-F238E27FC236}">
                <a16:creationId xmlns:a16="http://schemas.microsoft.com/office/drawing/2014/main" id="{CEE2FB33-C03F-0444-A13A-770F6F778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291" y="3093846"/>
            <a:ext cx="0" cy="454960"/>
          </a:xfrm>
          <a:prstGeom prst="line">
            <a:avLst/>
          </a:prstGeom>
          <a:noFill/>
          <a:ln w="2381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79" name="Freeform 147">
            <a:extLst>
              <a:ext uri="{FF2B5EF4-FFF2-40B4-BE49-F238E27FC236}">
                <a16:creationId xmlns:a16="http://schemas.microsoft.com/office/drawing/2014/main" id="{816F42AF-2118-85FF-C1C9-E551434E1441}"/>
              </a:ext>
            </a:extLst>
          </p:cNvPr>
          <p:cNvSpPr>
            <a:spLocks/>
          </p:cNvSpPr>
          <p:nvPr/>
        </p:nvSpPr>
        <p:spPr bwMode="auto">
          <a:xfrm>
            <a:off x="2647021" y="3222464"/>
            <a:ext cx="347717" cy="289869"/>
          </a:xfrm>
          <a:custGeom>
            <a:avLst/>
            <a:gdLst>
              <a:gd name="T0" fmla="*/ 810 w 810"/>
              <a:gd name="T1" fmla="*/ 0 h 603"/>
              <a:gd name="T2" fmla="*/ 405 w 810"/>
              <a:gd name="T3" fmla="*/ 0 h 603"/>
              <a:gd name="T4" fmla="*/ 0 w 810"/>
              <a:gd name="T5" fmla="*/ 0 h 603"/>
              <a:gd name="T6" fmla="*/ 0 w 810"/>
              <a:gd name="T7" fmla="*/ 603 h 603"/>
              <a:gd name="T8" fmla="*/ 810 w 810"/>
              <a:gd name="T9" fmla="*/ 603 h 603"/>
              <a:gd name="T10" fmla="*/ 810 w 810"/>
              <a:gd name="T11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0" h="603">
                <a:moveTo>
                  <a:pt x="810" y="0"/>
                </a:moveTo>
                <a:lnTo>
                  <a:pt x="405" y="0"/>
                </a:lnTo>
                <a:lnTo>
                  <a:pt x="0" y="0"/>
                </a:lnTo>
                <a:lnTo>
                  <a:pt x="0" y="603"/>
                </a:lnTo>
                <a:lnTo>
                  <a:pt x="810" y="603"/>
                </a:lnTo>
                <a:lnTo>
                  <a:pt x="8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0" name="Freeform 148">
            <a:extLst>
              <a:ext uri="{FF2B5EF4-FFF2-40B4-BE49-F238E27FC236}">
                <a16:creationId xmlns:a16="http://schemas.microsoft.com/office/drawing/2014/main" id="{35F370D3-9173-0E41-610A-C563FB8C38E3}"/>
              </a:ext>
            </a:extLst>
          </p:cNvPr>
          <p:cNvSpPr>
            <a:spLocks/>
          </p:cNvSpPr>
          <p:nvPr/>
        </p:nvSpPr>
        <p:spPr bwMode="auto">
          <a:xfrm>
            <a:off x="2647021" y="3512333"/>
            <a:ext cx="347717" cy="234199"/>
          </a:xfrm>
          <a:custGeom>
            <a:avLst/>
            <a:gdLst>
              <a:gd name="T0" fmla="*/ 810 w 810"/>
              <a:gd name="T1" fmla="*/ 490 h 490"/>
              <a:gd name="T2" fmla="*/ 810 w 810"/>
              <a:gd name="T3" fmla="*/ 0 h 490"/>
              <a:gd name="T4" fmla="*/ 0 w 810"/>
              <a:gd name="T5" fmla="*/ 0 h 490"/>
              <a:gd name="T6" fmla="*/ 0 w 810"/>
              <a:gd name="T7" fmla="*/ 490 h 490"/>
              <a:gd name="T8" fmla="*/ 405 w 810"/>
              <a:gd name="T9" fmla="*/ 490 h 490"/>
              <a:gd name="T10" fmla="*/ 810 w 810"/>
              <a:gd name="T11" fmla="*/ 49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0" h="490">
                <a:moveTo>
                  <a:pt x="810" y="490"/>
                </a:moveTo>
                <a:lnTo>
                  <a:pt x="810" y="0"/>
                </a:lnTo>
                <a:lnTo>
                  <a:pt x="0" y="0"/>
                </a:lnTo>
                <a:lnTo>
                  <a:pt x="0" y="490"/>
                </a:lnTo>
                <a:lnTo>
                  <a:pt x="405" y="490"/>
                </a:lnTo>
                <a:lnTo>
                  <a:pt x="810" y="4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1" name="Freeform 149">
            <a:extLst>
              <a:ext uri="{FF2B5EF4-FFF2-40B4-BE49-F238E27FC236}">
                <a16:creationId xmlns:a16="http://schemas.microsoft.com/office/drawing/2014/main" id="{790907DB-66B8-A24B-F2DD-548266A24663}"/>
              </a:ext>
            </a:extLst>
          </p:cNvPr>
          <p:cNvSpPr>
            <a:spLocks/>
          </p:cNvSpPr>
          <p:nvPr/>
        </p:nvSpPr>
        <p:spPr bwMode="auto">
          <a:xfrm>
            <a:off x="3344177" y="3548807"/>
            <a:ext cx="340832" cy="220761"/>
          </a:xfrm>
          <a:custGeom>
            <a:avLst/>
            <a:gdLst>
              <a:gd name="T0" fmla="*/ 793 w 793"/>
              <a:gd name="T1" fmla="*/ 462 h 462"/>
              <a:gd name="T2" fmla="*/ 793 w 793"/>
              <a:gd name="T3" fmla="*/ 0 h 462"/>
              <a:gd name="T4" fmla="*/ 0 w 793"/>
              <a:gd name="T5" fmla="*/ 0 h 462"/>
              <a:gd name="T6" fmla="*/ 0 w 793"/>
              <a:gd name="T7" fmla="*/ 462 h 462"/>
              <a:gd name="T8" fmla="*/ 397 w 793"/>
              <a:gd name="T9" fmla="*/ 462 h 462"/>
              <a:gd name="T10" fmla="*/ 793 w 793"/>
              <a:gd name="T11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3" h="462">
                <a:moveTo>
                  <a:pt x="793" y="462"/>
                </a:moveTo>
                <a:lnTo>
                  <a:pt x="793" y="0"/>
                </a:lnTo>
                <a:lnTo>
                  <a:pt x="0" y="0"/>
                </a:lnTo>
                <a:lnTo>
                  <a:pt x="0" y="462"/>
                </a:lnTo>
                <a:lnTo>
                  <a:pt x="397" y="462"/>
                </a:lnTo>
                <a:lnTo>
                  <a:pt x="793" y="4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2" name="Freeform 150">
            <a:extLst>
              <a:ext uri="{FF2B5EF4-FFF2-40B4-BE49-F238E27FC236}">
                <a16:creationId xmlns:a16="http://schemas.microsoft.com/office/drawing/2014/main" id="{1577DD76-2DAA-5576-3CCB-4DC0D1184B85}"/>
              </a:ext>
            </a:extLst>
          </p:cNvPr>
          <p:cNvSpPr>
            <a:spLocks/>
          </p:cNvSpPr>
          <p:nvPr/>
        </p:nvSpPr>
        <p:spPr bwMode="auto">
          <a:xfrm>
            <a:off x="3344177" y="3328045"/>
            <a:ext cx="340832" cy="220761"/>
          </a:xfrm>
          <a:custGeom>
            <a:avLst/>
            <a:gdLst>
              <a:gd name="T0" fmla="*/ 793 w 793"/>
              <a:gd name="T1" fmla="*/ 460 h 460"/>
              <a:gd name="T2" fmla="*/ 793 w 793"/>
              <a:gd name="T3" fmla="*/ 0 h 460"/>
              <a:gd name="T4" fmla="*/ 397 w 793"/>
              <a:gd name="T5" fmla="*/ 0 h 460"/>
              <a:gd name="T6" fmla="*/ 0 w 793"/>
              <a:gd name="T7" fmla="*/ 0 h 460"/>
              <a:gd name="T8" fmla="*/ 0 w 793"/>
              <a:gd name="T9" fmla="*/ 460 h 460"/>
              <a:gd name="T10" fmla="*/ 793 w 793"/>
              <a:gd name="T11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3" h="460">
                <a:moveTo>
                  <a:pt x="793" y="460"/>
                </a:moveTo>
                <a:lnTo>
                  <a:pt x="793" y="0"/>
                </a:lnTo>
                <a:lnTo>
                  <a:pt x="397" y="0"/>
                </a:lnTo>
                <a:lnTo>
                  <a:pt x="0" y="0"/>
                </a:lnTo>
                <a:lnTo>
                  <a:pt x="0" y="460"/>
                </a:lnTo>
                <a:lnTo>
                  <a:pt x="793" y="4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221">
            <a:extLst>
              <a:ext uri="{FF2B5EF4-FFF2-40B4-BE49-F238E27FC236}">
                <a16:creationId xmlns:a16="http://schemas.microsoft.com/office/drawing/2014/main" id="{9D49331B-42B4-4839-D9EA-E810456413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20880" y="2491072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222">
            <a:extLst>
              <a:ext uri="{FF2B5EF4-FFF2-40B4-BE49-F238E27FC236}">
                <a16:creationId xmlns:a16="http://schemas.microsoft.com/office/drawing/2014/main" id="{0C8BA93F-2ADE-E7EE-FE23-83E151C7409F}"/>
              </a:ext>
            </a:extLst>
          </p:cNvPr>
          <p:cNvSpPr>
            <a:spLocks/>
          </p:cNvSpPr>
          <p:nvPr/>
        </p:nvSpPr>
        <p:spPr bwMode="auto">
          <a:xfrm>
            <a:off x="2820880" y="3222464"/>
            <a:ext cx="173859" cy="289869"/>
          </a:xfrm>
          <a:custGeom>
            <a:avLst/>
            <a:gdLst>
              <a:gd name="T0" fmla="*/ 405 w 405"/>
              <a:gd name="T1" fmla="*/ 603 h 603"/>
              <a:gd name="T2" fmla="*/ 405 w 405"/>
              <a:gd name="T3" fmla="*/ 0 h 603"/>
              <a:gd name="T4" fmla="*/ 0 w 405"/>
              <a:gd name="T5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603">
                <a:moveTo>
                  <a:pt x="405" y="603"/>
                </a:moveTo>
                <a:lnTo>
                  <a:pt x="405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223">
            <a:extLst>
              <a:ext uri="{FF2B5EF4-FFF2-40B4-BE49-F238E27FC236}">
                <a16:creationId xmlns:a16="http://schemas.microsoft.com/office/drawing/2014/main" id="{3444E130-4942-3873-57DA-E1A2428393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2105" y="2491072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Line 224">
            <a:extLst>
              <a:ext uri="{FF2B5EF4-FFF2-40B4-BE49-F238E27FC236}">
                <a16:creationId xmlns:a16="http://schemas.microsoft.com/office/drawing/2014/main" id="{13F4A4BF-2CA0-7331-0237-40BDF9E1D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880" y="2491072"/>
            <a:ext cx="0" cy="731391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225">
            <a:extLst>
              <a:ext uri="{FF2B5EF4-FFF2-40B4-BE49-F238E27FC236}">
                <a16:creationId xmlns:a16="http://schemas.microsoft.com/office/drawing/2014/main" id="{30B8339A-8853-5B0E-8B10-259D9C419F55}"/>
              </a:ext>
            </a:extLst>
          </p:cNvPr>
          <p:cNvSpPr>
            <a:spLocks/>
          </p:cNvSpPr>
          <p:nvPr/>
        </p:nvSpPr>
        <p:spPr bwMode="auto">
          <a:xfrm>
            <a:off x="2647021" y="3222464"/>
            <a:ext cx="173859" cy="289869"/>
          </a:xfrm>
          <a:custGeom>
            <a:avLst/>
            <a:gdLst>
              <a:gd name="T0" fmla="*/ 405 w 405"/>
              <a:gd name="T1" fmla="*/ 0 h 603"/>
              <a:gd name="T2" fmla="*/ 0 w 405"/>
              <a:gd name="T3" fmla="*/ 0 h 603"/>
              <a:gd name="T4" fmla="*/ 0 w 405"/>
              <a:gd name="T5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603">
                <a:moveTo>
                  <a:pt x="405" y="0"/>
                </a:moveTo>
                <a:lnTo>
                  <a:pt x="0" y="0"/>
                </a:lnTo>
                <a:lnTo>
                  <a:pt x="0" y="603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226">
            <a:extLst>
              <a:ext uri="{FF2B5EF4-FFF2-40B4-BE49-F238E27FC236}">
                <a16:creationId xmlns:a16="http://schemas.microsoft.com/office/drawing/2014/main" id="{978E4D68-12FA-76B2-9D71-7CABF0C505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4592" y="2665762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Line 227">
            <a:extLst>
              <a:ext uri="{FF2B5EF4-FFF2-40B4-BE49-F238E27FC236}">
                <a16:creationId xmlns:a16="http://schemas.microsoft.com/office/drawing/2014/main" id="{58AABA56-E58A-69FA-A12B-74A4AEF00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4096" y="2665762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228">
            <a:extLst>
              <a:ext uri="{FF2B5EF4-FFF2-40B4-BE49-F238E27FC236}">
                <a16:creationId xmlns:a16="http://schemas.microsoft.com/office/drawing/2014/main" id="{54348CFE-E2B6-BBAA-4C86-C1877904F20B}"/>
              </a:ext>
            </a:extLst>
          </p:cNvPr>
          <p:cNvSpPr>
            <a:spLocks/>
          </p:cNvSpPr>
          <p:nvPr/>
        </p:nvSpPr>
        <p:spPr bwMode="auto">
          <a:xfrm>
            <a:off x="3514592" y="3548807"/>
            <a:ext cx="170416" cy="220761"/>
          </a:xfrm>
          <a:custGeom>
            <a:avLst/>
            <a:gdLst>
              <a:gd name="T0" fmla="*/ 0 w 396"/>
              <a:gd name="T1" fmla="*/ 462 h 462"/>
              <a:gd name="T2" fmla="*/ 396 w 396"/>
              <a:gd name="T3" fmla="*/ 462 h 462"/>
              <a:gd name="T4" fmla="*/ 396 w 396"/>
              <a:gd name="T5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462">
                <a:moveTo>
                  <a:pt x="0" y="462"/>
                </a:moveTo>
                <a:lnTo>
                  <a:pt x="396" y="462"/>
                </a:lnTo>
                <a:lnTo>
                  <a:pt x="396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29">
            <a:extLst>
              <a:ext uri="{FF2B5EF4-FFF2-40B4-BE49-F238E27FC236}">
                <a16:creationId xmlns:a16="http://schemas.microsoft.com/office/drawing/2014/main" id="{115B1FB1-B16B-3B98-5F2C-C1F03B023FD1}"/>
              </a:ext>
            </a:extLst>
          </p:cNvPr>
          <p:cNvSpPr>
            <a:spLocks/>
          </p:cNvSpPr>
          <p:nvPr/>
        </p:nvSpPr>
        <p:spPr bwMode="auto">
          <a:xfrm>
            <a:off x="3514592" y="3328045"/>
            <a:ext cx="170416" cy="220761"/>
          </a:xfrm>
          <a:custGeom>
            <a:avLst/>
            <a:gdLst>
              <a:gd name="T0" fmla="*/ 396 w 396"/>
              <a:gd name="T1" fmla="*/ 460 h 460"/>
              <a:gd name="T2" fmla="*/ 396 w 396"/>
              <a:gd name="T3" fmla="*/ 0 h 460"/>
              <a:gd name="T4" fmla="*/ 0 w 396"/>
              <a:gd name="T5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460">
                <a:moveTo>
                  <a:pt x="396" y="460"/>
                </a:moveTo>
                <a:lnTo>
                  <a:pt x="396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30">
            <a:extLst>
              <a:ext uri="{FF2B5EF4-FFF2-40B4-BE49-F238E27FC236}">
                <a16:creationId xmlns:a16="http://schemas.microsoft.com/office/drawing/2014/main" id="{12E084F9-3A44-BA7B-2F73-34EA684310F0}"/>
              </a:ext>
            </a:extLst>
          </p:cNvPr>
          <p:cNvSpPr>
            <a:spLocks/>
          </p:cNvSpPr>
          <p:nvPr/>
        </p:nvSpPr>
        <p:spPr bwMode="auto">
          <a:xfrm>
            <a:off x="3344177" y="3328045"/>
            <a:ext cx="170416" cy="220761"/>
          </a:xfrm>
          <a:custGeom>
            <a:avLst/>
            <a:gdLst>
              <a:gd name="T0" fmla="*/ 397 w 397"/>
              <a:gd name="T1" fmla="*/ 0 h 460"/>
              <a:gd name="T2" fmla="*/ 0 w 397"/>
              <a:gd name="T3" fmla="*/ 0 h 460"/>
              <a:gd name="T4" fmla="*/ 0 w 397"/>
              <a:gd name="T5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7" h="460">
                <a:moveTo>
                  <a:pt x="397" y="0"/>
                </a:moveTo>
                <a:lnTo>
                  <a:pt x="0" y="0"/>
                </a:lnTo>
                <a:lnTo>
                  <a:pt x="0" y="46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31">
            <a:extLst>
              <a:ext uri="{FF2B5EF4-FFF2-40B4-BE49-F238E27FC236}">
                <a16:creationId xmlns:a16="http://schemas.microsoft.com/office/drawing/2014/main" id="{1C7BAB92-EF20-4203-24C7-54B8063B11CB}"/>
              </a:ext>
            </a:extLst>
          </p:cNvPr>
          <p:cNvSpPr>
            <a:spLocks/>
          </p:cNvSpPr>
          <p:nvPr/>
        </p:nvSpPr>
        <p:spPr bwMode="auto">
          <a:xfrm>
            <a:off x="3344177" y="3548807"/>
            <a:ext cx="170416" cy="220761"/>
          </a:xfrm>
          <a:custGeom>
            <a:avLst/>
            <a:gdLst>
              <a:gd name="T0" fmla="*/ 0 w 397"/>
              <a:gd name="T1" fmla="*/ 0 h 462"/>
              <a:gd name="T2" fmla="*/ 0 w 397"/>
              <a:gd name="T3" fmla="*/ 462 h 462"/>
              <a:gd name="T4" fmla="*/ 397 w 397"/>
              <a:gd name="T5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7" h="462">
                <a:moveTo>
                  <a:pt x="0" y="0"/>
                </a:moveTo>
                <a:lnTo>
                  <a:pt x="0" y="462"/>
                </a:lnTo>
                <a:lnTo>
                  <a:pt x="397" y="462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232">
            <a:extLst>
              <a:ext uri="{FF2B5EF4-FFF2-40B4-BE49-F238E27FC236}">
                <a16:creationId xmlns:a16="http://schemas.microsoft.com/office/drawing/2014/main" id="{38833854-EFE6-390E-BCD0-D89A1EDB38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4592" y="3921221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Line 233">
            <a:extLst>
              <a:ext uri="{FF2B5EF4-FFF2-40B4-BE49-F238E27FC236}">
                <a16:creationId xmlns:a16="http://schemas.microsoft.com/office/drawing/2014/main" id="{885F9114-F9E7-F1BA-2685-93F4C35469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4096" y="3921221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34">
            <a:extLst>
              <a:ext uri="{FF2B5EF4-FFF2-40B4-BE49-F238E27FC236}">
                <a16:creationId xmlns:a16="http://schemas.microsoft.com/office/drawing/2014/main" id="{5B1EDBE8-4FAF-B981-FF47-7D983B9AAD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4177" y="3548807"/>
            <a:ext cx="340832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35">
            <a:extLst>
              <a:ext uri="{FF2B5EF4-FFF2-40B4-BE49-F238E27FC236}">
                <a16:creationId xmlns:a16="http://schemas.microsoft.com/office/drawing/2014/main" id="{61EB2FEF-93FB-FC96-EA97-A9E65FFCE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4592" y="3769567"/>
            <a:ext cx="0" cy="151653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36">
            <a:extLst>
              <a:ext uri="{FF2B5EF4-FFF2-40B4-BE49-F238E27FC236}">
                <a16:creationId xmlns:a16="http://schemas.microsoft.com/office/drawing/2014/main" id="{D7666AC2-727E-4D0B-4524-202F1C74CE32}"/>
              </a:ext>
            </a:extLst>
          </p:cNvPr>
          <p:cNvSpPr>
            <a:spLocks/>
          </p:cNvSpPr>
          <p:nvPr/>
        </p:nvSpPr>
        <p:spPr bwMode="auto">
          <a:xfrm>
            <a:off x="2820880" y="3512333"/>
            <a:ext cx="173859" cy="234199"/>
          </a:xfrm>
          <a:custGeom>
            <a:avLst/>
            <a:gdLst>
              <a:gd name="T0" fmla="*/ 0 w 405"/>
              <a:gd name="T1" fmla="*/ 490 h 490"/>
              <a:gd name="T2" fmla="*/ 405 w 405"/>
              <a:gd name="T3" fmla="*/ 490 h 490"/>
              <a:gd name="T4" fmla="*/ 405 w 405"/>
              <a:gd name="T5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490">
                <a:moveTo>
                  <a:pt x="0" y="490"/>
                </a:moveTo>
                <a:lnTo>
                  <a:pt x="405" y="490"/>
                </a:lnTo>
                <a:lnTo>
                  <a:pt x="405" y="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37">
            <a:extLst>
              <a:ext uri="{FF2B5EF4-FFF2-40B4-BE49-F238E27FC236}">
                <a16:creationId xmlns:a16="http://schemas.microsoft.com/office/drawing/2014/main" id="{25DE9EA6-4276-B05D-5B36-F652DE34B9A1}"/>
              </a:ext>
            </a:extLst>
          </p:cNvPr>
          <p:cNvSpPr>
            <a:spLocks/>
          </p:cNvSpPr>
          <p:nvPr/>
        </p:nvSpPr>
        <p:spPr bwMode="auto">
          <a:xfrm>
            <a:off x="2647021" y="3512333"/>
            <a:ext cx="173859" cy="234199"/>
          </a:xfrm>
          <a:custGeom>
            <a:avLst/>
            <a:gdLst>
              <a:gd name="T0" fmla="*/ 0 w 405"/>
              <a:gd name="T1" fmla="*/ 0 h 490"/>
              <a:gd name="T2" fmla="*/ 0 w 405"/>
              <a:gd name="T3" fmla="*/ 490 h 490"/>
              <a:gd name="T4" fmla="*/ 405 w 405"/>
              <a:gd name="T5" fmla="*/ 49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5" h="490">
                <a:moveTo>
                  <a:pt x="0" y="0"/>
                </a:moveTo>
                <a:lnTo>
                  <a:pt x="0" y="490"/>
                </a:lnTo>
                <a:lnTo>
                  <a:pt x="405" y="490"/>
                </a:lnTo>
              </a:path>
            </a:pathLst>
          </a:cu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Line 238">
            <a:extLst>
              <a:ext uri="{FF2B5EF4-FFF2-40B4-BE49-F238E27FC236}">
                <a16:creationId xmlns:a16="http://schemas.microsoft.com/office/drawing/2014/main" id="{90997CE9-2E77-C623-9E7A-47AC2D5BF0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20880" y="3928900"/>
            <a:ext cx="120496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Line 239">
            <a:extLst>
              <a:ext uri="{FF2B5EF4-FFF2-40B4-BE49-F238E27FC236}">
                <a16:creationId xmlns:a16="http://schemas.microsoft.com/office/drawing/2014/main" id="{CF262A4C-BBBC-B0BA-D7B5-263E336D15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2105" y="3928900"/>
            <a:ext cx="118775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Line 240">
            <a:extLst>
              <a:ext uri="{FF2B5EF4-FFF2-40B4-BE49-F238E27FC236}">
                <a16:creationId xmlns:a16="http://schemas.microsoft.com/office/drawing/2014/main" id="{6EFD779A-FFAB-D126-1678-5DB6602CA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7021" y="3512333"/>
            <a:ext cx="347717" cy="0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241">
            <a:extLst>
              <a:ext uri="{FF2B5EF4-FFF2-40B4-BE49-F238E27FC236}">
                <a16:creationId xmlns:a16="http://schemas.microsoft.com/office/drawing/2014/main" id="{7D0EC974-98B6-4514-5E39-CB025D0E0E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0880" y="3746531"/>
            <a:ext cx="0" cy="182367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Line 242">
            <a:extLst>
              <a:ext uri="{FF2B5EF4-FFF2-40B4-BE49-F238E27FC236}">
                <a16:creationId xmlns:a16="http://schemas.microsoft.com/office/drawing/2014/main" id="{9525CAE7-F47C-3582-D659-9180765A9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592" y="2665762"/>
            <a:ext cx="0" cy="662283"/>
          </a:xfrm>
          <a:prstGeom prst="line">
            <a:avLst/>
          </a:prstGeom>
          <a:noFill/>
          <a:ln w="23813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1" name="ZoneTexte 2260">
            <a:extLst>
              <a:ext uri="{FF2B5EF4-FFF2-40B4-BE49-F238E27FC236}">
                <a16:creationId xmlns:a16="http://schemas.microsoft.com/office/drawing/2014/main" id="{CA8B0627-8DD9-4213-F7B6-1A4B3F1ED22A}"/>
              </a:ext>
            </a:extLst>
          </p:cNvPr>
          <p:cNvSpPr txBox="1"/>
          <p:nvPr/>
        </p:nvSpPr>
        <p:spPr>
          <a:xfrm>
            <a:off x="2680174" y="43179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2262" name="ZoneTexte 2261">
            <a:extLst>
              <a:ext uri="{FF2B5EF4-FFF2-40B4-BE49-F238E27FC236}">
                <a16:creationId xmlns:a16="http://schemas.microsoft.com/office/drawing/2014/main" id="{DACB3F5A-2509-3EA2-9F67-F8092C8729F9}"/>
              </a:ext>
            </a:extLst>
          </p:cNvPr>
          <p:cNvSpPr txBox="1"/>
          <p:nvPr/>
        </p:nvSpPr>
        <p:spPr>
          <a:xfrm>
            <a:off x="3123508" y="4317997"/>
            <a:ext cx="77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32 </a:t>
            </a:r>
            <a:r>
              <a:rPr lang="fr-FR" sz="1200" dirty="0" err="1"/>
              <a:t>weeks</a:t>
            </a:r>
            <a:endParaRPr lang="fr-FR" sz="1200" dirty="0"/>
          </a:p>
        </p:txBody>
      </p:sp>
      <p:sp>
        <p:nvSpPr>
          <p:cNvPr id="2263" name="ZoneTexte 2262">
            <a:extLst>
              <a:ext uri="{FF2B5EF4-FFF2-40B4-BE49-F238E27FC236}">
                <a16:creationId xmlns:a16="http://schemas.microsoft.com/office/drawing/2014/main" id="{04FDCD43-61F7-7FEA-7FC3-BBF3D255FC7F}"/>
              </a:ext>
            </a:extLst>
          </p:cNvPr>
          <p:cNvSpPr txBox="1"/>
          <p:nvPr/>
        </p:nvSpPr>
        <p:spPr>
          <a:xfrm>
            <a:off x="4407620" y="43179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2264" name="ZoneTexte 2263">
            <a:extLst>
              <a:ext uri="{FF2B5EF4-FFF2-40B4-BE49-F238E27FC236}">
                <a16:creationId xmlns:a16="http://schemas.microsoft.com/office/drawing/2014/main" id="{012B689E-E2C7-A40B-FC77-CEDE4B34072A}"/>
              </a:ext>
            </a:extLst>
          </p:cNvPr>
          <p:cNvSpPr txBox="1"/>
          <p:nvPr/>
        </p:nvSpPr>
        <p:spPr>
          <a:xfrm>
            <a:off x="4851516" y="4317997"/>
            <a:ext cx="77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32 </a:t>
            </a:r>
            <a:r>
              <a:rPr lang="fr-FR" sz="1200" dirty="0" err="1"/>
              <a:t>weeks</a:t>
            </a:r>
            <a:endParaRPr lang="fr-FR" sz="1200" dirty="0"/>
          </a:p>
        </p:txBody>
      </p:sp>
      <p:sp>
        <p:nvSpPr>
          <p:cNvPr id="2265" name="ZoneTexte 2264">
            <a:extLst>
              <a:ext uri="{FF2B5EF4-FFF2-40B4-BE49-F238E27FC236}">
                <a16:creationId xmlns:a16="http://schemas.microsoft.com/office/drawing/2014/main" id="{1ACAF543-2B63-9901-DD45-C482A0032A86}"/>
              </a:ext>
            </a:extLst>
          </p:cNvPr>
          <p:cNvSpPr txBox="1"/>
          <p:nvPr/>
        </p:nvSpPr>
        <p:spPr>
          <a:xfrm>
            <a:off x="4393579" y="4565908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Semaglutide</a:t>
            </a:r>
            <a:endParaRPr lang="fr-FR" sz="1200" dirty="0"/>
          </a:p>
        </p:txBody>
      </p:sp>
      <p:sp>
        <p:nvSpPr>
          <p:cNvPr id="2266" name="ZoneTexte 2265">
            <a:extLst>
              <a:ext uri="{FF2B5EF4-FFF2-40B4-BE49-F238E27FC236}">
                <a16:creationId xmlns:a16="http://schemas.microsoft.com/office/drawing/2014/main" id="{4D6DD73F-CCEB-5FA3-410E-98794E952417}"/>
              </a:ext>
            </a:extLst>
          </p:cNvPr>
          <p:cNvSpPr txBox="1"/>
          <p:nvPr/>
        </p:nvSpPr>
        <p:spPr>
          <a:xfrm>
            <a:off x="3012033" y="4565908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Placebo</a:t>
            </a:r>
          </a:p>
        </p:txBody>
      </p:sp>
      <p:cxnSp>
        <p:nvCxnSpPr>
          <p:cNvPr id="2267" name="Connecteur droit 2266">
            <a:extLst>
              <a:ext uri="{FF2B5EF4-FFF2-40B4-BE49-F238E27FC236}">
                <a16:creationId xmlns:a16="http://schemas.microsoft.com/office/drawing/2014/main" id="{C0BC7CFF-345C-C008-2B31-CF951CE07845}"/>
              </a:ext>
            </a:extLst>
          </p:cNvPr>
          <p:cNvCxnSpPr>
            <a:cxnSpLocks/>
          </p:cNvCxnSpPr>
          <p:nvPr/>
        </p:nvCxnSpPr>
        <p:spPr>
          <a:xfrm>
            <a:off x="4227508" y="4577437"/>
            <a:ext cx="12171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8" name="Connecteur droit 2267">
            <a:extLst>
              <a:ext uri="{FF2B5EF4-FFF2-40B4-BE49-F238E27FC236}">
                <a16:creationId xmlns:a16="http://schemas.microsoft.com/office/drawing/2014/main" id="{3CB69D91-B793-89AF-D4B0-32EBD6BC220E}"/>
              </a:ext>
            </a:extLst>
          </p:cNvPr>
          <p:cNvCxnSpPr>
            <a:cxnSpLocks/>
          </p:cNvCxnSpPr>
          <p:nvPr/>
        </p:nvCxnSpPr>
        <p:spPr>
          <a:xfrm>
            <a:off x="2758978" y="4577437"/>
            <a:ext cx="12171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9" name="ZoneTexte 2268">
            <a:extLst>
              <a:ext uri="{FF2B5EF4-FFF2-40B4-BE49-F238E27FC236}">
                <a16:creationId xmlns:a16="http://schemas.microsoft.com/office/drawing/2014/main" id="{56B1658B-F444-B06B-5071-D3861C7CB982}"/>
              </a:ext>
            </a:extLst>
          </p:cNvPr>
          <p:cNvSpPr txBox="1"/>
          <p:nvPr/>
        </p:nvSpPr>
        <p:spPr>
          <a:xfrm>
            <a:off x="7242535" y="43179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2270" name="ZoneTexte 2269">
            <a:extLst>
              <a:ext uri="{FF2B5EF4-FFF2-40B4-BE49-F238E27FC236}">
                <a16:creationId xmlns:a16="http://schemas.microsoft.com/office/drawing/2014/main" id="{22AE7037-1F1F-D902-B90A-E57013A4E977}"/>
              </a:ext>
            </a:extLst>
          </p:cNvPr>
          <p:cNvSpPr txBox="1"/>
          <p:nvPr/>
        </p:nvSpPr>
        <p:spPr>
          <a:xfrm>
            <a:off x="7685869" y="4317997"/>
            <a:ext cx="77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32 </a:t>
            </a:r>
            <a:r>
              <a:rPr lang="fr-FR" sz="1200" dirty="0" err="1"/>
              <a:t>weeks</a:t>
            </a:r>
            <a:endParaRPr lang="fr-FR" sz="1200" dirty="0"/>
          </a:p>
        </p:txBody>
      </p:sp>
      <p:sp>
        <p:nvSpPr>
          <p:cNvPr id="2271" name="ZoneTexte 2270">
            <a:extLst>
              <a:ext uri="{FF2B5EF4-FFF2-40B4-BE49-F238E27FC236}">
                <a16:creationId xmlns:a16="http://schemas.microsoft.com/office/drawing/2014/main" id="{429A7BB5-214B-1075-FDF2-6537346B2CAC}"/>
              </a:ext>
            </a:extLst>
          </p:cNvPr>
          <p:cNvSpPr txBox="1"/>
          <p:nvPr/>
        </p:nvSpPr>
        <p:spPr>
          <a:xfrm>
            <a:off x="8969981" y="43179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2272" name="ZoneTexte 2271">
            <a:extLst>
              <a:ext uri="{FF2B5EF4-FFF2-40B4-BE49-F238E27FC236}">
                <a16:creationId xmlns:a16="http://schemas.microsoft.com/office/drawing/2014/main" id="{FF481EA3-4FC2-A847-700D-95EC87B427EC}"/>
              </a:ext>
            </a:extLst>
          </p:cNvPr>
          <p:cNvSpPr txBox="1"/>
          <p:nvPr/>
        </p:nvSpPr>
        <p:spPr>
          <a:xfrm>
            <a:off x="9413877" y="4317997"/>
            <a:ext cx="77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32 </a:t>
            </a:r>
            <a:r>
              <a:rPr lang="fr-FR" sz="1200" dirty="0" err="1"/>
              <a:t>weeks</a:t>
            </a:r>
            <a:endParaRPr lang="fr-FR" sz="1200" dirty="0"/>
          </a:p>
        </p:txBody>
      </p:sp>
      <p:sp>
        <p:nvSpPr>
          <p:cNvPr id="2273" name="ZoneTexte 2272">
            <a:extLst>
              <a:ext uri="{FF2B5EF4-FFF2-40B4-BE49-F238E27FC236}">
                <a16:creationId xmlns:a16="http://schemas.microsoft.com/office/drawing/2014/main" id="{ECB33305-123D-07B1-14CF-5BF46591F917}"/>
              </a:ext>
            </a:extLst>
          </p:cNvPr>
          <p:cNvSpPr txBox="1"/>
          <p:nvPr/>
        </p:nvSpPr>
        <p:spPr>
          <a:xfrm>
            <a:off x="8955940" y="4565908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Semaglutide</a:t>
            </a:r>
            <a:endParaRPr lang="fr-FR" sz="1200" dirty="0"/>
          </a:p>
        </p:txBody>
      </p:sp>
      <p:sp>
        <p:nvSpPr>
          <p:cNvPr id="2274" name="ZoneTexte 2273">
            <a:extLst>
              <a:ext uri="{FF2B5EF4-FFF2-40B4-BE49-F238E27FC236}">
                <a16:creationId xmlns:a16="http://schemas.microsoft.com/office/drawing/2014/main" id="{0BD340B5-33E9-67AB-387A-3F4C2FCFC299}"/>
              </a:ext>
            </a:extLst>
          </p:cNvPr>
          <p:cNvSpPr txBox="1"/>
          <p:nvPr/>
        </p:nvSpPr>
        <p:spPr>
          <a:xfrm>
            <a:off x="7574394" y="4565908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Placebo</a:t>
            </a:r>
          </a:p>
        </p:txBody>
      </p:sp>
      <p:cxnSp>
        <p:nvCxnSpPr>
          <p:cNvPr id="2275" name="Connecteur droit 2274">
            <a:extLst>
              <a:ext uri="{FF2B5EF4-FFF2-40B4-BE49-F238E27FC236}">
                <a16:creationId xmlns:a16="http://schemas.microsoft.com/office/drawing/2014/main" id="{8024F343-B629-34FB-98B6-753CFDBA626C}"/>
              </a:ext>
            </a:extLst>
          </p:cNvPr>
          <p:cNvCxnSpPr>
            <a:cxnSpLocks/>
          </p:cNvCxnSpPr>
          <p:nvPr/>
        </p:nvCxnSpPr>
        <p:spPr>
          <a:xfrm>
            <a:off x="8789869" y="4577437"/>
            <a:ext cx="12171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6" name="Connecteur droit 2275">
            <a:extLst>
              <a:ext uri="{FF2B5EF4-FFF2-40B4-BE49-F238E27FC236}">
                <a16:creationId xmlns:a16="http://schemas.microsoft.com/office/drawing/2014/main" id="{211DF600-790C-36DA-FC82-74CB3FA14EFE}"/>
              </a:ext>
            </a:extLst>
          </p:cNvPr>
          <p:cNvCxnSpPr>
            <a:cxnSpLocks/>
          </p:cNvCxnSpPr>
          <p:nvPr/>
        </p:nvCxnSpPr>
        <p:spPr>
          <a:xfrm>
            <a:off x="7321339" y="4577437"/>
            <a:ext cx="12171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5" name="ZoneTexte 2284">
            <a:extLst>
              <a:ext uri="{FF2B5EF4-FFF2-40B4-BE49-F238E27FC236}">
                <a16:creationId xmlns:a16="http://schemas.microsoft.com/office/drawing/2014/main" id="{BFF71521-CCEE-591B-0592-A60B98283FE4}"/>
              </a:ext>
            </a:extLst>
          </p:cNvPr>
          <p:cNvSpPr txBox="1"/>
          <p:nvPr/>
        </p:nvSpPr>
        <p:spPr>
          <a:xfrm>
            <a:off x="1874616" y="387566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10 000</a:t>
            </a:r>
          </a:p>
        </p:txBody>
      </p:sp>
      <p:sp>
        <p:nvSpPr>
          <p:cNvPr id="2286" name="ZoneTexte 2285">
            <a:extLst>
              <a:ext uri="{FF2B5EF4-FFF2-40B4-BE49-F238E27FC236}">
                <a16:creationId xmlns:a16="http://schemas.microsoft.com/office/drawing/2014/main" id="{6ECA4E38-91D2-DE31-0FB5-FFC89CC8C3EB}"/>
              </a:ext>
            </a:extLst>
          </p:cNvPr>
          <p:cNvSpPr txBox="1"/>
          <p:nvPr/>
        </p:nvSpPr>
        <p:spPr>
          <a:xfrm>
            <a:off x="2865874" y="1628800"/>
            <a:ext cx="1477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Trunk</a:t>
            </a:r>
            <a:r>
              <a:rPr lang="fr-FR" sz="2000" b="1" dirty="0">
                <a:solidFill>
                  <a:srgbClr val="0070C0"/>
                </a:solidFill>
              </a:rPr>
              <a:t> fat (g)</a:t>
            </a:r>
          </a:p>
        </p:txBody>
      </p:sp>
      <p:sp>
        <p:nvSpPr>
          <p:cNvPr id="2287" name="ZoneTexte 2286">
            <a:extLst>
              <a:ext uri="{FF2B5EF4-FFF2-40B4-BE49-F238E27FC236}">
                <a16:creationId xmlns:a16="http://schemas.microsoft.com/office/drawing/2014/main" id="{2185E34B-F4C9-0438-7BE6-044BAD1CC9FF}"/>
              </a:ext>
            </a:extLst>
          </p:cNvPr>
          <p:cNvSpPr txBox="1"/>
          <p:nvPr/>
        </p:nvSpPr>
        <p:spPr>
          <a:xfrm>
            <a:off x="1874616" y="3385787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20 000</a:t>
            </a:r>
          </a:p>
        </p:txBody>
      </p:sp>
      <p:sp>
        <p:nvSpPr>
          <p:cNvPr id="2288" name="ZoneTexte 2287">
            <a:extLst>
              <a:ext uri="{FF2B5EF4-FFF2-40B4-BE49-F238E27FC236}">
                <a16:creationId xmlns:a16="http://schemas.microsoft.com/office/drawing/2014/main" id="{0C2F4D4B-2BF1-84BF-D6F8-449A26C402B1}"/>
              </a:ext>
            </a:extLst>
          </p:cNvPr>
          <p:cNvSpPr txBox="1"/>
          <p:nvPr/>
        </p:nvSpPr>
        <p:spPr>
          <a:xfrm>
            <a:off x="1874616" y="2895913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30 000</a:t>
            </a:r>
          </a:p>
        </p:txBody>
      </p:sp>
      <p:sp>
        <p:nvSpPr>
          <p:cNvPr id="2289" name="ZoneTexte 2288">
            <a:extLst>
              <a:ext uri="{FF2B5EF4-FFF2-40B4-BE49-F238E27FC236}">
                <a16:creationId xmlns:a16="http://schemas.microsoft.com/office/drawing/2014/main" id="{7EB426E2-3029-CE1B-FD55-747E1CBA3BA2}"/>
              </a:ext>
            </a:extLst>
          </p:cNvPr>
          <p:cNvSpPr txBox="1"/>
          <p:nvPr/>
        </p:nvSpPr>
        <p:spPr>
          <a:xfrm>
            <a:off x="1874616" y="240603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40 000</a:t>
            </a:r>
          </a:p>
        </p:txBody>
      </p:sp>
      <p:sp>
        <p:nvSpPr>
          <p:cNvPr id="2290" name="ZoneTexte 2289">
            <a:extLst>
              <a:ext uri="{FF2B5EF4-FFF2-40B4-BE49-F238E27FC236}">
                <a16:creationId xmlns:a16="http://schemas.microsoft.com/office/drawing/2014/main" id="{6573C9F2-4C93-4666-D63F-73794EC5FA79}"/>
              </a:ext>
            </a:extLst>
          </p:cNvPr>
          <p:cNvSpPr txBox="1"/>
          <p:nvPr/>
        </p:nvSpPr>
        <p:spPr>
          <a:xfrm>
            <a:off x="6406115" y="3626598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10 000</a:t>
            </a:r>
          </a:p>
        </p:txBody>
      </p:sp>
      <p:sp>
        <p:nvSpPr>
          <p:cNvPr id="2291" name="ZoneTexte 2290">
            <a:extLst>
              <a:ext uri="{FF2B5EF4-FFF2-40B4-BE49-F238E27FC236}">
                <a16:creationId xmlns:a16="http://schemas.microsoft.com/office/drawing/2014/main" id="{6357C6BF-BF43-7AD6-497E-81A7161A9003}"/>
              </a:ext>
            </a:extLst>
          </p:cNvPr>
          <p:cNvSpPr txBox="1"/>
          <p:nvPr/>
        </p:nvSpPr>
        <p:spPr>
          <a:xfrm>
            <a:off x="7453250" y="1671020"/>
            <a:ext cx="162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Lean mass (g)</a:t>
            </a:r>
          </a:p>
        </p:txBody>
      </p:sp>
      <p:sp>
        <p:nvSpPr>
          <p:cNvPr id="2292" name="ZoneTexte 2291">
            <a:extLst>
              <a:ext uri="{FF2B5EF4-FFF2-40B4-BE49-F238E27FC236}">
                <a16:creationId xmlns:a16="http://schemas.microsoft.com/office/drawing/2014/main" id="{D100B72E-333A-F35C-470E-EC8B61A67D81}"/>
              </a:ext>
            </a:extLst>
          </p:cNvPr>
          <p:cNvSpPr txBox="1"/>
          <p:nvPr/>
        </p:nvSpPr>
        <p:spPr>
          <a:xfrm>
            <a:off x="6406115" y="3195681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40 000</a:t>
            </a:r>
          </a:p>
        </p:txBody>
      </p:sp>
      <p:sp>
        <p:nvSpPr>
          <p:cNvPr id="2293" name="ZoneTexte 2292">
            <a:extLst>
              <a:ext uri="{FF2B5EF4-FFF2-40B4-BE49-F238E27FC236}">
                <a16:creationId xmlns:a16="http://schemas.microsoft.com/office/drawing/2014/main" id="{31A6E87C-DB44-74B4-2275-D30A73964FBE}"/>
              </a:ext>
            </a:extLst>
          </p:cNvPr>
          <p:cNvSpPr txBox="1"/>
          <p:nvPr/>
        </p:nvSpPr>
        <p:spPr>
          <a:xfrm>
            <a:off x="6406115" y="2764764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70 000</a:t>
            </a:r>
          </a:p>
        </p:txBody>
      </p:sp>
      <p:sp>
        <p:nvSpPr>
          <p:cNvPr id="2294" name="ZoneTexte 2293">
            <a:extLst>
              <a:ext uri="{FF2B5EF4-FFF2-40B4-BE49-F238E27FC236}">
                <a16:creationId xmlns:a16="http://schemas.microsoft.com/office/drawing/2014/main" id="{7CBD91C5-C1CD-36AA-4449-92A04A2848FC}"/>
              </a:ext>
            </a:extLst>
          </p:cNvPr>
          <p:cNvSpPr txBox="1"/>
          <p:nvPr/>
        </p:nvSpPr>
        <p:spPr>
          <a:xfrm>
            <a:off x="6327568" y="233384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100 000</a:t>
            </a:r>
          </a:p>
        </p:txBody>
      </p:sp>
      <p:sp>
        <p:nvSpPr>
          <p:cNvPr id="2295" name="ZoneTexte 2294">
            <a:extLst>
              <a:ext uri="{FF2B5EF4-FFF2-40B4-BE49-F238E27FC236}">
                <a16:creationId xmlns:a16="http://schemas.microsoft.com/office/drawing/2014/main" id="{A3C44B38-2793-C86D-E264-EE8649994D9F}"/>
              </a:ext>
            </a:extLst>
          </p:cNvPr>
          <p:cNvSpPr txBox="1"/>
          <p:nvPr/>
        </p:nvSpPr>
        <p:spPr>
          <a:xfrm>
            <a:off x="6755570" y="4057517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2296" name="ZoneTexte 2295">
            <a:extLst>
              <a:ext uri="{FF2B5EF4-FFF2-40B4-BE49-F238E27FC236}">
                <a16:creationId xmlns:a16="http://schemas.microsoft.com/office/drawing/2014/main" id="{85B3FAB8-85DD-740B-3435-631220BE633D}"/>
              </a:ext>
            </a:extLst>
          </p:cNvPr>
          <p:cNvSpPr txBox="1"/>
          <p:nvPr/>
        </p:nvSpPr>
        <p:spPr>
          <a:xfrm>
            <a:off x="2886463" y="2285975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 = 0.84</a:t>
            </a:r>
          </a:p>
        </p:txBody>
      </p:sp>
      <p:sp>
        <p:nvSpPr>
          <p:cNvPr id="2297" name="ZoneTexte 2296">
            <a:extLst>
              <a:ext uri="{FF2B5EF4-FFF2-40B4-BE49-F238E27FC236}">
                <a16:creationId xmlns:a16="http://schemas.microsoft.com/office/drawing/2014/main" id="{EAC01225-E78C-55DB-482C-177AB4134645}"/>
              </a:ext>
            </a:extLst>
          </p:cNvPr>
          <p:cNvSpPr txBox="1"/>
          <p:nvPr/>
        </p:nvSpPr>
        <p:spPr>
          <a:xfrm>
            <a:off x="4659555" y="2617037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 &lt; 0.01</a:t>
            </a:r>
          </a:p>
        </p:txBody>
      </p:sp>
      <p:sp>
        <p:nvSpPr>
          <p:cNvPr id="2298" name="ZoneTexte 2297">
            <a:extLst>
              <a:ext uri="{FF2B5EF4-FFF2-40B4-BE49-F238E27FC236}">
                <a16:creationId xmlns:a16="http://schemas.microsoft.com/office/drawing/2014/main" id="{92BBFCD1-24B0-5667-4FE6-275633AAD507}"/>
              </a:ext>
            </a:extLst>
          </p:cNvPr>
          <p:cNvSpPr txBox="1"/>
          <p:nvPr/>
        </p:nvSpPr>
        <p:spPr>
          <a:xfrm>
            <a:off x="3725511" y="2632134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 = 0.015</a:t>
            </a:r>
          </a:p>
        </p:txBody>
      </p:sp>
      <p:sp>
        <p:nvSpPr>
          <p:cNvPr id="2299" name="ZoneTexte 2298">
            <a:extLst>
              <a:ext uri="{FF2B5EF4-FFF2-40B4-BE49-F238E27FC236}">
                <a16:creationId xmlns:a16="http://schemas.microsoft.com/office/drawing/2014/main" id="{FFD90F7D-DE68-4559-7B2C-CDCBB0FD8428}"/>
              </a:ext>
            </a:extLst>
          </p:cNvPr>
          <p:cNvSpPr txBox="1"/>
          <p:nvPr/>
        </p:nvSpPr>
        <p:spPr>
          <a:xfrm>
            <a:off x="9238516" y="2665762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 &lt; 0.01</a:t>
            </a:r>
          </a:p>
        </p:txBody>
      </p:sp>
      <p:sp>
        <p:nvSpPr>
          <p:cNvPr id="2302" name="ZoneTexte 2301">
            <a:extLst>
              <a:ext uri="{FF2B5EF4-FFF2-40B4-BE49-F238E27FC236}">
                <a16:creationId xmlns:a16="http://schemas.microsoft.com/office/drawing/2014/main" id="{9E69EFA3-8C67-B281-E97A-1213ED5AB251}"/>
              </a:ext>
            </a:extLst>
          </p:cNvPr>
          <p:cNvSpPr txBox="1"/>
          <p:nvPr/>
        </p:nvSpPr>
        <p:spPr>
          <a:xfrm>
            <a:off x="7391084" y="2285975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 = 0.21</a:t>
            </a:r>
          </a:p>
        </p:txBody>
      </p:sp>
      <p:sp>
        <p:nvSpPr>
          <p:cNvPr id="2" name="TextBox 97">
            <a:extLst>
              <a:ext uri="{FF2B5EF4-FFF2-40B4-BE49-F238E27FC236}">
                <a16:creationId xmlns:a16="http://schemas.microsoft.com/office/drawing/2014/main" id="{C8CA191C-B504-D060-500B-A292A8B5AF4E}"/>
              </a:ext>
            </a:extLst>
          </p:cNvPr>
          <p:cNvSpPr txBox="1"/>
          <p:nvPr/>
        </p:nvSpPr>
        <p:spPr bwMode="auto">
          <a:xfrm>
            <a:off x="4394316" y="3045304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↓17%</a:t>
            </a:r>
          </a:p>
        </p:txBody>
      </p:sp>
      <p:sp>
        <p:nvSpPr>
          <p:cNvPr id="4" name="TextBox 98">
            <a:extLst>
              <a:ext uri="{FF2B5EF4-FFF2-40B4-BE49-F238E27FC236}">
                <a16:creationId xmlns:a16="http://schemas.microsoft.com/office/drawing/2014/main" id="{3C313E98-F178-1F49-8F30-EFA415B0F0B1}"/>
              </a:ext>
            </a:extLst>
          </p:cNvPr>
          <p:cNvSpPr txBox="1"/>
          <p:nvPr/>
        </p:nvSpPr>
        <p:spPr bwMode="auto">
          <a:xfrm>
            <a:off x="2741597" y="2790165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↑0.4%</a:t>
            </a:r>
          </a:p>
        </p:txBody>
      </p:sp>
      <p:sp>
        <p:nvSpPr>
          <p:cNvPr id="5" name="TextBox 136">
            <a:extLst>
              <a:ext uri="{FF2B5EF4-FFF2-40B4-BE49-F238E27FC236}">
                <a16:creationId xmlns:a16="http://schemas.microsoft.com/office/drawing/2014/main" id="{B7A1FB16-DA70-CAAD-ECF2-C75B3563B687}"/>
              </a:ext>
            </a:extLst>
          </p:cNvPr>
          <p:cNvSpPr txBox="1"/>
          <p:nvPr/>
        </p:nvSpPr>
        <p:spPr bwMode="auto">
          <a:xfrm>
            <a:off x="8971792" y="2988025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↓5.4%</a:t>
            </a:r>
          </a:p>
        </p:txBody>
      </p:sp>
      <p:sp>
        <p:nvSpPr>
          <p:cNvPr id="6" name="TextBox 255">
            <a:extLst>
              <a:ext uri="{FF2B5EF4-FFF2-40B4-BE49-F238E27FC236}">
                <a16:creationId xmlns:a16="http://schemas.microsoft.com/office/drawing/2014/main" id="{BB2EBC41-0933-0CC3-AC22-2B7E93CE4B1D}"/>
              </a:ext>
            </a:extLst>
          </p:cNvPr>
          <p:cNvSpPr txBox="1"/>
          <p:nvPr/>
        </p:nvSpPr>
        <p:spPr bwMode="auto">
          <a:xfrm>
            <a:off x="7284846" y="2874750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↓0.6%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A3DAC6-E972-86D7-581E-CBDCFE10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58820"/>
            <a:ext cx="8128000" cy="1143000"/>
          </a:xfrm>
        </p:spPr>
        <p:txBody>
          <a:bodyPr/>
          <a:lstStyle/>
          <a:p>
            <a:r>
              <a:rPr lang="en-US" dirty="0"/>
              <a:t>Effects of Semaglutide on Adipose Tissue in </a:t>
            </a:r>
            <a:br>
              <a:rPr lang="en-US" dirty="0"/>
            </a:br>
            <a:r>
              <a:rPr lang="en-US" dirty="0"/>
              <a:t>HIV-Associated Lipohypertrophy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ECD16F8-7DC1-1548-0730-3CB777930C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087280"/>
            <a:ext cx="10972800" cy="145957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Concerns :</a:t>
            </a:r>
          </a:p>
          <a:p>
            <a:pPr lvl="1"/>
            <a:r>
              <a:rPr lang="en-US" dirty="0"/>
              <a:t>no loss if liver or pericardial fat depots</a:t>
            </a:r>
          </a:p>
          <a:p>
            <a:pPr lvl="1"/>
            <a:r>
              <a:rPr lang="en-US" dirty="0"/>
              <a:t>Lean mass loss in a population known to lose lean mass over time: worsening of lipoatrophy</a:t>
            </a:r>
          </a:p>
          <a:p>
            <a:r>
              <a:rPr lang="en-US" dirty="0"/>
              <a:t>Need for CVD endpoints, immune activation and inflammation markers changes, etc.</a:t>
            </a:r>
          </a:p>
          <a:p>
            <a:pPr lvl="1"/>
            <a:endParaRPr lang="en-US" dirty="0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05C25A55-C651-A85A-3D5E-5C5D88C7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574" y="6492638"/>
            <a:ext cx="9101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0" i="1" dirty="0">
                <a:solidFill>
                  <a:srgbClr val="0070C0"/>
                </a:solidFill>
                <a:latin typeface="Calibri" panose="020F0502020204030204" pitchFamily="34" charset="0"/>
              </a:rPr>
              <a:t>McComsey. IDWeek 2023. </a:t>
            </a:r>
            <a:r>
              <a:rPr lang="en-US" altLang="en-US" sz="1200" b="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Abstr</a:t>
            </a:r>
            <a:r>
              <a:rPr lang="en-US" altLang="en-US" sz="1200" b="0" i="1" dirty="0">
                <a:solidFill>
                  <a:srgbClr val="0070C0"/>
                </a:solidFill>
                <a:latin typeface="Calibri" panose="020F0502020204030204" pitchFamily="34" charset="0"/>
              </a:rPr>
              <a:t> 1984 </a:t>
            </a:r>
          </a:p>
        </p:txBody>
      </p:sp>
    </p:spTree>
    <p:extLst>
      <p:ext uri="{BB962C8B-B14F-4D97-AF65-F5344CB8AC3E}">
        <p14:creationId xmlns:p14="http://schemas.microsoft.com/office/powerpoint/2010/main" val="2749775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072459"/>
            <a:ext cx="10888980" cy="122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5" dirty="0">
                <a:solidFill>
                  <a:srgbClr val="0070C0"/>
                </a:solidFill>
                <a:latin typeface="+mj-lt"/>
                <a:cs typeface="Arial"/>
              </a:rPr>
              <a:t>Inte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r</a:t>
            </a:r>
            <a:r>
              <a:rPr sz="2800" b="1" spc="-15" dirty="0">
                <a:solidFill>
                  <a:srgbClr val="0070C0"/>
                </a:solidFill>
                <a:latin typeface="+mj-lt"/>
                <a:cs typeface="Arial"/>
              </a:rPr>
              <a:t>v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ent</a:t>
            </a:r>
            <a:r>
              <a:rPr sz="2800" b="1" spc="-5" dirty="0">
                <a:solidFill>
                  <a:srgbClr val="0070C0"/>
                </a:solidFill>
                <a:latin typeface="+mj-lt"/>
                <a:cs typeface="Arial"/>
              </a:rPr>
              <a:t>i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o</a:t>
            </a:r>
            <a:r>
              <a:rPr sz="2800" b="1" spc="-31" dirty="0">
                <a:solidFill>
                  <a:srgbClr val="0070C0"/>
                </a:solidFill>
                <a:latin typeface="+mj-lt"/>
                <a:cs typeface="Arial"/>
              </a:rPr>
              <a:t>n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s</a:t>
            </a:r>
            <a:r>
              <a:rPr sz="2800" b="1" spc="100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800" b="1" spc="-15" dirty="0">
                <a:solidFill>
                  <a:srgbClr val="0070C0"/>
                </a:solidFill>
                <a:latin typeface="+mj-lt"/>
                <a:cs typeface="Arial"/>
              </a:rPr>
              <a:t>for</a:t>
            </a:r>
            <a:r>
              <a:rPr sz="2800" b="1" spc="75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o</a:t>
            </a:r>
            <a:r>
              <a:rPr sz="2800" b="1" spc="-15" dirty="0">
                <a:solidFill>
                  <a:srgbClr val="0070C0"/>
                </a:solidFill>
                <a:latin typeface="+mj-lt"/>
                <a:cs typeface="Arial"/>
              </a:rPr>
              <a:t>v</a:t>
            </a:r>
            <a:r>
              <a:rPr sz="2800" b="1" spc="-25" dirty="0">
                <a:solidFill>
                  <a:srgbClr val="0070C0"/>
                </a:solidFill>
                <a:latin typeface="+mj-lt"/>
                <a:cs typeface="Arial"/>
              </a:rPr>
              <a:t>e</a:t>
            </a:r>
            <a:r>
              <a:rPr sz="2800" b="1" spc="-11" dirty="0">
                <a:solidFill>
                  <a:srgbClr val="0070C0"/>
                </a:solidFill>
                <a:latin typeface="+mj-lt"/>
                <a:cs typeface="Arial"/>
              </a:rPr>
              <a:t>r</a:t>
            </a:r>
            <a:r>
              <a:rPr sz="2800" b="1" spc="-15" dirty="0">
                <a:solidFill>
                  <a:srgbClr val="0070C0"/>
                </a:solidFill>
                <a:latin typeface="+mj-lt"/>
                <a:cs typeface="Arial"/>
              </a:rPr>
              <a:t>weight:</a:t>
            </a:r>
            <a:r>
              <a:rPr sz="2800" b="1" spc="100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br>
              <a:rPr lang="fr-FR" sz="2800" b="1" spc="100" dirty="0">
                <a:solidFill>
                  <a:srgbClr val="0070C0"/>
                </a:solidFill>
                <a:latin typeface="+mj-lt"/>
                <a:cs typeface="Times New Roman"/>
              </a:rPr>
            </a:br>
            <a:r>
              <a:rPr sz="2800" b="1" spc="-25" dirty="0">
                <a:solidFill>
                  <a:srgbClr val="0070C0"/>
                </a:solidFill>
                <a:latin typeface="+mj-lt"/>
                <a:cs typeface="Arial"/>
              </a:rPr>
              <a:t>Reduce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d</a:t>
            </a:r>
            <a:r>
              <a:rPr sz="2800" b="1" spc="115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800" b="1" spc="-15" dirty="0">
                <a:solidFill>
                  <a:srgbClr val="0070C0"/>
                </a:solidFill>
                <a:latin typeface="+mj-lt"/>
                <a:cs typeface="Arial"/>
              </a:rPr>
              <a:t>inta</a:t>
            </a:r>
            <a:r>
              <a:rPr sz="2800" b="1" spc="-25" dirty="0">
                <a:solidFill>
                  <a:srgbClr val="0070C0"/>
                </a:solidFill>
                <a:latin typeface="+mj-lt"/>
                <a:cs typeface="Arial"/>
              </a:rPr>
              <a:t>k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e</a:t>
            </a:r>
            <a:r>
              <a:rPr sz="2800" b="1" spc="135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800" b="1" u="heavy" spc="-25" dirty="0">
                <a:solidFill>
                  <a:srgbClr val="0070C0"/>
                </a:solidFill>
                <a:latin typeface="+mj-lt"/>
                <a:cs typeface="Arial"/>
              </a:rPr>
              <a:t>an</a:t>
            </a:r>
            <a:r>
              <a:rPr sz="2800" b="1" u="heavy" spc="-20" dirty="0">
                <a:solidFill>
                  <a:srgbClr val="0070C0"/>
                </a:solidFill>
                <a:latin typeface="+mj-lt"/>
                <a:cs typeface="Arial"/>
              </a:rPr>
              <a:t>d</a:t>
            </a:r>
            <a:r>
              <a:rPr sz="2800" b="1" spc="91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+mj-lt"/>
                <a:cs typeface="Arial"/>
              </a:rPr>
              <a:t>mor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e</a:t>
            </a:r>
            <a:r>
              <a:rPr sz="2800" b="1" spc="95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+mj-lt"/>
                <a:cs typeface="Arial"/>
              </a:rPr>
              <a:t>e</a:t>
            </a:r>
            <a:r>
              <a:rPr sz="2800" b="1" spc="-15" dirty="0">
                <a:solidFill>
                  <a:srgbClr val="0070C0"/>
                </a:solidFill>
                <a:latin typeface="+mj-lt"/>
                <a:cs typeface="Arial"/>
              </a:rPr>
              <a:t>x</a:t>
            </a:r>
            <a:r>
              <a:rPr sz="2800" b="1" spc="-25" dirty="0">
                <a:solidFill>
                  <a:srgbClr val="0070C0"/>
                </a:solidFill>
                <a:latin typeface="+mj-lt"/>
                <a:cs typeface="Arial"/>
              </a:rPr>
              <a:t>e</a:t>
            </a:r>
            <a:r>
              <a:rPr sz="2800" b="1" spc="-11" dirty="0">
                <a:solidFill>
                  <a:srgbClr val="0070C0"/>
                </a:solidFill>
                <a:latin typeface="+mj-lt"/>
                <a:cs typeface="Arial"/>
              </a:rPr>
              <a:t>r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ci</a:t>
            </a:r>
            <a:r>
              <a:rPr sz="2800" b="1" spc="-11" dirty="0">
                <a:solidFill>
                  <a:srgbClr val="0070C0"/>
                </a:solidFill>
                <a:latin typeface="+mj-lt"/>
                <a:cs typeface="Arial"/>
              </a:rPr>
              <a:t>s</a:t>
            </a:r>
            <a:r>
              <a:rPr sz="2800" b="1" spc="-20" dirty="0">
                <a:solidFill>
                  <a:srgbClr val="0070C0"/>
                </a:solidFill>
                <a:latin typeface="+mj-lt"/>
                <a:cs typeface="Arial"/>
              </a:rPr>
              <a:t>e</a:t>
            </a:r>
            <a:endParaRPr sz="2800" dirty="0">
              <a:solidFill>
                <a:srgbClr val="0070C0"/>
              </a:solidFill>
              <a:latin typeface="+mj-lt"/>
              <a:cs typeface="Arial"/>
            </a:endParaRPr>
          </a:p>
          <a:p>
            <a:pPr>
              <a:spcBef>
                <a:spcPts val="52"/>
              </a:spcBef>
            </a:pPr>
            <a:endParaRPr sz="2300" dirty="0">
              <a:solidFill>
                <a:srgbClr val="0070C0"/>
              </a:solidFill>
              <a:latin typeface="+mj-lt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en-GB" dirty="0"/>
              <a:t>Lifestyle?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E42F059-2266-102C-794F-91B2F5EF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1006"/>
            <a:ext cx="5126360" cy="4335466"/>
          </a:xfrm>
        </p:spPr>
        <p:txBody>
          <a:bodyPr/>
          <a:lstStyle/>
          <a:p>
            <a:r>
              <a:rPr lang="en-US" dirty="0"/>
              <a:t>Reduce energy intake (WHO)</a:t>
            </a:r>
          </a:p>
          <a:p>
            <a:endParaRPr lang="en-US" dirty="0"/>
          </a:p>
          <a:p>
            <a:r>
              <a:rPr lang="en-US" dirty="0"/>
              <a:t>Increase physical activity (WHO)</a:t>
            </a:r>
          </a:p>
          <a:p>
            <a:r>
              <a:rPr lang="en-US" dirty="0"/>
              <a:t>more public exercise space</a:t>
            </a:r>
          </a:p>
          <a:p>
            <a:r>
              <a:rPr lang="en-US" dirty="0"/>
              <a:t>Specific diets (121 RCTs, n=21,942)</a:t>
            </a:r>
          </a:p>
          <a:p>
            <a:endParaRPr lang="fr-FR" dirty="0"/>
          </a:p>
        </p:txBody>
      </p:sp>
      <p:sp>
        <p:nvSpPr>
          <p:cNvPr id="12" name="object 9"/>
          <p:cNvSpPr txBox="1"/>
          <p:nvPr/>
        </p:nvSpPr>
        <p:spPr>
          <a:xfrm>
            <a:off x="8040216" y="6525344"/>
            <a:ext cx="40576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sz="1200" i="1" spc="-11" dirty="0">
                <a:solidFill>
                  <a:srgbClr val="0070C0"/>
                </a:solidFill>
                <a:cs typeface="Arial"/>
              </a:rPr>
              <a:t>Ge</a:t>
            </a:r>
            <a:r>
              <a:rPr sz="1200" i="1" spc="2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et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l,</a:t>
            </a:r>
            <a:r>
              <a:rPr sz="1200" i="1" spc="3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BM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J</a:t>
            </a:r>
            <a:r>
              <a:rPr sz="1200" i="1" spc="2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202</a:t>
            </a:r>
            <a:r>
              <a:rPr sz="1200" i="1" spc="15" dirty="0">
                <a:solidFill>
                  <a:srgbClr val="0070C0"/>
                </a:solidFill>
                <a:cs typeface="Arial"/>
              </a:rPr>
              <a:t>0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;</a:t>
            </a:r>
            <a:r>
              <a:rPr sz="1200" i="1" spc="-1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Katzm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rz</a:t>
            </a:r>
            <a:r>
              <a:rPr sz="1200" i="1" spc="-31" dirty="0">
                <a:solidFill>
                  <a:srgbClr val="0070C0"/>
                </a:solidFill>
                <a:cs typeface="Arial"/>
              </a:rPr>
              <a:t>y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k</a:t>
            </a:r>
            <a:r>
              <a:rPr sz="1200" i="1" spc="2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et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a</a:t>
            </a:r>
            <a:r>
              <a:rPr sz="1200" i="1" spc="-5" dirty="0">
                <a:solidFill>
                  <a:srgbClr val="0070C0"/>
                </a:solidFill>
                <a:cs typeface="Arial"/>
              </a:rPr>
              <a:t>l,</a:t>
            </a:r>
            <a:r>
              <a:rPr sz="1200" i="1" spc="3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N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Engl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J</a:t>
            </a:r>
            <a:r>
              <a:rPr sz="1200" i="1" spc="35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Me</a:t>
            </a:r>
            <a:r>
              <a:rPr sz="1200" i="1" spc="-11" dirty="0">
                <a:solidFill>
                  <a:srgbClr val="0070C0"/>
                </a:solidFill>
                <a:cs typeface="Arial"/>
              </a:rPr>
              <a:t>d</a:t>
            </a:r>
            <a:r>
              <a:rPr sz="1200" i="1" spc="31" dirty="0">
                <a:solidFill>
                  <a:srgbClr val="0070C0"/>
                </a:solidFill>
                <a:cs typeface="Times New Roman"/>
              </a:rPr>
              <a:t> </a:t>
            </a:r>
            <a:r>
              <a:rPr sz="1200" i="1" dirty="0">
                <a:solidFill>
                  <a:srgbClr val="0070C0"/>
                </a:solidFill>
                <a:cs typeface="Arial"/>
              </a:rPr>
              <a:t>2020</a:t>
            </a:r>
          </a:p>
        </p:txBody>
      </p:sp>
      <p:grpSp>
        <p:nvGrpSpPr>
          <p:cNvPr id="2080" name="Groupe 2079">
            <a:extLst>
              <a:ext uri="{FF2B5EF4-FFF2-40B4-BE49-F238E27FC236}">
                <a16:creationId xmlns:a16="http://schemas.microsoft.com/office/drawing/2014/main" id="{15A710BD-A3F7-3C1F-4FAC-386F403EAD57}"/>
              </a:ext>
            </a:extLst>
          </p:cNvPr>
          <p:cNvGrpSpPr/>
          <p:nvPr/>
        </p:nvGrpSpPr>
        <p:grpSpPr>
          <a:xfrm>
            <a:off x="6709819" y="774130"/>
            <a:ext cx="2733675" cy="2178050"/>
            <a:chOff x="6850063" y="846138"/>
            <a:chExt cx="2733675" cy="217805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D28BB52-C646-E028-793A-2A9E6012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846138"/>
              <a:ext cx="2628900" cy="2095500"/>
            </a:xfrm>
            <a:custGeom>
              <a:avLst/>
              <a:gdLst>
                <a:gd name="T0" fmla="*/ 0 w 6623"/>
                <a:gd name="T1" fmla="*/ 0 h 5281"/>
                <a:gd name="T2" fmla="*/ 0 w 6623"/>
                <a:gd name="T3" fmla="*/ 5281 h 5281"/>
                <a:gd name="T4" fmla="*/ 6623 w 6623"/>
                <a:gd name="T5" fmla="*/ 5281 h 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23" h="5281">
                  <a:moveTo>
                    <a:pt x="0" y="0"/>
                  </a:moveTo>
                  <a:lnTo>
                    <a:pt x="0" y="5281"/>
                  </a:lnTo>
                  <a:lnTo>
                    <a:pt x="6623" y="52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E7317525-F59A-D890-8E08-8284917F1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82063" y="2941638"/>
              <a:ext cx="0" cy="8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3EC16BA2-4D1B-906C-776D-D29AF7892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4525" y="2941638"/>
              <a:ext cx="0" cy="8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BAC5600D-D20F-264E-A304-634DD2B48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7850" y="2941638"/>
              <a:ext cx="0" cy="8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11A047B8-7879-765C-FB4F-184C1E95D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0313" y="2941638"/>
              <a:ext cx="0" cy="8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7ACF6FF6-89FA-5AB9-C87A-FD3950976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1188" y="2941638"/>
              <a:ext cx="0" cy="82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6EB6C522-7777-4F76-B036-51F072FFC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863600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6BEA0359-99B5-C7B4-EC4C-BD95534B2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1209675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A9CACBB3-ACE6-1494-97DF-B1C5BC9A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1555750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E75A347F-FDCA-B95C-883E-85D8834C2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1901825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F80F4DC0-FBA5-EB77-E416-EE82FB7D6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2247900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04E559D2-8F03-7C73-0AFB-4D1BD491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2595563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BC9F5767-58FE-83C5-E2C6-C055E8A77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2941638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ECD7B32C-41CA-9FB0-F584-75FB471B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1154113"/>
              <a:ext cx="2603500" cy="373063"/>
            </a:xfrm>
            <a:custGeom>
              <a:avLst/>
              <a:gdLst>
                <a:gd name="T0" fmla="*/ 6557 w 6557"/>
                <a:gd name="T1" fmla="*/ 937 h 937"/>
                <a:gd name="T2" fmla="*/ 4909 w 6557"/>
                <a:gd name="T3" fmla="*/ 450 h 937"/>
                <a:gd name="T4" fmla="*/ 3274 w 6557"/>
                <a:gd name="T5" fmla="*/ 726 h 937"/>
                <a:gd name="T6" fmla="*/ 1640 w 6557"/>
                <a:gd name="T7" fmla="*/ 0 h 937"/>
                <a:gd name="T8" fmla="*/ 0 w 6557"/>
                <a:gd name="T9" fmla="*/ 13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7" h="937">
                  <a:moveTo>
                    <a:pt x="6557" y="937"/>
                  </a:moveTo>
                  <a:lnTo>
                    <a:pt x="4909" y="450"/>
                  </a:lnTo>
                  <a:lnTo>
                    <a:pt x="3274" y="726"/>
                  </a:lnTo>
                  <a:lnTo>
                    <a:pt x="1640" y="0"/>
                  </a:lnTo>
                  <a:lnTo>
                    <a:pt x="0" y="138"/>
                  </a:lnTo>
                </a:path>
              </a:pathLst>
            </a:custGeom>
            <a:noFill/>
            <a:ln w="269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E4A64E67-F5E5-BD07-C4A8-57342688F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1209675"/>
              <a:ext cx="2597150" cy="1354138"/>
            </a:xfrm>
            <a:custGeom>
              <a:avLst/>
              <a:gdLst>
                <a:gd name="T0" fmla="*/ 6544 w 6544"/>
                <a:gd name="T1" fmla="*/ 2475 h 3412"/>
                <a:gd name="T2" fmla="*/ 4922 w 6544"/>
                <a:gd name="T3" fmla="*/ 2990 h 3412"/>
                <a:gd name="T4" fmla="*/ 1640 w 6544"/>
                <a:gd name="T5" fmla="*/ 3412 h 3412"/>
                <a:gd name="T6" fmla="*/ 0 w 6544"/>
                <a:gd name="T7" fmla="*/ 0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4" h="3412">
                  <a:moveTo>
                    <a:pt x="6544" y="2475"/>
                  </a:moveTo>
                  <a:lnTo>
                    <a:pt x="4922" y="2990"/>
                  </a:lnTo>
                  <a:lnTo>
                    <a:pt x="1640" y="3412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99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085D597-830A-0978-2FF8-563CE5C16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1106488"/>
              <a:ext cx="95250" cy="96838"/>
            </a:xfrm>
            <a:custGeom>
              <a:avLst/>
              <a:gdLst>
                <a:gd name="T0" fmla="*/ 207 w 243"/>
                <a:gd name="T1" fmla="*/ 207 h 243"/>
                <a:gd name="T2" fmla="*/ 207 w 243"/>
                <a:gd name="T3" fmla="*/ 205 h 243"/>
                <a:gd name="T4" fmla="*/ 207 w 243"/>
                <a:gd name="T5" fmla="*/ 204 h 243"/>
                <a:gd name="T6" fmla="*/ 208 w 243"/>
                <a:gd name="T7" fmla="*/ 204 h 243"/>
                <a:gd name="T8" fmla="*/ 210 w 243"/>
                <a:gd name="T9" fmla="*/ 202 h 243"/>
                <a:gd name="T10" fmla="*/ 214 w 243"/>
                <a:gd name="T11" fmla="*/ 198 h 243"/>
                <a:gd name="T12" fmla="*/ 222 w 243"/>
                <a:gd name="T13" fmla="*/ 189 h 243"/>
                <a:gd name="T14" fmla="*/ 227 w 243"/>
                <a:gd name="T15" fmla="*/ 178 h 243"/>
                <a:gd name="T16" fmla="*/ 230 w 243"/>
                <a:gd name="T17" fmla="*/ 172 h 243"/>
                <a:gd name="T18" fmla="*/ 233 w 243"/>
                <a:gd name="T19" fmla="*/ 168 h 243"/>
                <a:gd name="T20" fmla="*/ 234 w 243"/>
                <a:gd name="T21" fmla="*/ 161 h 243"/>
                <a:gd name="T22" fmla="*/ 236 w 243"/>
                <a:gd name="T23" fmla="*/ 156 h 243"/>
                <a:gd name="T24" fmla="*/ 240 w 243"/>
                <a:gd name="T25" fmla="*/ 145 h 243"/>
                <a:gd name="T26" fmla="*/ 242 w 243"/>
                <a:gd name="T27" fmla="*/ 132 h 243"/>
                <a:gd name="T28" fmla="*/ 243 w 243"/>
                <a:gd name="T29" fmla="*/ 121 h 243"/>
                <a:gd name="T30" fmla="*/ 242 w 243"/>
                <a:gd name="T31" fmla="*/ 108 h 243"/>
                <a:gd name="T32" fmla="*/ 240 w 243"/>
                <a:gd name="T33" fmla="*/ 96 h 243"/>
                <a:gd name="T34" fmla="*/ 233 w 243"/>
                <a:gd name="T35" fmla="*/ 74 h 243"/>
                <a:gd name="T36" fmla="*/ 222 w 243"/>
                <a:gd name="T37" fmla="*/ 53 h 243"/>
                <a:gd name="T38" fmla="*/ 207 w 243"/>
                <a:gd name="T39" fmla="*/ 35 h 243"/>
                <a:gd name="T40" fmla="*/ 197 w 243"/>
                <a:gd name="T41" fmla="*/ 26 h 243"/>
                <a:gd name="T42" fmla="*/ 188 w 243"/>
                <a:gd name="T43" fmla="*/ 20 h 243"/>
                <a:gd name="T44" fmla="*/ 168 w 243"/>
                <a:gd name="T45" fmla="*/ 9 h 243"/>
                <a:gd name="T46" fmla="*/ 156 w 243"/>
                <a:gd name="T47" fmla="*/ 4 h 243"/>
                <a:gd name="T48" fmla="*/ 145 w 243"/>
                <a:gd name="T49" fmla="*/ 2 h 243"/>
                <a:gd name="T50" fmla="*/ 133 w 243"/>
                <a:gd name="T51" fmla="*/ 0 h 243"/>
                <a:gd name="T52" fmla="*/ 122 w 243"/>
                <a:gd name="T53" fmla="*/ 0 h 243"/>
                <a:gd name="T54" fmla="*/ 96 w 243"/>
                <a:gd name="T55" fmla="*/ 2 h 243"/>
                <a:gd name="T56" fmla="*/ 74 w 243"/>
                <a:gd name="T57" fmla="*/ 9 h 243"/>
                <a:gd name="T58" fmla="*/ 53 w 243"/>
                <a:gd name="T59" fmla="*/ 20 h 243"/>
                <a:gd name="T60" fmla="*/ 34 w 243"/>
                <a:gd name="T61" fmla="*/ 35 h 243"/>
                <a:gd name="T62" fmla="*/ 19 w 243"/>
                <a:gd name="T63" fmla="*/ 53 h 243"/>
                <a:gd name="T64" fmla="*/ 8 w 243"/>
                <a:gd name="T65" fmla="*/ 74 h 243"/>
                <a:gd name="T66" fmla="*/ 1 w 243"/>
                <a:gd name="T67" fmla="*/ 96 h 243"/>
                <a:gd name="T68" fmla="*/ 0 w 243"/>
                <a:gd name="T69" fmla="*/ 121 h 243"/>
                <a:gd name="T70" fmla="*/ 1 w 243"/>
                <a:gd name="T71" fmla="*/ 145 h 243"/>
                <a:gd name="T72" fmla="*/ 3 w 243"/>
                <a:gd name="T73" fmla="*/ 156 h 243"/>
                <a:gd name="T74" fmla="*/ 8 w 243"/>
                <a:gd name="T75" fmla="*/ 168 h 243"/>
                <a:gd name="T76" fmla="*/ 12 w 243"/>
                <a:gd name="T77" fmla="*/ 178 h 243"/>
                <a:gd name="T78" fmla="*/ 19 w 243"/>
                <a:gd name="T79" fmla="*/ 189 h 243"/>
                <a:gd name="T80" fmla="*/ 25 w 243"/>
                <a:gd name="T81" fmla="*/ 198 h 243"/>
                <a:gd name="T82" fmla="*/ 34 w 243"/>
                <a:gd name="T83" fmla="*/ 207 h 243"/>
                <a:gd name="T84" fmla="*/ 53 w 243"/>
                <a:gd name="T85" fmla="*/ 223 h 243"/>
                <a:gd name="T86" fmla="*/ 74 w 243"/>
                <a:gd name="T87" fmla="*/ 234 h 243"/>
                <a:gd name="T88" fmla="*/ 96 w 243"/>
                <a:gd name="T89" fmla="*/ 241 h 243"/>
                <a:gd name="T90" fmla="*/ 122 w 243"/>
                <a:gd name="T91" fmla="*/ 243 h 243"/>
                <a:gd name="T92" fmla="*/ 133 w 243"/>
                <a:gd name="T93" fmla="*/ 242 h 243"/>
                <a:gd name="T94" fmla="*/ 135 w 243"/>
                <a:gd name="T95" fmla="*/ 241 h 243"/>
                <a:gd name="T96" fmla="*/ 138 w 243"/>
                <a:gd name="T97" fmla="*/ 241 h 243"/>
                <a:gd name="T98" fmla="*/ 145 w 243"/>
                <a:gd name="T99" fmla="*/ 241 h 243"/>
                <a:gd name="T100" fmla="*/ 156 w 243"/>
                <a:gd name="T101" fmla="*/ 237 h 243"/>
                <a:gd name="T102" fmla="*/ 161 w 243"/>
                <a:gd name="T103" fmla="*/ 235 h 243"/>
                <a:gd name="T104" fmla="*/ 168 w 243"/>
                <a:gd name="T105" fmla="*/ 234 h 243"/>
                <a:gd name="T106" fmla="*/ 188 w 243"/>
                <a:gd name="T107" fmla="*/ 223 h 243"/>
                <a:gd name="T108" fmla="*/ 197 w 243"/>
                <a:gd name="T109" fmla="*/ 215 h 243"/>
                <a:gd name="T110" fmla="*/ 201 w 243"/>
                <a:gd name="T111" fmla="*/ 211 h 243"/>
                <a:gd name="T112" fmla="*/ 203 w 243"/>
                <a:gd name="T113" fmla="*/ 209 h 243"/>
                <a:gd name="T114" fmla="*/ 203 w 243"/>
                <a:gd name="T115" fmla="*/ 207 h 243"/>
                <a:gd name="T116" fmla="*/ 204 w 243"/>
                <a:gd name="T117" fmla="*/ 207 h 243"/>
                <a:gd name="T118" fmla="*/ 207 w 243"/>
                <a:gd name="T119" fmla="*/ 2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7" y="207"/>
                  </a:moveTo>
                  <a:lnTo>
                    <a:pt x="207" y="205"/>
                  </a:lnTo>
                  <a:lnTo>
                    <a:pt x="207" y="204"/>
                  </a:lnTo>
                  <a:lnTo>
                    <a:pt x="208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40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40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7" y="35"/>
                  </a:lnTo>
                  <a:lnTo>
                    <a:pt x="197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2" y="243"/>
                  </a:lnTo>
                  <a:lnTo>
                    <a:pt x="133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7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7" y="20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3661FBAE-C3C7-1F39-7C94-73BA3F3F3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800" y="1393825"/>
              <a:ext cx="96838" cy="96838"/>
            </a:xfrm>
            <a:custGeom>
              <a:avLst/>
              <a:gdLst>
                <a:gd name="T0" fmla="*/ 206 w 243"/>
                <a:gd name="T1" fmla="*/ 207 h 243"/>
                <a:gd name="T2" fmla="*/ 206 w 243"/>
                <a:gd name="T3" fmla="*/ 205 h 243"/>
                <a:gd name="T4" fmla="*/ 206 w 243"/>
                <a:gd name="T5" fmla="*/ 204 h 243"/>
                <a:gd name="T6" fmla="*/ 207 w 243"/>
                <a:gd name="T7" fmla="*/ 204 h 243"/>
                <a:gd name="T8" fmla="*/ 210 w 243"/>
                <a:gd name="T9" fmla="*/ 202 h 243"/>
                <a:gd name="T10" fmla="*/ 214 w 243"/>
                <a:gd name="T11" fmla="*/ 197 h 243"/>
                <a:gd name="T12" fmla="*/ 222 w 243"/>
                <a:gd name="T13" fmla="*/ 189 h 243"/>
                <a:gd name="T14" fmla="*/ 227 w 243"/>
                <a:gd name="T15" fmla="*/ 178 h 243"/>
                <a:gd name="T16" fmla="*/ 230 w 243"/>
                <a:gd name="T17" fmla="*/ 172 h 243"/>
                <a:gd name="T18" fmla="*/ 233 w 243"/>
                <a:gd name="T19" fmla="*/ 168 h 243"/>
                <a:gd name="T20" fmla="*/ 234 w 243"/>
                <a:gd name="T21" fmla="*/ 161 h 243"/>
                <a:gd name="T22" fmla="*/ 236 w 243"/>
                <a:gd name="T23" fmla="*/ 155 h 243"/>
                <a:gd name="T24" fmla="*/ 239 w 243"/>
                <a:gd name="T25" fmla="*/ 144 h 243"/>
                <a:gd name="T26" fmla="*/ 242 w 243"/>
                <a:gd name="T27" fmla="*/ 132 h 243"/>
                <a:gd name="T28" fmla="*/ 243 w 243"/>
                <a:gd name="T29" fmla="*/ 121 h 243"/>
                <a:gd name="T30" fmla="*/ 242 w 243"/>
                <a:gd name="T31" fmla="*/ 108 h 243"/>
                <a:gd name="T32" fmla="*/ 239 w 243"/>
                <a:gd name="T33" fmla="*/ 96 h 243"/>
                <a:gd name="T34" fmla="*/ 233 w 243"/>
                <a:gd name="T35" fmla="*/ 74 h 243"/>
                <a:gd name="T36" fmla="*/ 222 w 243"/>
                <a:gd name="T37" fmla="*/ 53 h 243"/>
                <a:gd name="T38" fmla="*/ 206 w 243"/>
                <a:gd name="T39" fmla="*/ 35 h 243"/>
                <a:gd name="T40" fmla="*/ 196 w 243"/>
                <a:gd name="T41" fmla="*/ 26 h 243"/>
                <a:gd name="T42" fmla="*/ 188 w 243"/>
                <a:gd name="T43" fmla="*/ 20 h 243"/>
                <a:gd name="T44" fmla="*/ 168 w 243"/>
                <a:gd name="T45" fmla="*/ 8 h 243"/>
                <a:gd name="T46" fmla="*/ 156 w 243"/>
                <a:gd name="T47" fmla="*/ 4 h 243"/>
                <a:gd name="T48" fmla="*/ 145 w 243"/>
                <a:gd name="T49" fmla="*/ 2 h 243"/>
                <a:gd name="T50" fmla="*/ 132 w 243"/>
                <a:gd name="T51" fmla="*/ 0 h 243"/>
                <a:gd name="T52" fmla="*/ 121 w 243"/>
                <a:gd name="T53" fmla="*/ 0 h 243"/>
                <a:gd name="T54" fmla="*/ 96 w 243"/>
                <a:gd name="T55" fmla="*/ 2 h 243"/>
                <a:gd name="T56" fmla="*/ 74 w 243"/>
                <a:gd name="T57" fmla="*/ 8 h 243"/>
                <a:gd name="T58" fmla="*/ 53 w 243"/>
                <a:gd name="T59" fmla="*/ 20 h 243"/>
                <a:gd name="T60" fmla="*/ 34 w 243"/>
                <a:gd name="T61" fmla="*/ 35 h 243"/>
                <a:gd name="T62" fmla="*/ 19 w 243"/>
                <a:gd name="T63" fmla="*/ 53 h 243"/>
                <a:gd name="T64" fmla="*/ 8 w 243"/>
                <a:gd name="T65" fmla="*/ 74 h 243"/>
                <a:gd name="T66" fmla="*/ 1 w 243"/>
                <a:gd name="T67" fmla="*/ 96 h 243"/>
                <a:gd name="T68" fmla="*/ 0 w 243"/>
                <a:gd name="T69" fmla="*/ 121 h 243"/>
                <a:gd name="T70" fmla="*/ 1 w 243"/>
                <a:gd name="T71" fmla="*/ 144 h 243"/>
                <a:gd name="T72" fmla="*/ 3 w 243"/>
                <a:gd name="T73" fmla="*/ 155 h 243"/>
                <a:gd name="T74" fmla="*/ 8 w 243"/>
                <a:gd name="T75" fmla="*/ 168 h 243"/>
                <a:gd name="T76" fmla="*/ 12 w 243"/>
                <a:gd name="T77" fmla="*/ 178 h 243"/>
                <a:gd name="T78" fmla="*/ 19 w 243"/>
                <a:gd name="T79" fmla="*/ 189 h 243"/>
                <a:gd name="T80" fmla="*/ 25 w 243"/>
                <a:gd name="T81" fmla="*/ 197 h 243"/>
                <a:gd name="T82" fmla="*/ 34 w 243"/>
                <a:gd name="T83" fmla="*/ 207 h 243"/>
                <a:gd name="T84" fmla="*/ 53 w 243"/>
                <a:gd name="T85" fmla="*/ 223 h 243"/>
                <a:gd name="T86" fmla="*/ 74 w 243"/>
                <a:gd name="T87" fmla="*/ 234 h 243"/>
                <a:gd name="T88" fmla="*/ 96 w 243"/>
                <a:gd name="T89" fmla="*/ 240 h 243"/>
                <a:gd name="T90" fmla="*/ 121 w 243"/>
                <a:gd name="T91" fmla="*/ 243 h 243"/>
                <a:gd name="T92" fmla="*/ 132 w 243"/>
                <a:gd name="T93" fmla="*/ 242 h 243"/>
                <a:gd name="T94" fmla="*/ 135 w 243"/>
                <a:gd name="T95" fmla="*/ 240 h 243"/>
                <a:gd name="T96" fmla="*/ 138 w 243"/>
                <a:gd name="T97" fmla="*/ 240 h 243"/>
                <a:gd name="T98" fmla="*/ 145 w 243"/>
                <a:gd name="T99" fmla="*/ 240 h 243"/>
                <a:gd name="T100" fmla="*/ 156 w 243"/>
                <a:gd name="T101" fmla="*/ 237 h 243"/>
                <a:gd name="T102" fmla="*/ 161 w 243"/>
                <a:gd name="T103" fmla="*/ 235 h 243"/>
                <a:gd name="T104" fmla="*/ 168 w 243"/>
                <a:gd name="T105" fmla="*/ 234 h 243"/>
                <a:gd name="T106" fmla="*/ 188 w 243"/>
                <a:gd name="T107" fmla="*/ 223 h 243"/>
                <a:gd name="T108" fmla="*/ 196 w 243"/>
                <a:gd name="T109" fmla="*/ 215 h 243"/>
                <a:gd name="T110" fmla="*/ 201 w 243"/>
                <a:gd name="T111" fmla="*/ 211 h 243"/>
                <a:gd name="T112" fmla="*/ 203 w 243"/>
                <a:gd name="T113" fmla="*/ 208 h 243"/>
                <a:gd name="T114" fmla="*/ 203 w 243"/>
                <a:gd name="T115" fmla="*/ 207 h 243"/>
                <a:gd name="T116" fmla="*/ 204 w 243"/>
                <a:gd name="T117" fmla="*/ 207 h 243"/>
                <a:gd name="T118" fmla="*/ 206 w 243"/>
                <a:gd name="T119" fmla="*/ 2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207"/>
                  </a:move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7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8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8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0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0"/>
                  </a:lnTo>
                  <a:lnTo>
                    <a:pt x="138" y="240"/>
                  </a:lnTo>
                  <a:lnTo>
                    <a:pt x="145" y="240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6F4814D8-08A8-1CC6-E861-2E5FB233C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1284288"/>
              <a:ext cx="96838" cy="96838"/>
            </a:xfrm>
            <a:custGeom>
              <a:avLst/>
              <a:gdLst>
                <a:gd name="T0" fmla="*/ 206 w 243"/>
                <a:gd name="T1" fmla="*/ 208 h 244"/>
                <a:gd name="T2" fmla="*/ 206 w 243"/>
                <a:gd name="T3" fmla="*/ 206 h 244"/>
                <a:gd name="T4" fmla="*/ 206 w 243"/>
                <a:gd name="T5" fmla="*/ 205 h 244"/>
                <a:gd name="T6" fmla="*/ 207 w 243"/>
                <a:gd name="T7" fmla="*/ 205 h 244"/>
                <a:gd name="T8" fmla="*/ 209 w 243"/>
                <a:gd name="T9" fmla="*/ 203 h 244"/>
                <a:gd name="T10" fmla="*/ 214 w 243"/>
                <a:gd name="T11" fmla="*/ 198 h 244"/>
                <a:gd name="T12" fmla="*/ 222 w 243"/>
                <a:gd name="T13" fmla="*/ 189 h 244"/>
                <a:gd name="T14" fmla="*/ 227 w 243"/>
                <a:gd name="T15" fmla="*/ 178 h 244"/>
                <a:gd name="T16" fmla="*/ 229 w 243"/>
                <a:gd name="T17" fmla="*/ 173 h 244"/>
                <a:gd name="T18" fmla="*/ 233 w 243"/>
                <a:gd name="T19" fmla="*/ 168 h 244"/>
                <a:gd name="T20" fmla="*/ 234 w 243"/>
                <a:gd name="T21" fmla="*/ 162 h 244"/>
                <a:gd name="T22" fmla="*/ 236 w 243"/>
                <a:gd name="T23" fmla="*/ 156 h 244"/>
                <a:gd name="T24" fmla="*/ 239 w 243"/>
                <a:gd name="T25" fmla="*/ 145 h 244"/>
                <a:gd name="T26" fmla="*/ 241 w 243"/>
                <a:gd name="T27" fmla="*/ 133 h 244"/>
                <a:gd name="T28" fmla="*/ 243 w 243"/>
                <a:gd name="T29" fmla="*/ 122 h 244"/>
                <a:gd name="T30" fmla="*/ 241 w 243"/>
                <a:gd name="T31" fmla="*/ 109 h 244"/>
                <a:gd name="T32" fmla="*/ 239 w 243"/>
                <a:gd name="T33" fmla="*/ 97 h 244"/>
                <a:gd name="T34" fmla="*/ 233 w 243"/>
                <a:gd name="T35" fmla="*/ 74 h 244"/>
                <a:gd name="T36" fmla="*/ 222 w 243"/>
                <a:gd name="T37" fmla="*/ 53 h 244"/>
                <a:gd name="T38" fmla="*/ 206 w 243"/>
                <a:gd name="T39" fmla="*/ 36 h 244"/>
                <a:gd name="T40" fmla="*/ 196 w 243"/>
                <a:gd name="T41" fmla="*/ 27 h 244"/>
                <a:gd name="T42" fmla="*/ 187 w 243"/>
                <a:gd name="T43" fmla="*/ 20 h 244"/>
                <a:gd name="T44" fmla="*/ 167 w 243"/>
                <a:gd name="T45" fmla="*/ 9 h 244"/>
                <a:gd name="T46" fmla="*/ 155 w 243"/>
                <a:gd name="T47" fmla="*/ 5 h 244"/>
                <a:gd name="T48" fmla="*/ 144 w 243"/>
                <a:gd name="T49" fmla="*/ 3 h 244"/>
                <a:gd name="T50" fmla="*/ 132 w 243"/>
                <a:gd name="T51" fmla="*/ 0 h 244"/>
                <a:gd name="T52" fmla="*/ 121 w 243"/>
                <a:gd name="T53" fmla="*/ 0 h 244"/>
                <a:gd name="T54" fmla="*/ 96 w 243"/>
                <a:gd name="T55" fmla="*/ 3 h 244"/>
                <a:gd name="T56" fmla="*/ 74 w 243"/>
                <a:gd name="T57" fmla="*/ 9 h 244"/>
                <a:gd name="T58" fmla="*/ 53 w 243"/>
                <a:gd name="T59" fmla="*/ 20 h 244"/>
                <a:gd name="T60" fmla="*/ 34 w 243"/>
                <a:gd name="T61" fmla="*/ 36 h 244"/>
                <a:gd name="T62" fmla="*/ 18 w 243"/>
                <a:gd name="T63" fmla="*/ 53 h 244"/>
                <a:gd name="T64" fmla="*/ 7 w 243"/>
                <a:gd name="T65" fmla="*/ 74 h 244"/>
                <a:gd name="T66" fmla="*/ 1 w 243"/>
                <a:gd name="T67" fmla="*/ 97 h 244"/>
                <a:gd name="T68" fmla="*/ 0 w 243"/>
                <a:gd name="T69" fmla="*/ 122 h 244"/>
                <a:gd name="T70" fmla="*/ 1 w 243"/>
                <a:gd name="T71" fmla="*/ 145 h 244"/>
                <a:gd name="T72" fmla="*/ 3 w 243"/>
                <a:gd name="T73" fmla="*/ 156 h 244"/>
                <a:gd name="T74" fmla="*/ 7 w 243"/>
                <a:gd name="T75" fmla="*/ 168 h 244"/>
                <a:gd name="T76" fmla="*/ 12 w 243"/>
                <a:gd name="T77" fmla="*/ 178 h 244"/>
                <a:gd name="T78" fmla="*/ 18 w 243"/>
                <a:gd name="T79" fmla="*/ 189 h 244"/>
                <a:gd name="T80" fmla="*/ 25 w 243"/>
                <a:gd name="T81" fmla="*/ 198 h 244"/>
                <a:gd name="T82" fmla="*/ 34 w 243"/>
                <a:gd name="T83" fmla="*/ 208 h 244"/>
                <a:gd name="T84" fmla="*/ 53 w 243"/>
                <a:gd name="T85" fmla="*/ 224 h 244"/>
                <a:gd name="T86" fmla="*/ 74 w 243"/>
                <a:gd name="T87" fmla="*/ 235 h 244"/>
                <a:gd name="T88" fmla="*/ 96 w 243"/>
                <a:gd name="T89" fmla="*/ 241 h 244"/>
                <a:gd name="T90" fmla="*/ 121 w 243"/>
                <a:gd name="T91" fmla="*/ 244 h 244"/>
                <a:gd name="T92" fmla="*/ 132 w 243"/>
                <a:gd name="T93" fmla="*/ 242 h 244"/>
                <a:gd name="T94" fmla="*/ 134 w 243"/>
                <a:gd name="T95" fmla="*/ 241 h 244"/>
                <a:gd name="T96" fmla="*/ 138 w 243"/>
                <a:gd name="T97" fmla="*/ 241 h 244"/>
                <a:gd name="T98" fmla="*/ 144 w 243"/>
                <a:gd name="T99" fmla="*/ 241 h 244"/>
                <a:gd name="T100" fmla="*/ 155 w 243"/>
                <a:gd name="T101" fmla="*/ 238 h 244"/>
                <a:gd name="T102" fmla="*/ 161 w 243"/>
                <a:gd name="T103" fmla="*/ 236 h 244"/>
                <a:gd name="T104" fmla="*/ 167 w 243"/>
                <a:gd name="T105" fmla="*/ 235 h 244"/>
                <a:gd name="T106" fmla="*/ 187 w 243"/>
                <a:gd name="T107" fmla="*/ 224 h 244"/>
                <a:gd name="T108" fmla="*/ 196 w 243"/>
                <a:gd name="T109" fmla="*/ 216 h 244"/>
                <a:gd name="T110" fmla="*/ 201 w 243"/>
                <a:gd name="T111" fmla="*/ 211 h 244"/>
                <a:gd name="T112" fmla="*/ 203 w 243"/>
                <a:gd name="T113" fmla="*/ 209 h 244"/>
                <a:gd name="T114" fmla="*/ 203 w 243"/>
                <a:gd name="T115" fmla="*/ 208 h 244"/>
                <a:gd name="T116" fmla="*/ 204 w 243"/>
                <a:gd name="T117" fmla="*/ 208 h 244"/>
                <a:gd name="T118" fmla="*/ 206 w 243"/>
                <a:gd name="T119" fmla="*/ 20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4">
                  <a:moveTo>
                    <a:pt x="206" y="208"/>
                  </a:move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09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9"/>
                  </a:lnTo>
                  <a:lnTo>
                    <a:pt x="239" y="97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7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4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6"/>
                  </a:lnTo>
                  <a:lnTo>
                    <a:pt x="167" y="235"/>
                  </a:lnTo>
                  <a:lnTo>
                    <a:pt x="187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9226370E-C8B5-E0E0-9410-27EA05BA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1477963"/>
              <a:ext cx="96838" cy="96838"/>
            </a:xfrm>
            <a:custGeom>
              <a:avLst/>
              <a:gdLst>
                <a:gd name="T0" fmla="*/ 206 w 243"/>
                <a:gd name="T1" fmla="*/ 207 h 243"/>
                <a:gd name="T2" fmla="*/ 206 w 243"/>
                <a:gd name="T3" fmla="*/ 205 h 243"/>
                <a:gd name="T4" fmla="*/ 206 w 243"/>
                <a:gd name="T5" fmla="*/ 204 h 243"/>
                <a:gd name="T6" fmla="*/ 207 w 243"/>
                <a:gd name="T7" fmla="*/ 204 h 243"/>
                <a:gd name="T8" fmla="*/ 209 w 243"/>
                <a:gd name="T9" fmla="*/ 202 h 243"/>
                <a:gd name="T10" fmla="*/ 214 w 243"/>
                <a:gd name="T11" fmla="*/ 197 h 243"/>
                <a:gd name="T12" fmla="*/ 222 w 243"/>
                <a:gd name="T13" fmla="*/ 189 h 243"/>
                <a:gd name="T14" fmla="*/ 227 w 243"/>
                <a:gd name="T15" fmla="*/ 178 h 243"/>
                <a:gd name="T16" fmla="*/ 229 w 243"/>
                <a:gd name="T17" fmla="*/ 172 h 243"/>
                <a:gd name="T18" fmla="*/ 233 w 243"/>
                <a:gd name="T19" fmla="*/ 168 h 243"/>
                <a:gd name="T20" fmla="*/ 234 w 243"/>
                <a:gd name="T21" fmla="*/ 161 h 243"/>
                <a:gd name="T22" fmla="*/ 236 w 243"/>
                <a:gd name="T23" fmla="*/ 155 h 243"/>
                <a:gd name="T24" fmla="*/ 239 w 243"/>
                <a:gd name="T25" fmla="*/ 144 h 243"/>
                <a:gd name="T26" fmla="*/ 241 w 243"/>
                <a:gd name="T27" fmla="*/ 132 h 243"/>
                <a:gd name="T28" fmla="*/ 243 w 243"/>
                <a:gd name="T29" fmla="*/ 121 h 243"/>
                <a:gd name="T30" fmla="*/ 241 w 243"/>
                <a:gd name="T31" fmla="*/ 108 h 243"/>
                <a:gd name="T32" fmla="*/ 239 w 243"/>
                <a:gd name="T33" fmla="*/ 96 h 243"/>
                <a:gd name="T34" fmla="*/ 233 w 243"/>
                <a:gd name="T35" fmla="*/ 74 h 243"/>
                <a:gd name="T36" fmla="*/ 222 w 243"/>
                <a:gd name="T37" fmla="*/ 53 h 243"/>
                <a:gd name="T38" fmla="*/ 206 w 243"/>
                <a:gd name="T39" fmla="*/ 35 h 243"/>
                <a:gd name="T40" fmla="*/ 196 w 243"/>
                <a:gd name="T41" fmla="*/ 26 h 243"/>
                <a:gd name="T42" fmla="*/ 187 w 243"/>
                <a:gd name="T43" fmla="*/ 20 h 243"/>
                <a:gd name="T44" fmla="*/ 168 w 243"/>
                <a:gd name="T45" fmla="*/ 9 h 243"/>
                <a:gd name="T46" fmla="*/ 155 w 243"/>
                <a:gd name="T47" fmla="*/ 4 h 243"/>
                <a:gd name="T48" fmla="*/ 144 w 243"/>
                <a:gd name="T49" fmla="*/ 2 h 243"/>
                <a:gd name="T50" fmla="*/ 132 w 243"/>
                <a:gd name="T51" fmla="*/ 0 h 243"/>
                <a:gd name="T52" fmla="*/ 121 w 243"/>
                <a:gd name="T53" fmla="*/ 0 h 243"/>
                <a:gd name="T54" fmla="*/ 96 w 243"/>
                <a:gd name="T55" fmla="*/ 2 h 243"/>
                <a:gd name="T56" fmla="*/ 74 w 243"/>
                <a:gd name="T57" fmla="*/ 9 h 243"/>
                <a:gd name="T58" fmla="*/ 53 w 243"/>
                <a:gd name="T59" fmla="*/ 20 h 243"/>
                <a:gd name="T60" fmla="*/ 34 w 243"/>
                <a:gd name="T61" fmla="*/ 35 h 243"/>
                <a:gd name="T62" fmla="*/ 19 w 243"/>
                <a:gd name="T63" fmla="*/ 53 h 243"/>
                <a:gd name="T64" fmla="*/ 7 w 243"/>
                <a:gd name="T65" fmla="*/ 74 h 243"/>
                <a:gd name="T66" fmla="*/ 1 w 243"/>
                <a:gd name="T67" fmla="*/ 96 h 243"/>
                <a:gd name="T68" fmla="*/ 0 w 243"/>
                <a:gd name="T69" fmla="*/ 121 h 243"/>
                <a:gd name="T70" fmla="*/ 1 w 243"/>
                <a:gd name="T71" fmla="*/ 144 h 243"/>
                <a:gd name="T72" fmla="*/ 3 w 243"/>
                <a:gd name="T73" fmla="*/ 155 h 243"/>
                <a:gd name="T74" fmla="*/ 7 w 243"/>
                <a:gd name="T75" fmla="*/ 168 h 243"/>
                <a:gd name="T76" fmla="*/ 12 w 243"/>
                <a:gd name="T77" fmla="*/ 178 h 243"/>
                <a:gd name="T78" fmla="*/ 19 w 243"/>
                <a:gd name="T79" fmla="*/ 189 h 243"/>
                <a:gd name="T80" fmla="*/ 25 w 243"/>
                <a:gd name="T81" fmla="*/ 197 h 243"/>
                <a:gd name="T82" fmla="*/ 34 w 243"/>
                <a:gd name="T83" fmla="*/ 207 h 243"/>
                <a:gd name="T84" fmla="*/ 53 w 243"/>
                <a:gd name="T85" fmla="*/ 223 h 243"/>
                <a:gd name="T86" fmla="*/ 74 w 243"/>
                <a:gd name="T87" fmla="*/ 234 h 243"/>
                <a:gd name="T88" fmla="*/ 96 w 243"/>
                <a:gd name="T89" fmla="*/ 241 h 243"/>
                <a:gd name="T90" fmla="*/ 121 w 243"/>
                <a:gd name="T91" fmla="*/ 243 h 243"/>
                <a:gd name="T92" fmla="*/ 132 w 243"/>
                <a:gd name="T93" fmla="*/ 242 h 243"/>
                <a:gd name="T94" fmla="*/ 134 w 243"/>
                <a:gd name="T95" fmla="*/ 241 h 243"/>
                <a:gd name="T96" fmla="*/ 138 w 243"/>
                <a:gd name="T97" fmla="*/ 241 h 243"/>
                <a:gd name="T98" fmla="*/ 144 w 243"/>
                <a:gd name="T99" fmla="*/ 241 h 243"/>
                <a:gd name="T100" fmla="*/ 155 w 243"/>
                <a:gd name="T101" fmla="*/ 237 h 243"/>
                <a:gd name="T102" fmla="*/ 161 w 243"/>
                <a:gd name="T103" fmla="*/ 235 h 243"/>
                <a:gd name="T104" fmla="*/ 168 w 243"/>
                <a:gd name="T105" fmla="*/ 234 h 243"/>
                <a:gd name="T106" fmla="*/ 187 w 243"/>
                <a:gd name="T107" fmla="*/ 223 h 243"/>
                <a:gd name="T108" fmla="*/ 196 w 243"/>
                <a:gd name="T109" fmla="*/ 215 h 243"/>
                <a:gd name="T110" fmla="*/ 201 w 243"/>
                <a:gd name="T111" fmla="*/ 211 h 243"/>
                <a:gd name="T112" fmla="*/ 203 w 243"/>
                <a:gd name="T113" fmla="*/ 208 h 243"/>
                <a:gd name="T114" fmla="*/ 203 w 243"/>
                <a:gd name="T115" fmla="*/ 207 h 243"/>
                <a:gd name="T116" fmla="*/ 204 w 243"/>
                <a:gd name="T117" fmla="*/ 207 h 243"/>
                <a:gd name="T118" fmla="*/ 206 w 243"/>
                <a:gd name="T119" fmla="*/ 2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207"/>
                  </a:move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3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20"/>
                  </a:lnTo>
                  <a:lnTo>
                    <a:pt x="168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E65346BD-1CA3-A37A-1495-49B9D969A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2143125"/>
              <a:ext cx="96838" cy="96838"/>
            </a:xfrm>
            <a:custGeom>
              <a:avLst/>
              <a:gdLst>
                <a:gd name="T0" fmla="*/ 206 w 242"/>
                <a:gd name="T1" fmla="*/ 207 h 243"/>
                <a:gd name="T2" fmla="*/ 206 w 242"/>
                <a:gd name="T3" fmla="*/ 205 h 243"/>
                <a:gd name="T4" fmla="*/ 206 w 242"/>
                <a:gd name="T5" fmla="*/ 204 h 243"/>
                <a:gd name="T6" fmla="*/ 207 w 242"/>
                <a:gd name="T7" fmla="*/ 204 h 243"/>
                <a:gd name="T8" fmla="*/ 209 w 242"/>
                <a:gd name="T9" fmla="*/ 202 h 243"/>
                <a:gd name="T10" fmla="*/ 214 w 242"/>
                <a:gd name="T11" fmla="*/ 197 h 243"/>
                <a:gd name="T12" fmla="*/ 221 w 242"/>
                <a:gd name="T13" fmla="*/ 189 h 243"/>
                <a:gd name="T14" fmla="*/ 227 w 242"/>
                <a:gd name="T15" fmla="*/ 178 h 243"/>
                <a:gd name="T16" fmla="*/ 229 w 242"/>
                <a:gd name="T17" fmla="*/ 172 h 243"/>
                <a:gd name="T18" fmla="*/ 232 w 242"/>
                <a:gd name="T19" fmla="*/ 168 h 243"/>
                <a:gd name="T20" fmla="*/ 234 w 242"/>
                <a:gd name="T21" fmla="*/ 161 h 243"/>
                <a:gd name="T22" fmla="*/ 236 w 242"/>
                <a:gd name="T23" fmla="*/ 155 h 243"/>
                <a:gd name="T24" fmla="*/ 239 w 242"/>
                <a:gd name="T25" fmla="*/ 144 h 243"/>
                <a:gd name="T26" fmla="*/ 241 w 242"/>
                <a:gd name="T27" fmla="*/ 132 h 243"/>
                <a:gd name="T28" fmla="*/ 242 w 242"/>
                <a:gd name="T29" fmla="*/ 121 h 243"/>
                <a:gd name="T30" fmla="*/ 241 w 242"/>
                <a:gd name="T31" fmla="*/ 108 h 243"/>
                <a:gd name="T32" fmla="*/ 239 w 242"/>
                <a:gd name="T33" fmla="*/ 96 h 243"/>
                <a:gd name="T34" fmla="*/ 232 w 242"/>
                <a:gd name="T35" fmla="*/ 74 h 243"/>
                <a:gd name="T36" fmla="*/ 221 w 242"/>
                <a:gd name="T37" fmla="*/ 53 h 243"/>
                <a:gd name="T38" fmla="*/ 206 w 242"/>
                <a:gd name="T39" fmla="*/ 35 h 243"/>
                <a:gd name="T40" fmla="*/ 196 w 242"/>
                <a:gd name="T41" fmla="*/ 26 h 243"/>
                <a:gd name="T42" fmla="*/ 187 w 242"/>
                <a:gd name="T43" fmla="*/ 20 h 243"/>
                <a:gd name="T44" fmla="*/ 167 w 242"/>
                <a:gd name="T45" fmla="*/ 9 h 243"/>
                <a:gd name="T46" fmla="*/ 155 w 242"/>
                <a:gd name="T47" fmla="*/ 4 h 243"/>
                <a:gd name="T48" fmla="*/ 144 w 242"/>
                <a:gd name="T49" fmla="*/ 2 h 243"/>
                <a:gd name="T50" fmla="*/ 132 w 242"/>
                <a:gd name="T51" fmla="*/ 0 h 243"/>
                <a:gd name="T52" fmla="*/ 121 w 242"/>
                <a:gd name="T53" fmla="*/ 0 h 243"/>
                <a:gd name="T54" fmla="*/ 96 w 242"/>
                <a:gd name="T55" fmla="*/ 2 h 243"/>
                <a:gd name="T56" fmla="*/ 73 w 242"/>
                <a:gd name="T57" fmla="*/ 9 h 243"/>
                <a:gd name="T58" fmla="*/ 52 w 242"/>
                <a:gd name="T59" fmla="*/ 20 h 243"/>
                <a:gd name="T60" fmla="*/ 34 w 242"/>
                <a:gd name="T61" fmla="*/ 35 h 243"/>
                <a:gd name="T62" fmla="*/ 18 w 242"/>
                <a:gd name="T63" fmla="*/ 53 h 243"/>
                <a:gd name="T64" fmla="*/ 7 w 242"/>
                <a:gd name="T65" fmla="*/ 74 h 243"/>
                <a:gd name="T66" fmla="*/ 1 w 242"/>
                <a:gd name="T67" fmla="*/ 96 h 243"/>
                <a:gd name="T68" fmla="*/ 0 w 242"/>
                <a:gd name="T69" fmla="*/ 121 h 243"/>
                <a:gd name="T70" fmla="*/ 1 w 242"/>
                <a:gd name="T71" fmla="*/ 144 h 243"/>
                <a:gd name="T72" fmla="*/ 3 w 242"/>
                <a:gd name="T73" fmla="*/ 155 h 243"/>
                <a:gd name="T74" fmla="*/ 7 w 242"/>
                <a:gd name="T75" fmla="*/ 168 h 243"/>
                <a:gd name="T76" fmla="*/ 12 w 242"/>
                <a:gd name="T77" fmla="*/ 178 h 243"/>
                <a:gd name="T78" fmla="*/ 18 w 242"/>
                <a:gd name="T79" fmla="*/ 189 h 243"/>
                <a:gd name="T80" fmla="*/ 25 w 242"/>
                <a:gd name="T81" fmla="*/ 197 h 243"/>
                <a:gd name="T82" fmla="*/ 34 w 242"/>
                <a:gd name="T83" fmla="*/ 207 h 243"/>
                <a:gd name="T84" fmla="*/ 52 w 242"/>
                <a:gd name="T85" fmla="*/ 223 h 243"/>
                <a:gd name="T86" fmla="*/ 73 w 242"/>
                <a:gd name="T87" fmla="*/ 234 h 243"/>
                <a:gd name="T88" fmla="*/ 96 w 242"/>
                <a:gd name="T89" fmla="*/ 241 h 243"/>
                <a:gd name="T90" fmla="*/ 121 w 242"/>
                <a:gd name="T91" fmla="*/ 243 h 243"/>
                <a:gd name="T92" fmla="*/ 132 w 242"/>
                <a:gd name="T93" fmla="*/ 242 h 243"/>
                <a:gd name="T94" fmla="*/ 134 w 242"/>
                <a:gd name="T95" fmla="*/ 241 h 243"/>
                <a:gd name="T96" fmla="*/ 137 w 242"/>
                <a:gd name="T97" fmla="*/ 241 h 243"/>
                <a:gd name="T98" fmla="*/ 144 w 242"/>
                <a:gd name="T99" fmla="*/ 241 h 243"/>
                <a:gd name="T100" fmla="*/ 155 w 242"/>
                <a:gd name="T101" fmla="*/ 237 h 243"/>
                <a:gd name="T102" fmla="*/ 161 w 242"/>
                <a:gd name="T103" fmla="*/ 235 h 243"/>
                <a:gd name="T104" fmla="*/ 167 w 242"/>
                <a:gd name="T105" fmla="*/ 234 h 243"/>
                <a:gd name="T106" fmla="*/ 187 w 242"/>
                <a:gd name="T107" fmla="*/ 223 h 243"/>
                <a:gd name="T108" fmla="*/ 196 w 242"/>
                <a:gd name="T109" fmla="*/ 215 h 243"/>
                <a:gd name="T110" fmla="*/ 200 w 242"/>
                <a:gd name="T111" fmla="*/ 211 h 243"/>
                <a:gd name="T112" fmla="*/ 203 w 242"/>
                <a:gd name="T113" fmla="*/ 208 h 243"/>
                <a:gd name="T114" fmla="*/ 203 w 242"/>
                <a:gd name="T115" fmla="*/ 207 h 243"/>
                <a:gd name="T116" fmla="*/ 204 w 242"/>
                <a:gd name="T117" fmla="*/ 207 h 243"/>
                <a:gd name="T118" fmla="*/ 206 w 242"/>
                <a:gd name="T119" fmla="*/ 2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243">
                  <a:moveTo>
                    <a:pt x="206" y="207"/>
                  </a:move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1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2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2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2" y="74"/>
                  </a:lnTo>
                  <a:lnTo>
                    <a:pt x="221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3" y="9"/>
                  </a:lnTo>
                  <a:lnTo>
                    <a:pt x="52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2" y="223"/>
                  </a:lnTo>
                  <a:lnTo>
                    <a:pt x="73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7" y="241"/>
                  </a:lnTo>
                  <a:lnTo>
                    <a:pt x="144" y="241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0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82D6DF22-B30E-A47D-DF7C-620D9F5AD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0" y="2347913"/>
              <a:ext cx="96838" cy="96838"/>
            </a:xfrm>
            <a:custGeom>
              <a:avLst/>
              <a:gdLst>
                <a:gd name="T0" fmla="*/ 206 w 243"/>
                <a:gd name="T1" fmla="*/ 207 h 243"/>
                <a:gd name="T2" fmla="*/ 206 w 243"/>
                <a:gd name="T3" fmla="*/ 205 h 243"/>
                <a:gd name="T4" fmla="*/ 206 w 243"/>
                <a:gd name="T5" fmla="*/ 204 h 243"/>
                <a:gd name="T6" fmla="*/ 207 w 243"/>
                <a:gd name="T7" fmla="*/ 204 h 243"/>
                <a:gd name="T8" fmla="*/ 210 w 243"/>
                <a:gd name="T9" fmla="*/ 202 h 243"/>
                <a:gd name="T10" fmla="*/ 214 w 243"/>
                <a:gd name="T11" fmla="*/ 197 h 243"/>
                <a:gd name="T12" fmla="*/ 222 w 243"/>
                <a:gd name="T13" fmla="*/ 188 h 243"/>
                <a:gd name="T14" fmla="*/ 227 w 243"/>
                <a:gd name="T15" fmla="*/ 177 h 243"/>
                <a:gd name="T16" fmla="*/ 230 w 243"/>
                <a:gd name="T17" fmla="*/ 172 h 243"/>
                <a:gd name="T18" fmla="*/ 233 w 243"/>
                <a:gd name="T19" fmla="*/ 167 h 243"/>
                <a:gd name="T20" fmla="*/ 234 w 243"/>
                <a:gd name="T21" fmla="*/ 161 h 243"/>
                <a:gd name="T22" fmla="*/ 236 w 243"/>
                <a:gd name="T23" fmla="*/ 155 h 243"/>
                <a:gd name="T24" fmla="*/ 239 w 243"/>
                <a:gd name="T25" fmla="*/ 144 h 243"/>
                <a:gd name="T26" fmla="*/ 242 w 243"/>
                <a:gd name="T27" fmla="*/ 132 h 243"/>
                <a:gd name="T28" fmla="*/ 243 w 243"/>
                <a:gd name="T29" fmla="*/ 121 h 243"/>
                <a:gd name="T30" fmla="*/ 242 w 243"/>
                <a:gd name="T31" fmla="*/ 108 h 243"/>
                <a:gd name="T32" fmla="*/ 239 w 243"/>
                <a:gd name="T33" fmla="*/ 96 h 243"/>
                <a:gd name="T34" fmla="*/ 233 w 243"/>
                <a:gd name="T35" fmla="*/ 74 h 243"/>
                <a:gd name="T36" fmla="*/ 222 w 243"/>
                <a:gd name="T37" fmla="*/ 53 h 243"/>
                <a:gd name="T38" fmla="*/ 206 w 243"/>
                <a:gd name="T39" fmla="*/ 35 h 243"/>
                <a:gd name="T40" fmla="*/ 196 w 243"/>
                <a:gd name="T41" fmla="*/ 26 h 243"/>
                <a:gd name="T42" fmla="*/ 188 w 243"/>
                <a:gd name="T43" fmla="*/ 19 h 243"/>
                <a:gd name="T44" fmla="*/ 168 w 243"/>
                <a:gd name="T45" fmla="*/ 8 h 243"/>
                <a:gd name="T46" fmla="*/ 156 w 243"/>
                <a:gd name="T47" fmla="*/ 4 h 243"/>
                <a:gd name="T48" fmla="*/ 145 w 243"/>
                <a:gd name="T49" fmla="*/ 2 h 243"/>
                <a:gd name="T50" fmla="*/ 132 w 243"/>
                <a:gd name="T51" fmla="*/ 0 h 243"/>
                <a:gd name="T52" fmla="*/ 121 w 243"/>
                <a:gd name="T53" fmla="*/ 0 h 243"/>
                <a:gd name="T54" fmla="*/ 96 w 243"/>
                <a:gd name="T55" fmla="*/ 2 h 243"/>
                <a:gd name="T56" fmla="*/ 74 w 243"/>
                <a:gd name="T57" fmla="*/ 8 h 243"/>
                <a:gd name="T58" fmla="*/ 53 w 243"/>
                <a:gd name="T59" fmla="*/ 19 h 243"/>
                <a:gd name="T60" fmla="*/ 34 w 243"/>
                <a:gd name="T61" fmla="*/ 35 h 243"/>
                <a:gd name="T62" fmla="*/ 19 w 243"/>
                <a:gd name="T63" fmla="*/ 53 h 243"/>
                <a:gd name="T64" fmla="*/ 8 w 243"/>
                <a:gd name="T65" fmla="*/ 74 h 243"/>
                <a:gd name="T66" fmla="*/ 1 w 243"/>
                <a:gd name="T67" fmla="*/ 96 h 243"/>
                <a:gd name="T68" fmla="*/ 0 w 243"/>
                <a:gd name="T69" fmla="*/ 121 h 243"/>
                <a:gd name="T70" fmla="*/ 1 w 243"/>
                <a:gd name="T71" fmla="*/ 144 h 243"/>
                <a:gd name="T72" fmla="*/ 3 w 243"/>
                <a:gd name="T73" fmla="*/ 155 h 243"/>
                <a:gd name="T74" fmla="*/ 8 w 243"/>
                <a:gd name="T75" fmla="*/ 167 h 243"/>
                <a:gd name="T76" fmla="*/ 12 w 243"/>
                <a:gd name="T77" fmla="*/ 177 h 243"/>
                <a:gd name="T78" fmla="*/ 19 w 243"/>
                <a:gd name="T79" fmla="*/ 188 h 243"/>
                <a:gd name="T80" fmla="*/ 25 w 243"/>
                <a:gd name="T81" fmla="*/ 197 h 243"/>
                <a:gd name="T82" fmla="*/ 34 w 243"/>
                <a:gd name="T83" fmla="*/ 207 h 243"/>
                <a:gd name="T84" fmla="*/ 53 w 243"/>
                <a:gd name="T85" fmla="*/ 223 h 243"/>
                <a:gd name="T86" fmla="*/ 74 w 243"/>
                <a:gd name="T87" fmla="*/ 234 h 243"/>
                <a:gd name="T88" fmla="*/ 96 w 243"/>
                <a:gd name="T89" fmla="*/ 240 h 243"/>
                <a:gd name="T90" fmla="*/ 121 w 243"/>
                <a:gd name="T91" fmla="*/ 243 h 243"/>
                <a:gd name="T92" fmla="*/ 132 w 243"/>
                <a:gd name="T93" fmla="*/ 241 h 243"/>
                <a:gd name="T94" fmla="*/ 135 w 243"/>
                <a:gd name="T95" fmla="*/ 240 h 243"/>
                <a:gd name="T96" fmla="*/ 138 w 243"/>
                <a:gd name="T97" fmla="*/ 240 h 243"/>
                <a:gd name="T98" fmla="*/ 145 w 243"/>
                <a:gd name="T99" fmla="*/ 240 h 243"/>
                <a:gd name="T100" fmla="*/ 156 w 243"/>
                <a:gd name="T101" fmla="*/ 237 h 243"/>
                <a:gd name="T102" fmla="*/ 161 w 243"/>
                <a:gd name="T103" fmla="*/ 235 h 243"/>
                <a:gd name="T104" fmla="*/ 168 w 243"/>
                <a:gd name="T105" fmla="*/ 234 h 243"/>
                <a:gd name="T106" fmla="*/ 188 w 243"/>
                <a:gd name="T107" fmla="*/ 223 h 243"/>
                <a:gd name="T108" fmla="*/ 196 w 243"/>
                <a:gd name="T109" fmla="*/ 215 h 243"/>
                <a:gd name="T110" fmla="*/ 201 w 243"/>
                <a:gd name="T111" fmla="*/ 211 h 243"/>
                <a:gd name="T112" fmla="*/ 203 w 243"/>
                <a:gd name="T113" fmla="*/ 208 h 243"/>
                <a:gd name="T114" fmla="*/ 203 w 243"/>
                <a:gd name="T115" fmla="*/ 207 h 243"/>
                <a:gd name="T116" fmla="*/ 204 w 243"/>
                <a:gd name="T117" fmla="*/ 207 h 243"/>
                <a:gd name="T118" fmla="*/ 206 w 243"/>
                <a:gd name="T119" fmla="*/ 2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207"/>
                  </a:move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7"/>
                  </a:lnTo>
                  <a:lnTo>
                    <a:pt x="222" y="188"/>
                  </a:lnTo>
                  <a:lnTo>
                    <a:pt x="227" y="177"/>
                  </a:lnTo>
                  <a:lnTo>
                    <a:pt x="230" y="172"/>
                  </a:lnTo>
                  <a:lnTo>
                    <a:pt x="233" y="167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19"/>
                  </a:lnTo>
                  <a:lnTo>
                    <a:pt x="168" y="8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8"/>
                  </a:lnTo>
                  <a:lnTo>
                    <a:pt x="53" y="19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8" y="167"/>
                  </a:lnTo>
                  <a:lnTo>
                    <a:pt x="12" y="177"/>
                  </a:lnTo>
                  <a:lnTo>
                    <a:pt x="19" y="188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0"/>
                  </a:lnTo>
                  <a:lnTo>
                    <a:pt x="121" y="243"/>
                  </a:lnTo>
                  <a:lnTo>
                    <a:pt x="132" y="241"/>
                  </a:lnTo>
                  <a:lnTo>
                    <a:pt x="135" y="240"/>
                  </a:lnTo>
                  <a:lnTo>
                    <a:pt x="138" y="240"/>
                  </a:lnTo>
                  <a:lnTo>
                    <a:pt x="145" y="240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2D2EF1E4-F6D1-0F45-166A-C1E4B7C19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975" y="2432050"/>
              <a:ext cx="96838" cy="95250"/>
            </a:xfrm>
            <a:custGeom>
              <a:avLst/>
              <a:gdLst>
                <a:gd name="T0" fmla="*/ 206 w 242"/>
                <a:gd name="T1" fmla="*/ 207 h 243"/>
                <a:gd name="T2" fmla="*/ 206 w 242"/>
                <a:gd name="T3" fmla="*/ 205 h 243"/>
                <a:gd name="T4" fmla="*/ 206 w 242"/>
                <a:gd name="T5" fmla="*/ 204 h 243"/>
                <a:gd name="T6" fmla="*/ 207 w 242"/>
                <a:gd name="T7" fmla="*/ 204 h 243"/>
                <a:gd name="T8" fmla="*/ 209 w 242"/>
                <a:gd name="T9" fmla="*/ 202 h 243"/>
                <a:gd name="T10" fmla="*/ 214 w 242"/>
                <a:gd name="T11" fmla="*/ 197 h 243"/>
                <a:gd name="T12" fmla="*/ 221 w 242"/>
                <a:gd name="T13" fmla="*/ 188 h 243"/>
                <a:gd name="T14" fmla="*/ 227 w 242"/>
                <a:gd name="T15" fmla="*/ 177 h 243"/>
                <a:gd name="T16" fmla="*/ 229 w 242"/>
                <a:gd name="T17" fmla="*/ 172 h 243"/>
                <a:gd name="T18" fmla="*/ 232 w 242"/>
                <a:gd name="T19" fmla="*/ 167 h 243"/>
                <a:gd name="T20" fmla="*/ 234 w 242"/>
                <a:gd name="T21" fmla="*/ 161 h 243"/>
                <a:gd name="T22" fmla="*/ 236 w 242"/>
                <a:gd name="T23" fmla="*/ 155 h 243"/>
                <a:gd name="T24" fmla="*/ 239 w 242"/>
                <a:gd name="T25" fmla="*/ 144 h 243"/>
                <a:gd name="T26" fmla="*/ 241 w 242"/>
                <a:gd name="T27" fmla="*/ 132 h 243"/>
                <a:gd name="T28" fmla="*/ 242 w 242"/>
                <a:gd name="T29" fmla="*/ 121 h 243"/>
                <a:gd name="T30" fmla="*/ 241 w 242"/>
                <a:gd name="T31" fmla="*/ 108 h 243"/>
                <a:gd name="T32" fmla="*/ 239 w 242"/>
                <a:gd name="T33" fmla="*/ 96 h 243"/>
                <a:gd name="T34" fmla="*/ 232 w 242"/>
                <a:gd name="T35" fmla="*/ 74 h 243"/>
                <a:gd name="T36" fmla="*/ 221 w 242"/>
                <a:gd name="T37" fmla="*/ 53 h 243"/>
                <a:gd name="T38" fmla="*/ 206 w 242"/>
                <a:gd name="T39" fmla="*/ 35 h 243"/>
                <a:gd name="T40" fmla="*/ 196 w 242"/>
                <a:gd name="T41" fmla="*/ 26 h 243"/>
                <a:gd name="T42" fmla="*/ 187 w 242"/>
                <a:gd name="T43" fmla="*/ 19 h 243"/>
                <a:gd name="T44" fmla="*/ 167 w 242"/>
                <a:gd name="T45" fmla="*/ 8 h 243"/>
                <a:gd name="T46" fmla="*/ 155 w 242"/>
                <a:gd name="T47" fmla="*/ 4 h 243"/>
                <a:gd name="T48" fmla="*/ 144 w 242"/>
                <a:gd name="T49" fmla="*/ 2 h 243"/>
                <a:gd name="T50" fmla="*/ 132 w 242"/>
                <a:gd name="T51" fmla="*/ 0 h 243"/>
                <a:gd name="T52" fmla="*/ 121 w 242"/>
                <a:gd name="T53" fmla="*/ 0 h 243"/>
                <a:gd name="T54" fmla="*/ 96 w 242"/>
                <a:gd name="T55" fmla="*/ 2 h 243"/>
                <a:gd name="T56" fmla="*/ 73 w 242"/>
                <a:gd name="T57" fmla="*/ 8 h 243"/>
                <a:gd name="T58" fmla="*/ 53 w 242"/>
                <a:gd name="T59" fmla="*/ 19 h 243"/>
                <a:gd name="T60" fmla="*/ 34 w 242"/>
                <a:gd name="T61" fmla="*/ 35 h 243"/>
                <a:gd name="T62" fmla="*/ 18 w 242"/>
                <a:gd name="T63" fmla="*/ 53 h 243"/>
                <a:gd name="T64" fmla="*/ 7 w 242"/>
                <a:gd name="T65" fmla="*/ 74 h 243"/>
                <a:gd name="T66" fmla="*/ 1 w 242"/>
                <a:gd name="T67" fmla="*/ 96 h 243"/>
                <a:gd name="T68" fmla="*/ 0 w 242"/>
                <a:gd name="T69" fmla="*/ 121 h 243"/>
                <a:gd name="T70" fmla="*/ 1 w 242"/>
                <a:gd name="T71" fmla="*/ 144 h 243"/>
                <a:gd name="T72" fmla="*/ 3 w 242"/>
                <a:gd name="T73" fmla="*/ 155 h 243"/>
                <a:gd name="T74" fmla="*/ 7 w 242"/>
                <a:gd name="T75" fmla="*/ 167 h 243"/>
                <a:gd name="T76" fmla="*/ 12 w 242"/>
                <a:gd name="T77" fmla="*/ 177 h 243"/>
                <a:gd name="T78" fmla="*/ 18 w 242"/>
                <a:gd name="T79" fmla="*/ 188 h 243"/>
                <a:gd name="T80" fmla="*/ 25 w 242"/>
                <a:gd name="T81" fmla="*/ 197 h 243"/>
                <a:gd name="T82" fmla="*/ 34 w 242"/>
                <a:gd name="T83" fmla="*/ 207 h 243"/>
                <a:gd name="T84" fmla="*/ 53 w 242"/>
                <a:gd name="T85" fmla="*/ 223 h 243"/>
                <a:gd name="T86" fmla="*/ 73 w 242"/>
                <a:gd name="T87" fmla="*/ 234 h 243"/>
                <a:gd name="T88" fmla="*/ 96 w 242"/>
                <a:gd name="T89" fmla="*/ 240 h 243"/>
                <a:gd name="T90" fmla="*/ 121 w 242"/>
                <a:gd name="T91" fmla="*/ 243 h 243"/>
                <a:gd name="T92" fmla="*/ 132 w 242"/>
                <a:gd name="T93" fmla="*/ 241 h 243"/>
                <a:gd name="T94" fmla="*/ 134 w 242"/>
                <a:gd name="T95" fmla="*/ 240 h 243"/>
                <a:gd name="T96" fmla="*/ 138 w 242"/>
                <a:gd name="T97" fmla="*/ 240 h 243"/>
                <a:gd name="T98" fmla="*/ 144 w 242"/>
                <a:gd name="T99" fmla="*/ 240 h 243"/>
                <a:gd name="T100" fmla="*/ 155 w 242"/>
                <a:gd name="T101" fmla="*/ 237 h 243"/>
                <a:gd name="T102" fmla="*/ 161 w 242"/>
                <a:gd name="T103" fmla="*/ 235 h 243"/>
                <a:gd name="T104" fmla="*/ 167 w 242"/>
                <a:gd name="T105" fmla="*/ 234 h 243"/>
                <a:gd name="T106" fmla="*/ 187 w 242"/>
                <a:gd name="T107" fmla="*/ 223 h 243"/>
                <a:gd name="T108" fmla="*/ 196 w 242"/>
                <a:gd name="T109" fmla="*/ 215 h 243"/>
                <a:gd name="T110" fmla="*/ 200 w 242"/>
                <a:gd name="T111" fmla="*/ 211 h 243"/>
                <a:gd name="T112" fmla="*/ 203 w 242"/>
                <a:gd name="T113" fmla="*/ 208 h 243"/>
                <a:gd name="T114" fmla="*/ 203 w 242"/>
                <a:gd name="T115" fmla="*/ 207 h 243"/>
                <a:gd name="T116" fmla="*/ 204 w 242"/>
                <a:gd name="T117" fmla="*/ 207 h 243"/>
                <a:gd name="T118" fmla="*/ 206 w 242"/>
                <a:gd name="T119" fmla="*/ 2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243">
                  <a:moveTo>
                    <a:pt x="206" y="207"/>
                  </a:move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1" y="188"/>
                  </a:lnTo>
                  <a:lnTo>
                    <a:pt x="227" y="177"/>
                  </a:lnTo>
                  <a:lnTo>
                    <a:pt x="229" y="172"/>
                  </a:lnTo>
                  <a:lnTo>
                    <a:pt x="232" y="167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2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2" y="74"/>
                  </a:lnTo>
                  <a:lnTo>
                    <a:pt x="221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19"/>
                  </a:lnTo>
                  <a:lnTo>
                    <a:pt x="167" y="8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3" y="8"/>
                  </a:lnTo>
                  <a:lnTo>
                    <a:pt x="53" y="19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7"/>
                  </a:lnTo>
                  <a:lnTo>
                    <a:pt x="12" y="177"/>
                  </a:lnTo>
                  <a:lnTo>
                    <a:pt x="18" y="188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3" y="234"/>
                  </a:lnTo>
                  <a:lnTo>
                    <a:pt x="96" y="240"/>
                  </a:lnTo>
                  <a:lnTo>
                    <a:pt x="121" y="243"/>
                  </a:lnTo>
                  <a:lnTo>
                    <a:pt x="132" y="241"/>
                  </a:lnTo>
                  <a:lnTo>
                    <a:pt x="134" y="240"/>
                  </a:lnTo>
                  <a:lnTo>
                    <a:pt x="138" y="240"/>
                  </a:lnTo>
                  <a:lnTo>
                    <a:pt x="144" y="240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0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6C6EA4B-725C-B624-1C83-748589369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2514600"/>
              <a:ext cx="95250" cy="96838"/>
            </a:xfrm>
            <a:custGeom>
              <a:avLst/>
              <a:gdLst>
                <a:gd name="T0" fmla="*/ 207 w 243"/>
                <a:gd name="T1" fmla="*/ 207 h 243"/>
                <a:gd name="T2" fmla="*/ 207 w 243"/>
                <a:gd name="T3" fmla="*/ 205 h 243"/>
                <a:gd name="T4" fmla="*/ 207 w 243"/>
                <a:gd name="T5" fmla="*/ 204 h 243"/>
                <a:gd name="T6" fmla="*/ 208 w 243"/>
                <a:gd name="T7" fmla="*/ 204 h 243"/>
                <a:gd name="T8" fmla="*/ 210 w 243"/>
                <a:gd name="T9" fmla="*/ 202 h 243"/>
                <a:gd name="T10" fmla="*/ 214 w 243"/>
                <a:gd name="T11" fmla="*/ 197 h 243"/>
                <a:gd name="T12" fmla="*/ 222 w 243"/>
                <a:gd name="T13" fmla="*/ 188 h 243"/>
                <a:gd name="T14" fmla="*/ 227 w 243"/>
                <a:gd name="T15" fmla="*/ 177 h 243"/>
                <a:gd name="T16" fmla="*/ 230 w 243"/>
                <a:gd name="T17" fmla="*/ 172 h 243"/>
                <a:gd name="T18" fmla="*/ 233 w 243"/>
                <a:gd name="T19" fmla="*/ 167 h 243"/>
                <a:gd name="T20" fmla="*/ 234 w 243"/>
                <a:gd name="T21" fmla="*/ 161 h 243"/>
                <a:gd name="T22" fmla="*/ 236 w 243"/>
                <a:gd name="T23" fmla="*/ 155 h 243"/>
                <a:gd name="T24" fmla="*/ 240 w 243"/>
                <a:gd name="T25" fmla="*/ 144 h 243"/>
                <a:gd name="T26" fmla="*/ 242 w 243"/>
                <a:gd name="T27" fmla="*/ 132 h 243"/>
                <a:gd name="T28" fmla="*/ 243 w 243"/>
                <a:gd name="T29" fmla="*/ 121 h 243"/>
                <a:gd name="T30" fmla="*/ 242 w 243"/>
                <a:gd name="T31" fmla="*/ 108 h 243"/>
                <a:gd name="T32" fmla="*/ 240 w 243"/>
                <a:gd name="T33" fmla="*/ 96 h 243"/>
                <a:gd name="T34" fmla="*/ 233 w 243"/>
                <a:gd name="T35" fmla="*/ 74 h 243"/>
                <a:gd name="T36" fmla="*/ 222 w 243"/>
                <a:gd name="T37" fmla="*/ 53 h 243"/>
                <a:gd name="T38" fmla="*/ 207 w 243"/>
                <a:gd name="T39" fmla="*/ 35 h 243"/>
                <a:gd name="T40" fmla="*/ 197 w 243"/>
                <a:gd name="T41" fmla="*/ 26 h 243"/>
                <a:gd name="T42" fmla="*/ 188 w 243"/>
                <a:gd name="T43" fmla="*/ 19 h 243"/>
                <a:gd name="T44" fmla="*/ 168 w 243"/>
                <a:gd name="T45" fmla="*/ 8 h 243"/>
                <a:gd name="T46" fmla="*/ 156 w 243"/>
                <a:gd name="T47" fmla="*/ 4 h 243"/>
                <a:gd name="T48" fmla="*/ 145 w 243"/>
                <a:gd name="T49" fmla="*/ 2 h 243"/>
                <a:gd name="T50" fmla="*/ 133 w 243"/>
                <a:gd name="T51" fmla="*/ 0 h 243"/>
                <a:gd name="T52" fmla="*/ 122 w 243"/>
                <a:gd name="T53" fmla="*/ 0 h 243"/>
                <a:gd name="T54" fmla="*/ 96 w 243"/>
                <a:gd name="T55" fmla="*/ 2 h 243"/>
                <a:gd name="T56" fmla="*/ 74 w 243"/>
                <a:gd name="T57" fmla="*/ 8 h 243"/>
                <a:gd name="T58" fmla="*/ 53 w 243"/>
                <a:gd name="T59" fmla="*/ 19 h 243"/>
                <a:gd name="T60" fmla="*/ 34 w 243"/>
                <a:gd name="T61" fmla="*/ 35 h 243"/>
                <a:gd name="T62" fmla="*/ 19 w 243"/>
                <a:gd name="T63" fmla="*/ 53 h 243"/>
                <a:gd name="T64" fmla="*/ 8 w 243"/>
                <a:gd name="T65" fmla="*/ 74 h 243"/>
                <a:gd name="T66" fmla="*/ 1 w 243"/>
                <a:gd name="T67" fmla="*/ 96 h 243"/>
                <a:gd name="T68" fmla="*/ 0 w 243"/>
                <a:gd name="T69" fmla="*/ 121 h 243"/>
                <a:gd name="T70" fmla="*/ 1 w 243"/>
                <a:gd name="T71" fmla="*/ 144 h 243"/>
                <a:gd name="T72" fmla="*/ 3 w 243"/>
                <a:gd name="T73" fmla="*/ 155 h 243"/>
                <a:gd name="T74" fmla="*/ 8 w 243"/>
                <a:gd name="T75" fmla="*/ 167 h 243"/>
                <a:gd name="T76" fmla="*/ 12 w 243"/>
                <a:gd name="T77" fmla="*/ 177 h 243"/>
                <a:gd name="T78" fmla="*/ 19 w 243"/>
                <a:gd name="T79" fmla="*/ 188 h 243"/>
                <a:gd name="T80" fmla="*/ 25 w 243"/>
                <a:gd name="T81" fmla="*/ 197 h 243"/>
                <a:gd name="T82" fmla="*/ 34 w 243"/>
                <a:gd name="T83" fmla="*/ 207 h 243"/>
                <a:gd name="T84" fmla="*/ 53 w 243"/>
                <a:gd name="T85" fmla="*/ 223 h 243"/>
                <a:gd name="T86" fmla="*/ 74 w 243"/>
                <a:gd name="T87" fmla="*/ 234 h 243"/>
                <a:gd name="T88" fmla="*/ 96 w 243"/>
                <a:gd name="T89" fmla="*/ 240 h 243"/>
                <a:gd name="T90" fmla="*/ 122 w 243"/>
                <a:gd name="T91" fmla="*/ 243 h 243"/>
                <a:gd name="T92" fmla="*/ 133 w 243"/>
                <a:gd name="T93" fmla="*/ 242 h 243"/>
                <a:gd name="T94" fmla="*/ 135 w 243"/>
                <a:gd name="T95" fmla="*/ 240 h 243"/>
                <a:gd name="T96" fmla="*/ 138 w 243"/>
                <a:gd name="T97" fmla="*/ 240 h 243"/>
                <a:gd name="T98" fmla="*/ 145 w 243"/>
                <a:gd name="T99" fmla="*/ 240 h 243"/>
                <a:gd name="T100" fmla="*/ 156 w 243"/>
                <a:gd name="T101" fmla="*/ 237 h 243"/>
                <a:gd name="T102" fmla="*/ 161 w 243"/>
                <a:gd name="T103" fmla="*/ 235 h 243"/>
                <a:gd name="T104" fmla="*/ 168 w 243"/>
                <a:gd name="T105" fmla="*/ 234 h 243"/>
                <a:gd name="T106" fmla="*/ 188 w 243"/>
                <a:gd name="T107" fmla="*/ 223 h 243"/>
                <a:gd name="T108" fmla="*/ 197 w 243"/>
                <a:gd name="T109" fmla="*/ 215 h 243"/>
                <a:gd name="T110" fmla="*/ 201 w 243"/>
                <a:gd name="T111" fmla="*/ 211 h 243"/>
                <a:gd name="T112" fmla="*/ 203 w 243"/>
                <a:gd name="T113" fmla="*/ 208 h 243"/>
                <a:gd name="T114" fmla="*/ 203 w 243"/>
                <a:gd name="T115" fmla="*/ 207 h 243"/>
                <a:gd name="T116" fmla="*/ 204 w 243"/>
                <a:gd name="T117" fmla="*/ 207 h 243"/>
                <a:gd name="T118" fmla="*/ 207 w 243"/>
                <a:gd name="T119" fmla="*/ 20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7" y="207"/>
                  </a:moveTo>
                  <a:lnTo>
                    <a:pt x="207" y="205"/>
                  </a:lnTo>
                  <a:lnTo>
                    <a:pt x="207" y="204"/>
                  </a:lnTo>
                  <a:lnTo>
                    <a:pt x="208" y="204"/>
                  </a:lnTo>
                  <a:lnTo>
                    <a:pt x="210" y="202"/>
                  </a:lnTo>
                  <a:lnTo>
                    <a:pt x="214" y="197"/>
                  </a:lnTo>
                  <a:lnTo>
                    <a:pt x="222" y="188"/>
                  </a:lnTo>
                  <a:lnTo>
                    <a:pt x="227" y="177"/>
                  </a:lnTo>
                  <a:lnTo>
                    <a:pt x="230" y="172"/>
                  </a:lnTo>
                  <a:lnTo>
                    <a:pt x="233" y="167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40" y="144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40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7" y="35"/>
                  </a:lnTo>
                  <a:lnTo>
                    <a:pt x="197" y="26"/>
                  </a:lnTo>
                  <a:lnTo>
                    <a:pt x="188" y="19"/>
                  </a:lnTo>
                  <a:lnTo>
                    <a:pt x="168" y="8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96" y="2"/>
                  </a:lnTo>
                  <a:lnTo>
                    <a:pt x="74" y="8"/>
                  </a:lnTo>
                  <a:lnTo>
                    <a:pt x="53" y="19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8" y="167"/>
                  </a:lnTo>
                  <a:lnTo>
                    <a:pt x="12" y="177"/>
                  </a:lnTo>
                  <a:lnTo>
                    <a:pt x="19" y="188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0"/>
                  </a:lnTo>
                  <a:lnTo>
                    <a:pt x="122" y="243"/>
                  </a:lnTo>
                  <a:lnTo>
                    <a:pt x="133" y="242"/>
                  </a:lnTo>
                  <a:lnTo>
                    <a:pt x="135" y="240"/>
                  </a:lnTo>
                  <a:lnTo>
                    <a:pt x="138" y="240"/>
                  </a:lnTo>
                  <a:lnTo>
                    <a:pt x="145" y="240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7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7" y="20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6C8DA4F4-E7DA-C6DA-6ED4-CC4808CF0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1160463"/>
              <a:ext cx="96838" cy="96838"/>
            </a:xfrm>
            <a:custGeom>
              <a:avLst/>
              <a:gdLst>
                <a:gd name="T0" fmla="*/ 206 w 243"/>
                <a:gd name="T1" fmla="*/ 208 h 243"/>
                <a:gd name="T2" fmla="*/ 206 w 243"/>
                <a:gd name="T3" fmla="*/ 205 h 243"/>
                <a:gd name="T4" fmla="*/ 206 w 243"/>
                <a:gd name="T5" fmla="*/ 204 h 243"/>
                <a:gd name="T6" fmla="*/ 207 w 243"/>
                <a:gd name="T7" fmla="*/ 204 h 243"/>
                <a:gd name="T8" fmla="*/ 210 w 243"/>
                <a:gd name="T9" fmla="*/ 202 h 243"/>
                <a:gd name="T10" fmla="*/ 214 w 243"/>
                <a:gd name="T11" fmla="*/ 198 h 243"/>
                <a:gd name="T12" fmla="*/ 222 w 243"/>
                <a:gd name="T13" fmla="*/ 189 h 243"/>
                <a:gd name="T14" fmla="*/ 227 w 243"/>
                <a:gd name="T15" fmla="*/ 178 h 243"/>
                <a:gd name="T16" fmla="*/ 229 w 243"/>
                <a:gd name="T17" fmla="*/ 172 h 243"/>
                <a:gd name="T18" fmla="*/ 233 w 243"/>
                <a:gd name="T19" fmla="*/ 168 h 243"/>
                <a:gd name="T20" fmla="*/ 234 w 243"/>
                <a:gd name="T21" fmla="*/ 161 h 243"/>
                <a:gd name="T22" fmla="*/ 236 w 243"/>
                <a:gd name="T23" fmla="*/ 156 h 243"/>
                <a:gd name="T24" fmla="*/ 239 w 243"/>
                <a:gd name="T25" fmla="*/ 145 h 243"/>
                <a:gd name="T26" fmla="*/ 242 w 243"/>
                <a:gd name="T27" fmla="*/ 132 h 243"/>
                <a:gd name="T28" fmla="*/ 243 w 243"/>
                <a:gd name="T29" fmla="*/ 121 h 243"/>
                <a:gd name="T30" fmla="*/ 242 w 243"/>
                <a:gd name="T31" fmla="*/ 108 h 243"/>
                <a:gd name="T32" fmla="*/ 239 w 243"/>
                <a:gd name="T33" fmla="*/ 96 h 243"/>
                <a:gd name="T34" fmla="*/ 233 w 243"/>
                <a:gd name="T35" fmla="*/ 74 h 243"/>
                <a:gd name="T36" fmla="*/ 222 w 243"/>
                <a:gd name="T37" fmla="*/ 53 h 243"/>
                <a:gd name="T38" fmla="*/ 206 w 243"/>
                <a:gd name="T39" fmla="*/ 35 h 243"/>
                <a:gd name="T40" fmla="*/ 196 w 243"/>
                <a:gd name="T41" fmla="*/ 26 h 243"/>
                <a:gd name="T42" fmla="*/ 188 w 243"/>
                <a:gd name="T43" fmla="*/ 20 h 243"/>
                <a:gd name="T44" fmla="*/ 168 w 243"/>
                <a:gd name="T45" fmla="*/ 9 h 243"/>
                <a:gd name="T46" fmla="*/ 156 w 243"/>
                <a:gd name="T47" fmla="*/ 4 h 243"/>
                <a:gd name="T48" fmla="*/ 144 w 243"/>
                <a:gd name="T49" fmla="*/ 2 h 243"/>
                <a:gd name="T50" fmla="*/ 132 w 243"/>
                <a:gd name="T51" fmla="*/ 0 h 243"/>
                <a:gd name="T52" fmla="*/ 121 w 243"/>
                <a:gd name="T53" fmla="*/ 0 h 243"/>
                <a:gd name="T54" fmla="*/ 96 w 243"/>
                <a:gd name="T55" fmla="*/ 2 h 243"/>
                <a:gd name="T56" fmla="*/ 74 w 243"/>
                <a:gd name="T57" fmla="*/ 9 h 243"/>
                <a:gd name="T58" fmla="*/ 53 w 243"/>
                <a:gd name="T59" fmla="*/ 20 h 243"/>
                <a:gd name="T60" fmla="*/ 34 w 243"/>
                <a:gd name="T61" fmla="*/ 35 h 243"/>
                <a:gd name="T62" fmla="*/ 19 w 243"/>
                <a:gd name="T63" fmla="*/ 53 h 243"/>
                <a:gd name="T64" fmla="*/ 8 w 243"/>
                <a:gd name="T65" fmla="*/ 74 h 243"/>
                <a:gd name="T66" fmla="*/ 1 w 243"/>
                <a:gd name="T67" fmla="*/ 96 h 243"/>
                <a:gd name="T68" fmla="*/ 0 w 243"/>
                <a:gd name="T69" fmla="*/ 121 h 243"/>
                <a:gd name="T70" fmla="*/ 1 w 243"/>
                <a:gd name="T71" fmla="*/ 145 h 243"/>
                <a:gd name="T72" fmla="*/ 3 w 243"/>
                <a:gd name="T73" fmla="*/ 156 h 243"/>
                <a:gd name="T74" fmla="*/ 8 w 243"/>
                <a:gd name="T75" fmla="*/ 168 h 243"/>
                <a:gd name="T76" fmla="*/ 12 w 243"/>
                <a:gd name="T77" fmla="*/ 178 h 243"/>
                <a:gd name="T78" fmla="*/ 19 w 243"/>
                <a:gd name="T79" fmla="*/ 189 h 243"/>
                <a:gd name="T80" fmla="*/ 25 w 243"/>
                <a:gd name="T81" fmla="*/ 198 h 243"/>
                <a:gd name="T82" fmla="*/ 34 w 243"/>
                <a:gd name="T83" fmla="*/ 208 h 243"/>
                <a:gd name="T84" fmla="*/ 53 w 243"/>
                <a:gd name="T85" fmla="*/ 223 h 243"/>
                <a:gd name="T86" fmla="*/ 74 w 243"/>
                <a:gd name="T87" fmla="*/ 234 h 243"/>
                <a:gd name="T88" fmla="*/ 96 w 243"/>
                <a:gd name="T89" fmla="*/ 241 h 243"/>
                <a:gd name="T90" fmla="*/ 121 w 243"/>
                <a:gd name="T91" fmla="*/ 243 h 243"/>
                <a:gd name="T92" fmla="*/ 132 w 243"/>
                <a:gd name="T93" fmla="*/ 242 h 243"/>
                <a:gd name="T94" fmla="*/ 135 w 243"/>
                <a:gd name="T95" fmla="*/ 241 h 243"/>
                <a:gd name="T96" fmla="*/ 138 w 243"/>
                <a:gd name="T97" fmla="*/ 241 h 243"/>
                <a:gd name="T98" fmla="*/ 144 w 243"/>
                <a:gd name="T99" fmla="*/ 241 h 243"/>
                <a:gd name="T100" fmla="*/ 156 w 243"/>
                <a:gd name="T101" fmla="*/ 237 h 243"/>
                <a:gd name="T102" fmla="*/ 161 w 243"/>
                <a:gd name="T103" fmla="*/ 235 h 243"/>
                <a:gd name="T104" fmla="*/ 168 w 243"/>
                <a:gd name="T105" fmla="*/ 234 h 243"/>
                <a:gd name="T106" fmla="*/ 188 w 243"/>
                <a:gd name="T107" fmla="*/ 223 h 243"/>
                <a:gd name="T108" fmla="*/ 196 w 243"/>
                <a:gd name="T109" fmla="*/ 215 h 243"/>
                <a:gd name="T110" fmla="*/ 201 w 243"/>
                <a:gd name="T111" fmla="*/ 211 h 243"/>
                <a:gd name="T112" fmla="*/ 203 w 243"/>
                <a:gd name="T113" fmla="*/ 209 h 243"/>
                <a:gd name="T114" fmla="*/ 203 w 243"/>
                <a:gd name="T115" fmla="*/ 208 h 243"/>
                <a:gd name="T116" fmla="*/ 204 w 243"/>
                <a:gd name="T117" fmla="*/ 208 h 243"/>
                <a:gd name="T118" fmla="*/ 206 w 243"/>
                <a:gd name="T119" fmla="*/ 20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208"/>
                  </a:move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D29DF970-B4F6-727E-8FCE-5A14AD43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1209675"/>
              <a:ext cx="2608263" cy="92075"/>
            </a:xfrm>
            <a:custGeom>
              <a:avLst/>
              <a:gdLst>
                <a:gd name="T0" fmla="*/ 6570 w 6570"/>
                <a:gd name="T1" fmla="*/ 73 h 231"/>
                <a:gd name="T2" fmla="*/ 4896 w 6570"/>
                <a:gd name="T3" fmla="*/ 178 h 231"/>
                <a:gd name="T4" fmla="*/ 1653 w 6570"/>
                <a:gd name="T5" fmla="*/ 231 h 231"/>
                <a:gd name="T6" fmla="*/ 0 w 6570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0" h="231">
                  <a:moveTo>
                    <a:pt x="6570" y="73"/>
                  </a:moveTo>
                  <a:lnTo>
                    <a:pt x="4896" y="178"/>
                  </a:lnTo>
                  <a:lnTo>
                    <a:pt x="1653" y="231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DA633F80-79EB-FBBD-8F9C-95853764E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1209675"/>
              <a:ext cx="2597150" cy="1279525"/>
            </a:xfrm>
            <a:custGeom>
              <a:avLst/>
              <a:gdLst>
                <a:gd name="T0" fmla="*/ 6544 w 6544"/>
                <a:gd name="T1" fmla="*/ 2211 h 3226"/>
                <a:gd name="T2" fmla="*/ 4922 w 6544"/>
                <a:gd name="T3" fmla="*/ 2435 h 3226"/>
                <a:gd name="T4" fmla="*/ 3274 w 6544"/>
                <a:gd name="T5" fmla="*/ 2964 h 3226"/>
                <a:gd name="T6" fmla="*/ 1626 w 6544"/>
                <a:gd name="T7" fmla="*/ 3226 h 3226"/>
                <a:gd name="T8" fmla="*/ 0 w 6544"/>
                <a:gd name="T9" fmla="*/ 0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4" h="3226">
                  <a:moveTo>
                    <a:pt x="6544" y="2211"/>
                  </a:moveTo>
                  <a:lnTo>
                    <a:pt x="4922" y="2435"/>
                  </a:lnTo>
                  <a:lnTo>
                    <a:pt x="3274" y="2964"/>
                  </a:lnTo>
                  <a:lnTo>
                    <a:pt x="1626" y="3226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66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A26C004-7B45-7F24-928F-8EA8BA834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1160463"/>
              <a:ext cx="96838" cy="96838"/>
            </a:xfrm>
            <a:custGeom>
              <a:avLst/>
              <a:gdLst>
                <a:gd name="T0" fmla="*/ 0 w 243"/>
                <a:gd name="T1" fmla="*/ 121 h 243"/>
                <a:gd name="T2" fmla="*/ 1 w 243"/>
                <a:gd name="T3" fmla="*/ 145 h 243"/>
                <a:gd name="T4" fmla="*/ 3 w 243"/>
                <a:gd name="T5" fmla="*/ 156 h 243"/>
                <a:gd name="T6" fmla="*/ 8 w 243"/>
                <a:gd name="T7" fmla="*/ 168 h 243"/>
                <a:gd name="T8" fmla="*/ 12 w 243"/>
                <a:gd name="T9" fmla="*/ 178 h 243"/>
                <a:gd name="T10" fmla="*/ 19 w 243"/>
                <a:gd name="T11" fmla="*/ 189 h 243"/>
                <a:gd name="T12" fmla="*/ 25 w 243"/>
                <a:gd name="T13" fmla="*/ 198 h 243"/>
                <a:gd name="T14" fmla="*/ 34 w 243"/>
                <a:gd name="T15" fmla="*/ 208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1 w 243"/>
                <a:gd name="T23" fmla="*/ 243 h 243"/>
                <a:gd name="T24" fmla="*/ 132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4 w 243"/>
                <a:gd name="T31" fmla="*/ 241 h 243"/>
                <a:gd name="T32" fmla="*/ 156 w 243"/>
                <a:gd name="T33" fmla="*/ 237 h 243"/>
                <a:gd name="T34" fmla="*/ 161 w 243"/>
                <a:gd name="T35" fmla="*/ 235 h 243"/>
                <a:gd name="T36" fmla="*/ 168 w 243"/>
                <a:gd name="T37" fmla="*/ 234 h 243"/>
                <a:gd name="T38" fmla="*/ 188 w 243"/>
                <a:gd name="T39" fmla="*/ 223 h 243"/>
                <a:gd name="T40" fmla="*/ 196 w 243"/>
                <a:gd name="T41" fmla="*/ 215 h 243"/>
                <a:gd name="T42" fmla="*/ 201 w 243"/>
                <a:gd name="T43" fmla="*/ 211 h 243"/>
                <a:gd name="T44" fmla="*/ 203 w 243"/>
                <a:gd name="T45" fmla="*/ 209 h 243"/>
                <a:gd name="T46" fmla="*/ 203 w 243"/>
                <a:gd name="T47" fmla="*/ 208 h 243"/>
                <a:gd name="T48" fmla="*/ 204 w 243"/>
                <a:gd name="T49" fmla="*/ 208 h 243"/>
                <a:gd name="T50" fmla="*/ 206 w 243"/>
                <a:gd name="T51" fmla="*/ 208 h 243"/>
                <a:gd name="T52" fmla="*/ 206 w 243"/>
                <a:gd name="T53" fmla="*/ 205 h 243"/>
                <a:gd name="T54" fmla="*/ 206 w 243"/>
                <a:gd name="T55" fmla="*/ 204 h 243"/>
                <a:gd name="T56" fmla="*/ 207 w 243"/>
                <a:gd name="T57" fmla="*/ 204 h 243"/>
                <a:gd name="T58" fmla="*/ 210 w 243"/>
                <a:gd name="T59" fmla="*/ 202 h 243"/>
                <a:gd name="T60" fmla="*/ 214 w 243"/>
                <a:gd name="T61" fmla="*/ 198 h 243"/>
                <a:gd name="T62" fmla="*/ 222 w 243"/>
                <a:gd name="T63" fmla="*/ 189 h 243"/>
                <a:gd name="T64" fmla="*/ 227 w 243"/>
                <a:gd name="T65" fmla="*/ 178 h 243"/>
                <a:gd name="T66" fmla="*/ 229 w 243"/>
                <a:gd name="T67" fmla="*/ 172 h 243"/>
                <a:gd name="T68" fmla="*/ 233 w 243"/>
                <a:gd name="T69" fmla="*/ 168 h 243"/>
                <a:gd name="T70" fmla="*/ 234 w 243"/>
                <a:gd name="T71" fmla="*/ 161 h 243"/>
                <a:gd name="T72" fmla="*/ 236 w 243"/>
                <a:gd name="T73" fmla="*/ 156 h 243"/>
                <a:gd name="T74" fmla="*/ 239 w 243"/>
                <a:gd name="T75" fmla="*/ 145 h 243"/>
                <a:gd name="T76" fmla="*/ 242 w 243"/>
                <a:gd name="T77" fmla="*/ 132 h 243"/>
                <a:gd name="T78" fmla="*/ 243 w 243"/>
                <a:gd name="T79" fmla="*/ 121 h 243"/>
                <a:gd name="T80" fmla="*/ 242 w 243"/>
                <a:gd name="T81" fmla="*/ 108 h 243"/>
                <a:gd name="T82" fmla="*/ 239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6 w 243"/>
                <a:gd name="T89" fmla="*/ 35 h 243"/>
                <a:gd name="T90" fmla="*/ 196 w 243"/>
                <a:gd name="T91" fmla="*/ 26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4 h 243"/>
                <a:gd name="T98" fmla="*/ 144 w 243"/>
                <a:gd name="T99" fmla="*/ 2 h 243"/>
                <a:gd name="T100" fmla="*/ 132 w 243"/>
                <a:gd name="T101" fmla="*/ 0 h 243"/>
                <a:gd name="T102" fmla="*/ 121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4 w 243"/>
                <a:gd name="T111" fmla="*/ 35 h 243"/>
                <a:gd name="T112" fmla="*/ 19 w 243"/>
                <a:gd name="T113" fmla="*/ 53 h 243"/>
                <a:gd name="T114" fmla="*/ 8 w 243"/>
                <a:gd name="T115" fmla="*/ 74 h 243"/>
                <a:gd name="T116" fmla="*/ 1 w 243"/>
                <a:gd name="T117" fmla="*/ 96 h 243"/>
                <a:gd name="T118" fmla="*/ 0 w 243"/>
                <a:gd name="T11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1"/>
                  </a:move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" name="Freeform 57">
              <a:extLst>
                <a:ext uri="{FF2B5EF4-FFF2-40B4-BE49-F238E27FC236}">
                  <a16:creationId xmlns:a16="http://schemas.microsoft.com/office/drawing/2014/main" id="{277BD517-548C-3FE3-692B-C07192C1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1252538"/>
              <a:ext cx="96838" cy="96838"/>
            </a:xfrm>
            <a:custGeom>
              <a:avLst/>
              <a:gdLst>
                <a:gd name="T0" fmla="*/ 0 w 243"/>
                <a:gd name="T1" fmla="*/ 121 h 243"/>
                <a:gd name="T2" fmla="*/ 1 w 243"/>
                <a:gd name="T3" fmla="*/ 145 h 243"/>
                <a:gd name="T4" fmla="*/ 4 w 243"/>
                <a:gd name="T5" fmla="*/ 156 h 243"/>
                <a:gd name="T6" fmla="*/ 8 w 243"/>
                <a:gd name="T7" fmla="*/ 168 h 243"/>
                <a:gd name="T8" fmla="*/ 12 w 243"/>
                <a:gd name="T9" fmla="*/ 178 h 243"/>
                <a:gd name="T10" fmla="*/ 19 w 243"/>
                <a:gd name="T11" fmla="*/ 189 h 243"/>
                <a:gd name="T12" fmla="*/ 26 w 243"/>
                <a:gd name="T13" fmla="*/ 198 h 243"/>
                <a:gd name="T14" fmla="*/ 35 w 243"/>
                <a:gd name="T15" fmla="*/ 207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2 w 243"/>
                <a:gd name="T23" fmla="*/ 243 h 243"/>
                <a:gd name="T24" fmla="*/ 133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5 w 243"/>
                <a:gd name="T31" fmla="*/ 241 h 243"/>
                <a:gd name="T32" fmla="*/ 156 w 243"/>
                <a:gd name="T33" fmla="*/ 237 h 243"/>
                <a:gd name="T34" fmla="*/ 162 w 243"/>
                <a:gd name="T35" fmla="*/ 235 h 243"/>
                <a:gd name="T36" fmla="*/ 168 w 243"/>
                <a:gd name="T37" fmla="*/ 234 h 243"/>
                <a:gd name="T38" fmla="*/ 188 w 243"/>
                <a:gd name="T39" fmla="*/ 223 h 243"/>
                <a:gd name="T40" fmla="*/ 197 w 243"/>
                <a:gd name="T41" fmla="*/ 215 h 243"/>
                <a:gd name="T42" fmla="*/ 201 w 243"/>
                <a:gd name="T43" fmla="*/ 211 h 243"/>
                <a:gd name="T44" fmla="*/ 203 w 243"/>
                <a:gd name="T45" fmla="*/ 209 h 243"/>
                <a:gd name="T46" fmla="*/ 203 w 243"/>
                <a:gd name="T47" fmla="*/ 207 h 243"/>
                <a:gd name="T48" fmla="*/ 205 w 243"/>
                <a:gd name="T49" fmla="*/ 207 h 243"/>
                <a:gd name="T50" fmla="*/ 207 w 243"/>
                <a:gd name="T51" fmla="*/ 207 h 243"/>
                <a:gd name="T52" fmla="*/ 207 w 243"/>
                <a:gd name="T53" fmla="*/ 205 h 243"/>
                <a:gd name="T54" fmla="*/ 207 w 243"/>
                <a:gd name="T55" fmla="*/ 204 h 243"/>
                <a:gd name="T56" fmla="*/ 208 w 243"/>
                <a:gd name="T57" fmla="*/ 204 h 243"/>
                <a:gd name="T58" fmla="*/ 210 w 243"/>
                <a:gd name="T59" fmla="*/ 202 h 243"/>
                <a:gd name="T60" fmla="*/ 214 w 243"/>
                <a:gd name="T61" fmla="*/ 198 h 243"/>
                <a:gd name="T62" fmla="*/ 222 w 243"/>
                <a:gd name="T63" fmla="*/ 189 h 243"/>
                <a:gd name="T64" fmla="*/ 228 w 243"/>
                <a:gd name="T65" fmla="*/ 178 h 243"/>
                <a:gd name="T66" fmla="*/ 230 w 243"/>
                <a:gd name="T67" fmla="*/ 172 h 243"/>
                <a:gd name="T68" fmla="*/ 233 w 243"/>
                <a:gd name="T69" fmla="*/ 168 h 243"/>
                <a:gd name="T70" fmla="*/ 234 w 243"/>
                <a:gd name="T71" fmla="*/ 161 h 243"/>
                <a:gd name="T72" fmla="*/ 237 w 243"/>
                <a:gd name="T73" fmla="*/ 156 h 243"/>
                <a:gd name="T74" fmla="*/ 240 w 243"/>
                <a:gd name="T75" fmla="*/ 145 h 243"/>
                <a:gd name="T76" fmla="*/ 242 w 243"/>
                <a:gd name="T77" fmla="*/ 132 h 243"/>
                <a:gd name="T78" fmla="*/ 243 w 243"/>
                <a:gd name="T79" fmla="*/ 121 h 243"/>
                <a:gd name="T80" fmla="*/ 242 w 243"/>
                <a:gd name="T81" fmla="*/ 108 h 243"/>
                <a:gd name="T82" fmla="*/ 240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7 w 243"/>
                <a:gd name="T89" fmla="*/ 35 h 243"/>
                <a:gd name="T90" fmla="*/ 197 w 243"/>
                <a:gd name="T91" fmla="*/ 26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4 h 243"/>
                <a:gd name="T98" fmla="*/ 145 w 243"/>
                <a:gd name="T99" fmla="*/ 2 h 243"/>
                <a:gd name="T100" fmla="*/ 133 w 243"/>
                <a:gd name="T101" fmla="*/ 0 h 243"/>
                <a:gd name="T102" fmla="*/ 122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5 w 243"/>
                <a:gd name="T111" fmla="*/ 35 h 243"/>
                <a:gd name="T112" fmla="*/ 19 w 243"/>
                <a:gd name="T113" fmla="*/ 53 h 243"/>
                <a:gd name="T114" fmla="*/ 8 w 243"/>
                <a:gd name="T115" fmla="*/ 74 h 243"/>
                <a:gd name="T116" fmla="*/ 1 w 243"/>
                <a:gd name="T117" fmla="*/ 96 h 243"/>
                <a:gd name="T118" fmla="*/ 0 w 243"/>
                <a:gd name="T11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1"/>
                  </a:moveTo>
                  <a:lnTo>
                    <a:pt x="1" y="145"/>
                  </a:lnTo>
                  <a:lnTo>
                    <a:pt x="4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6" y="198"/>
                  </a:lnTo>
                  <a:lnTo>
                    <a:pt x="35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2" y="243"/>
                  </a:lnTo>
                  <a:lnTo>
                    <a:pt x="133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7"/>
                  </a:lnTo>
                  <a:lnTo>
                    <a:pt x="162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7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7"/>
                  </a:lnTo>
                  <a:lnTo>
                    <a:pt x="205" y="207"/>
                  </a:lnTo>
                  <a:lnTo>
                    <a:pt x="207" y="207"/>
                  </a:lnTo>
                  <a:lnTo>
                    <a:pt x="207" y="205"/>
                  </a:lnTo>
                  <a:lnTo>
                    <a:pt x="207" y="204"/>
                  </a:lnTo>
                  <a:lnTo>
                    <a:pt x="208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8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7" y="156"/>
                  </a:lnTo>
                  <a:lnTo>
                    <a:pt x="240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40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7" y="35"/>
                  </a:lnTo>
                  <a:lnTo>
                    <a:pt x="197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5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" name="Freeform 58">
              <a:extLst>
                <a:ext uri="{FF2B5EF4-FFF2-40B4-BE49-F238E27FC236}">
                  <a16:creationId xmlns:a16="http://schemas.microsoft.com/office/drawing/2014/main" id="{2BFE3CF4-CD55-FF5D-C237-85B31883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800" y="1243013"/>
              <a:ext cx="96838" cy="95250"/>
            </a:xfrm>
            <a:custGeom>
              <a:avLst/>
              <a:gdLst>
                <a:gd name="T0" fmla="*/ 0 w 243"/>
                <a:gd name="T1" fmla="*/ 122 h 243"/>
                <a:gd name="T2" fmla="*/ 1 w 243"/>
                <a:gd name="T3" fmla="*/ 145 h 243"/>
                <a:gd name="T4" fmla="*/ 3 w 243"/>
                <a:gd name="T5" fmla="*/ 156 h 243"/>
                <a:gd name="T6" fmla="*/ 8 w 243"/>
                <a:gd name="T7" fmla="*/ 168 h 243"/>
                <a:gd name="T8" fmla="*/ 12 w 243"/>
                <a:gd name="T9" fmla="*/ 178 h 243"/>
                <a:gd name="T10" fmla="*/ 19 w 243"/>
                <a:gd name="T11" fmla="*/ 189 h 243"/>
                <a:gd name="T12" fmla="*/ 25 w 243"/>
                <a:gd name="T13" fmla="*/ 198 h 243"/>
                <a:gd name="T14" fmla="*/ 34 w 243"/>
                <a:gd name="T15" fmla="*/ 208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1 w 243"/>
                <a:gd name="T23" fmla="*/ 243 h 243"/>
                <a:gd name="T24" fmla="*/ 132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5 w 243"/>
                <a:gd name="T31" fmla="*/ 241 h 243"/>
                <a:gd name="T32" fmla="*/ 156 w 243"/>
                <a:gd name="T33" fmla="*/ 238 h 243"/>
                <a:gd name="T34" fmla="*/ 161 w 243"/>
                <a:gd name="T35" fmla="*/ 236 h 243"/>
                <a:gd name="T36" fmla="*/ 168 w 243"/>
                <a:gd name="T37" fmla="*/ 234 h 243"/>
                <a:gd name="T38" fmla="*/ 188 w 243"/>
                <a:gd name="T39" fmla="*/ 223 h 243"/>
                <a:gd name="T40" fmla="*/ 196 w 243"/>
                <a:gd name="T41" fmla="*/ 216 h 243"/>
                <a:gd name="T42" fmla="*/ 201 w 243"/>
                <a:gd name="T43" fmla="*/ 211 h 243"/>
                <a:gd name="T44" fmla="*/ 203 w 243"/>
                <a:gd name="T45" fmla="*/ 209 h 243"/>
                <a:gd name="T46" fmla="*/ 203 w 243"/>
                <a:gd name="T47" fmla="*/ 208 h 243"/>
                <a:gd name="T48" fmla="*/ 204 w 243"/>
                <a:gd name="T49" fmla="*/ 208 h 243"/>
                <a:gd name="T50" fmla="*/ 206 w 243"/>
                <a:gd name="T51" fmla="*/ 208 h 243"/>
                <a:gd name="T52" fmla="*/ 206 w 243"/>
                <a:gd name="T53" fmla="*/ 206 h 243"/>
                <a:gd name="T54" fmla="*/ 206 w 243"/>
                <a:gd name="T55" fmla="*/ 205 h 243"/>
                <a:gd name="T56" fmla="*/ 207 w 243"/>
                <a:gd name="T57" fmla="*/ 205 h 243"/>
                <a:gd name="T58" fmla="*/ 210 w 243"/>
                <a:gd name="T59" fmla="*/ 202 h 243"/>
                <a:gd name="T60" fmla="*/ 214 w 243"/>
                <a:gd name="T61" fmla="*/ 198 h 243"/>
                <a:gd name="T62" fmla="*/ 222 w 243"/>
                <a:gd name="T63" fmla="*/ 189 h 243"/>
                <a:gd name="T64" fmla="*/ 227 w 243"/>
                <a:gd name="T65" fmla="*/ 178 h 243"/>
                <a:gd name="T66" fmla="*/ 230 w 243"/>
                <a:gd name="T67" fmla="*/ 173 h 243"/>
                <a:gd name="T68" fmla="*/ 233 w 243"/>
                <a:gd name="T69" fmla="*/ 168 h 243"/>
                <a:gd name="T70" fmla="*/ 234 w 243"/>
                <a:gd name="T71" fmla="*/ 162 h 243"/>
                <a:gd name="T72" fmla="*/ 236 w 243"/>
                <a:gd name="T73" fmla="*/ 156 h 243"/>
                <a:gd name="T74" fmla="*/ 239 w 243"/>
                <a:gd name="T75" fmla="*/ 145 h 243"/>
                <a:gd name="T76" fmla="*/ 242 w 243"/>
                <a:gd name="T77" fmla="*/ 133 h 243"/>
                <a:gd name="T78" fmla="*/ 243 w 243"/>
                <a:gd name="T79" fmla="*/ 122 h 243"/>
                <a:gd name="T80" fmla="*/ 242 w 243"/>
                <a:gd name="T81" fmla="*/ 109 h 243"/>
                <a:gd name="T82" fmla="*/ 239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6 w 243"/>
                <a:gd name="T89" fmla="*/ 36 h 243"/>
                <a:gd name="T90" fmla="*/ 196 w 243"/>
                <a:gd name="T91" fmla="*/ 27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5 h 243"/>
                <a:gd name="T98" fmla="*/ 145 w 243"/>
                <a:gd name="T99" fmla="*/ 2 h 243"/>
                <a:gd name="T100" fmla="*/ 132 w 243"/>
                <a:gd name="T101" fmla="*/ 0 h 243"/>
                <a:gd name="T102" fmla="*/ 121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4 w 243"/>
                <a:gd name="T111" fmla="*/ 36 h 243"/>
                <a:gd name="T112" fmla="*/ 19 w 243"/>
                <a:gd name="T113" fmla="*/ 53 h 243"/>
                <a:gd name="T114" fmla="*/ 8 w 243"/>
                <a:gd name="T115" fmla="*/ 74 h 243"/>
                <a:gd name="T116" fmla="*/ 1 w 243"/>
                <a:gd name="T117" fmla="*/ 96 h 243"/>
                <a:gd name="T118" fmla="*/ 0 w 243"/>
                <a:gd name="T119" fmla="*/ 1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2"/>
                  </a:move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Freeform 59">
              <a:extLst>
                <a:ext uri="{FF2B5EF4-FFF2-40B4-BE49-F238E27FC236}">
                  <a16:creationId xmlns:a16="http://schemas.microsoft.com/office/drawing/2014/main" id="{07517689-0123-0E1C-1C67-BFEE73367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325" y="1231900"/>
              <a:ext cx="96838" cy="96838"/>
            </a:xfrm>
            <a:custGeom>
              <a:avLst/>
              <a:gdLst>
                <a:gd name="T0" fmla="*/ 0 w 243"/>
                <a:gd name="T1" fmla="*/ 121 h 243"/>
                <a:gd name="T2" fmla="*/ 2 w 243"/>
                <a:gd name="T3" fmla="*/ 144 h 243"/>
                <a:gd name="T4" fmla="*/ 4 w 243"/>
                <a:gd name="T5" fmla="*/ 156 h 243"/>
                <a:gd name="T6" fmla="*/ 8 w 243"/>
                <a:gd name="T7" fmla="*/ 168 h 243"/>
                <a:gd name="T8" fmla="*/ 13 w 243"/>
                <a:gd name="T9" fmla="*/ 178 h 243"/>
                <a:gd name="T10" fmla="*/ 19 w 243"/>
                <a:gd name="T11" fmla="*/ 189 h 243"/>
                <a:gd name="T12" fmla="*/ 26 w 243"/>
                <a:gd name="T13" fmla="*/ 198 h 243"/>
                <a:gd name="T14" fmla="*/ 35 w 243"/>
                <a:gd name="T15" fmla="*/ 207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2 w 243"/>
                <a:gd name="T23" fmla="*/ 243 h 243"/>
                <a:gd name="T24" fmla="*/ 133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5 w 243"/>
                <a:gd name="T31" fmla="*/ 241 h 243"/>
                <a:gd name="T32" fmla="*/ 156 w 243"/>
                <a:gd name="T33" fmla="*/ 237 h 243"/>
                <a:gd name="T34" fmla="*/ 162 w 243"/>
                <a:gd name="T35" fmla="*/ 235 h 243"/>
                <a:gd name="T36" fmla="*/ 168 w 243"/>
                <a:gd name="T37" fmla="*/ 234 h 243"/>
                <a:gd name="T38" fmla="*/ 188 w 243"/>
                <a:gd name="T39" fmla="*/ 223 h 243"/>
                <a:gd name="T40" fmla="*/ 197 w 243"/>
                <a:gd name="T41" fmla="*/ 215 h 243"/>
                <a:gd name="T42" fmla="*/ 201 w 243"/>
                <a:gd name="T43" fmla="*/ 211 h 243"/>
                <a:gd name="T44" fmla="*/ 204 w 243"/>
                <a:gd name="T45" fmla="*/ 209 h 243"/>
                <a:gd name="T46" fmla="*/ 204 w 243"/>
                <a:gd name="T47" fmla="*/ 207 h 243"/>
                <a:gd name="T48" fmla="*/ 205 w 243"/>
                <a:gd name="T49" fmla="*/ 207 h 243"/>
                <a:gd name="T50" fmla="*/ 207 w 243"/>
                <a:gd name="T51" fmla="*/ 207 h 243"/>
                <a:gd name="T52" fmla="*/ 207 w 243"/>
                <a:gd name="T53" fmla="*/ 205 h 243"/>
                <a:gd name="T54" fmla="*/ 207 w 243"/>
                <a:gd name="T55" fmla="*/ 204 h 243"/>
                <a:gd name="T56" fmla="*/ 208 w 243"/>
                <a:gd name="T57" fmla="*/ 204 h 243"/>
                <a:gd name="T58" fmla="*/ 210 w 243"/>
                <a:gd name="T59" fmla="*/ 202 h 243"/>
                <a:gd name="T60" fmla="*/ 215 w 243"/>
                <a:gd name="T61" fmla="*/ 198 h 243"/>
                <a:gd name="T62" fmla="*/ 222 w 243"/>
                <a:gd name="T63" fmla="*/ 189 h 243"/>
                <a:gd name="T64" fmla="*/ 228 w 243"/>
                <a:gd name="T65" fmla="*/ 178 h 243"/>
                <a:gd name="T66" fmla="*/ 230 w 243"/>
                <a:gd name="T67" fmla="*/ 172 h 243"/>
                <a:gd name="T68" fmla="*/ 233 w 243"/>
                <a:gd name="T69" fmla="*/ 168 h 243"/>
                <a:gd name="T70" fmla="*/ 234 w 243"/>
                <a:gd name="T71" fmla="*/ 161 h 243"/>
                <a:gd name="T72" fmla="*/ 237 w 243"/>
                <a:gd name="T73" fmla="*/ 156 h 243"/>
                <a:gd name="T74" fmla="*/ 240 w 243"/>
                <a:gd name="T75" fmla="*/ 144 h 243"/>
                <a:gd name="T76" fmla="*/ 242 w 243"/>
                <a:gd name="T77" fmla="*/ 132 h 243"/>
                <a:gd name="T78" fmla="*/ 243 w 243"/>
                <a:gd name="T79" fmla="*/ 121 h 243"/>
                <a:gd name="T80" fmla="*/ 242 w 243"/>
                <a:gd name="T81" fmla="*/ 108 h 243"/>
                <a:gd name="T82" fmla="*/ 240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7 w 243"/>
                <a:gd name="T89" fmla="*/ 35 h 243"/>
                <a:gd name="T90" fmla="*/ 197 w 243"/>
                <a:gd name="T91" fmla="*/ 26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4 h 243"/>
                <a:gd name="T98" fmla="*/ 145 w 243"/>
                <a:gd name="T99" fmla="*/ 2 h 243"/>
                <a:gd name="T100" fmla="*/ 133 w 243"/>
                <a:gd name="T101" fmla="*/ 0 h 243"/>
                <a:gd name="T102" fmla="*/ 122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5 w 243"/>
                <a:gd name="T111" fmla="*/ 35 h 243"/>
                <a:gd name="T112" fmla="*/ 19 w 243"/>
                <a:gd name="T113" fmla="*/ 53 h 243"/>
                <a:gd name="T114" fmla="*/ 8 w 243"/>
                <a:gd name="T115" fmla="*/ 74 h 243"/>
                <a:gd name="T116" fmla="*/ 2 w 243"/>
                <a:gd name="T117" fmla="*/ 96 h 243"/>
                <a:gd name="T118" fmla="*/ 0 w 243"/>
                <a:gd name="T11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1"/>
                  </a:moveTo>
                  <a:lnTo>
                    <a:pt x="2" y="144"/>
                  </a:lnTo>
                  <a:lnTo>
                    <a:pt x="4" y="156"/>
                  </a:lnTo>
                  <a:lnTo>
                    <a:pt x="8" y="168"/>
                  </a:lnTo>
                  <a:lnTo>
                    <a:pt x="13" y="178"/>
                  </a:lnTo>
                  <a:lnTo>
                    <a:pt x="19" y="189"/>
                  </a:lnTo>
                  <a:lnTo>
                    <a:pt x="26" y="198"/>
                  </a:lnTo>
                  <a:lnTo>
                    <a:pt x="35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2" y="243"/>
                  </a:lnTo>
                  <a:lnTo>
                    <a:pt x="133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7"/>
                  </a:lnTo>
                  <a:lnTo>
                    <a:pt x="162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7" y="215"/>
                  </a:lnTo>
                  <a:lnTo>
                    <a:pt x="201" y="211"/>
                  </a:lnTo>
                  <a:lnTo>
                    <a:pt x="204" y="209"/>
                  </a:lnTo>
                  <a:lnTo>
                    <a:pt x="204" y="207"/>
                  </a:lnTo>
                  <a:lnTo>
                    <a:pt x="205" y="207"/>
                  </a:lnTo>
                  <a:lnTo>
                    <a:pt x="207" y="207"/>
                  </a:lnTo>
                  <a:lnTo>
                    <a:pt x="207" y="205"/>
                  </a:lnTo>
                  <a:lnTo>
                    <a:pt x="207" y="204"/>
                  </a:lnTo>
                  <a:lnTo>
                    <a:pt x="208" y="204"/>
                  </a:lnTo>
                  <a:lnTo>
                    <a:pt x="210" y="202"/>
                  </a:lnTo>
                  <a:lnTo>
                    <a:pt x="215" y="198"/>
                  </a:lnTo>
                  <a:lnTo>
                    <a:pt x="222" y="189"/>
                  </a:lnTo>
                  <a:lnTo>
                    <a:pt x="228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7" y="156"/>
                  </a:lnTo>
                  <a:lnTo>
                    <a:pt x="240" y="144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40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7" y="35"/>
                  </a:lnTo>
                  <a:lnTo>
                    <a:pt x="197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5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Freeform 60">
              <a:extLst>
                <a:ext uri="{FF2B5EF4-FFF2-40B4-BE49-F238E27FC236}">
                  <a16:creationId xmlns:a16="http://schemas.microsoft.com/office/drawing/2014/main" id="{7BC0A6D2-9B24-DDF0-C5F3-6EE76B70E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88" y="1190625"/>
              <a:ext cx="95250" cy="95250"/>
            </a:xfrm>
            <a:custGeom>
              <a:avLst/>
              <a:gdLst>
                <a:gd name="T0" fmla="*/ 0 w 243"/>
                <a:gd name="T1" fmla="*/ 121 h 243"/>
                <a:gd name="T2" fmla="*/ 1 w 243"/>
                <a:gd name="T3" fmla="*/ 145 h 243"/>
                <a:gd name="T4" fmla="*/ 3 w 243"/>
                <a:gd name="T5" fmla="*/ 156 h 243"/>
                <a:gd name="T6" fmla="*/ 8 w 243"/>
                <a:gd name="T7" fmla="*/ 168 h 243"/>
                <a:gd name="T8" fmla="*/ 12 w 243"/>
                <a:gd name="T9" fmla="*/ 178 h 243"/>
                <a:gd name="T10" fmla="*/ 19 w 243"/>
                <a:gd name="T11" fmla="*/ 189 h 243"/>
                <a:gd name="T12" fmla="*/ 25 w 243"/>
                <a:gd name="T13" fmla="*/ 198 h 243"/>
                <a:gd name="T14" fmla="*/ 34 w 243"/>
                <a:gd name="T15" fmla="*/ 208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1 w 243"/>
                <a:gd name="T23" fmla="*/ 243 h 243"/>
                <a:gd name="T24" fmla="*/ 132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5 w 243"/>
                <a:gd name="T31" fmla="*/ 241 h 243"/>
                <a:gd name="T32" fmla="*/ 156 w 243"/>
                <a:gd name="T33" fmla="*/ 237 h 243"/>
                <a:gd name="T34" fmla="*/ 161 w 243"/>
                <a:gd name="T35" fmla="*/ 235 h 243"/>
                <a:gd name="T36" fmla="*/ 168 w 243"/>
                <a:gd name="T37" fmla="*/ 234 h 243"/>
                <a:gd name="T38" fmla="*/ 188 w 243"/>
                <a:gd name="T39" fmla="*/ 223 h 243"/>
                <a:gd name="T40" fmla="*/ 196 w 243"/>
                <a:gd name="T41" fmla="*/ 215 h 243"/>
                <a:gd name="T42" fmla="*/ 201 w 243"/>
                <a:gd name="T43" fmla="*/ 211 h 243"/>
                <a:gd name="T44" fmla="*/ 203 w 243"/>
                <a:gd name="T45" fmla="*/ 209 h 243"/>
                <a:gd name="T46" fmla="*/ 203 w 243"/>
                <a:gd name="T47" fmla="*/ 208 h 243"/>
                <a:gd name="T48" fmla="*/ 204 w 243"/>
                <a:gd name="T49" fmla="*/ 208 h 243"/>
                <a:gd name="T50" fmla="*/ 206 w 243"/>
                <a:gd name="T51" fmla="*/ 208 h 243"/>
                <a:gd name="T52" fmla="*/ 206 w 243"/>
                <a:gd name="T53" fmla="*/ 205 h 243"/>
                <a:gd name="T54" fmla="*/ 206 w 243"/>
                <a:gd name="T55" fmla="*/ 204 h 243"/>
                <a:gd name="T56" fmla="*/ 208 w 243"/>
                <a:gd name="T57" fmla="*/ 204 h 243"/>
                <a:gd name="T58" fmla="*/ 210 w 243"/>
                <a:gd name="T59" fmla="*/ 202 h 243"/>
                <a:gd name="T60" fmla="*/ 214 w 243"/>
                <a:gd name="T61" fmla="*/ 198 h 243"/>
                <a:gd name="T62" fmla="*/ 222 w 243"/>
                <a:gd name="T63" fmla="*/ 189 h 243"/>
                <a:gd name="T64" fmla="*/ 227 w 243"/>
                <a:gd name="T65" fmla="*/ 178 h 243"/>
                <a:gd name="T66" fmla="*/ 230 w 243"/>
                <a:gd name="T67" fmla="*/ 172 h 243"/>
                <a:gd name="T68" fmla="*/ 233 w 243"/>
                <a:gd name="T69" fmla="*/ 168 h 243"/>
                <a:gd name="T70" fmla="*/ 234 w 243"/>
                <a:gd name="T71" fmla="*/ 161 h 243"/>
                <a:gd name="T72" fmla="*/ 236 w 243"/>
                <a:gd name="T73" fmla="*/ 156 h 243"/>
                <a:gd name="T74" fmla="*/ 240 w 243"/>
                <a:gd name="T75" fmla="*/ 145 h 243"/>
                <a:gd name="T76" fmla="*/ 242 w 243"/>
                <a:gd name="T77" fmla="*/ 132 h 243"/>
                <a:gd name="T78" fmla="*/ 243 w 243"/>
                <a:gd name="T79" fmla="*/ 121 h 243"/>
                <a:gd name="T80" fmla="*/ 242 w 243"/>
                <a:gd name="T81" fmla="*/ 108 h 243"/>
                <a:gd name="T82" fmla="*/ 240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6 w 243"/>
                <a:gd name="T89" fmla="*/ 35 h 243"/>
                <a:gd name="T90" fmla="*/ 196 w 243"/>
                <a:gd name="T91" fmla="*/ 26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4 h 243"/>
                <a:gd name="T98" fmla="*/ 145 w 243"/>
                <a:gd name="T99" fmla="*/ 2 h 243"/>
                <a:gd name="T100" fmla="*/ 132 w 243"/>
                <a:gd name="T101" fmla="*/ 0 h 243"/>
                <a:gd name="T102" fmla="*/ 121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4 w 243"/>
                <a:gd name="T111" fmla="*/ 35 h 243"/>
                <a:gd name="T112" fmla="*/ 19 w 243"/>
                <a:gd name="T113" fmla="*/ 53 h 243"/>
                <a:gd name="T114" fmla="*/ 8 w 243"/>
                <a:gd name="T115" fmla="*/ 74 h 243"/>
                <a:gd name="T116" fmla="*/ 1 w 243"/>
                <a:gd name="T117" fmla="*/ 96 h 243"/>
                <a:gd name="T118" fmla="*/ 0 w 243"/>
                <a:gd name="T11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1"/>
                  </a:move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8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40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40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Freeform 61">
              <a:extLst>
                <a:ext uri="{FF2B5EF4-FFF2-40B4-BE49-F238E27FC236}">
                  <a16:creationId xmlns:a16="http://schemas.microsoft.com/office/drawing/2014/main" id="{BF9C3314-D901-5B53-1B93-15DFFFA1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2038350"/>
              <a:ext cx="96838" cy="96838"/>
            </a:xfrm>
            <a:custGeom>
              <a:avLst/>
              <a:gdLst>
                <a:gd name="T0" fmla="*/ 0 w 242"/>
                <a:gd name="T1" fmla="*/ 121 h 243"/>
                <a:gd name="T2" fmla="*/ 1 w 242"/>
                <a:gd name="T3" fmla="*/ 144 h 243"/>
                <a:gd name="T4" fmla="*/ 3 w 242"/>
                <a:gd name="T5" fmla="*/ 155 h 243"/>
                <a:gd name="T6" fmla="*/ 7 w 242"/>
                <a:gd name="T7" fmla="*/ 168 h 243"/>
                <a:gd name="T8" fmla="*/ 12 w 242"/>
                <a:gd name="T9" fmla="*/ 177 h 243"/>
                <a:gd name="T10" fmla="*/ 18 w 242"/>
                <a:gd name="T11" fmla="*/ 189 h 243"/>
                <a:gd name="T12" fmla="*/ 25 w 242"/>
                <a:gd name="T13" fmla="*/ 197 h 243"/>
                <a:gd name="T14" fmla="*/ 34 w 242"/>
                <a:gd name="T15" fmla="*/ 207 h 243"/>
                <a:gd name="T16" fmla="*/ 52 w 242"/>
                <a:gd name="T17" fmla="*/ 223 h 243"/>
                <a:gd name="T18" fmla="*/ 73 w 242"/>
                <a:gd name="T19" fmla="*/ 234 h 243"/>
                <a:gd name="T20" fmla="*/ 96 w 242"/>
                <a:gd name="T21" fmla="*/ 240 h 243"/>
                <a:gd name="T22" fmla="*/ 121 w 242"/>
                <a:gd name="T23" fmla="*/ 243 h 243"/>
                <a:gd name="T24" fmla="*/ 132 w 242"/>
                <a:gd name="T25" fmla="*/ 242 h 243"/>
                <a:gd name="T26" fmla="*/ 134 w 242"/>
                <a:gd name="T27" fmla="*/ 240 h 243"/>
                <a:gd name="T28" fmla="*/ 137 w 242"/>
                <a:gd name="T29" fmla="*/ 240 h 243"/>
                <a:gd name="T30" fmla="*/ 144 w 242"/>
                <a:gd name="T31" fmla="*/ 240 h 243"/>
                <a:gd name="T32" fmla="*/ 155 w 242"/>
                <a:gd name="T33" fmla="*/ 237 h 243"/>
                <a:gd name="T34" fmla="*/ 161 w 242"/>
                <a:gd name="T35" fmla="*/ 235 h 243"/>
                <a:gd name="T36" fmla="*/ 167 w 242"/>
                <a:gd name="T37" fmla="*/ 234 h 243"/>
                <a:gd name="T38" fmla="*/ 187 w 242"/>
                <a:gd name="T39" fmla="*/ 223 h 243"/>
                <a:gd name="T40" fmla="*/ 196 w 242"/>
                <a:gd name="T41" fmla="*/ 215 h 243"/>
                <a:gd name="T42" fmla="*/ 200 w 242"/>
                <a:gd name="T43" fmla="*/ 211 h 243"/>
                <a:gd name="T44" fmla="*/ 203 w 242"/>
                <a:gd name="T45" fmla="*/ 208 h 243"/>
                <a:gd name="T46" fmla="*/ 203 w 242"/>
                <a:gd name="T47" fmla="*/ 207 h 243"/>
                <a:gd name="T48" fmla="*/ 204 w 242"/>
                <a:gd name="T49" fmla="*/ 207 h 243"/>
                <a:gd name="T50" fmla="*/ 206 w 242"/>
                <a:gd name="T51" fmla="*/ 207 h 243"/>
                <a:gd name="T52" fmla="*/ 206 w 242"/>
                <a:gd name="T53" fmla="*/ 205 h 243"/>
                <a:gd name="T54" fmla="*/ 206 w 242"/>
                <a:gd name="T55" fmla="*/ 204 h 243"/>
                <a:gd name="T56" fmla="*/ 207 w 242"/>
                <a:gd name="T57" fmla="*/ 204 h 243"/>
                <a:gd name="T58" fmla="*/ 209 w 242"/>
                <a:gd name="T59" fmla="*/ 202 h 243"/>
                <a:gd name="T60" fmla="*/ 214 w 242"/>
                <a:gd name="T61" fmla="*/ 197 h 243"/>
                <a:gd name="T62" fmla="*/ 221 w 242"/>
                <a:gd name="T63" fmla="*/ 189 h 243"/>
                <a:gd name="T64" fmla="*/ 227 w 242"/>
                <a:gd name="T65" fmla="*/ 177 h 243"/>
                <a:gd name="T66" fmla="*/ 229 w 242"/>
                <a:gd name="T67" fmla="*/ 172 h 243"/>
                <a:gd name="T68" fmla="*/ 232 w 242"/>
                <a:gd name="T69" fmla="*/ 168 h 243"/>
                <a:gd name="T70" fmla="*/ 234 w 242"/>
                <a:gd name="T71" fmla="*/ 161 h 243"/>
                <a:gd name="T72" fmla="*/ 236 w 242"/>
                <a:gd name="T73" fmla="*/ 155 h 243"/>
                <a:gd name="T74" fmla="*/ 239 w 242"/>
                <a:gd name="T75" fmla="*/ 144 h 243"/>
                <a:gd name="T76" fmla="*/ 241 w 242"/>
                <a:gd name="T77" fmla="*/ 132 h 243"/>
                <a:gd name="T78" fmla="*/ 242 w 242"/>
                <a:gd name="T79" fmla="*/ 121 h 243"/>
                <a:gd name="T80" fmla="*/ 241 w 242"/>
                <a:gd name="T81" fmla="*/ 108 h 243"/>
                <a:gd name="T82" fmla="*/ 239 w 242"/>
                <a:gd name="T83" fmla="*/ 96 h 243"/>
                <a:gd name="T84" fmla="*/ 232 w 242"/>
                <a:gd name="T85" fmla="*/ 74 h 243"/>
                <a:gd name="T86" fmla="*/ 221 w 242"/>
                <a:gd name="T87" fmla="*/ 53 h 243"/>
                <a:gd name="T88" fmla="*/ 206 w 242"/>
                <a:gd name="T89" fmla="*/ 35 h 243"/>
                <a:gd name="T90" fmla="*/ 196 w 242"/>
                <a:gd name="T91" fmla="*/ 26 h 243"/>
                <a:gd name="T92" fmla="*/ 187 w 242"/>
                <a:gd name="T93" fmla="*/ 20 h 243"/>
                <a:gd name="T94" fmla="*/ 167 w 242"/>
                <a:gd name="T95" fmla="*/ 8 h 243"/>
                <a:gd name="T96" fmla="*/ 155 w 242"/>
                <a:gd name="T97" fmla="*/ 4 h 243"/>
                <a:gd name="T98" fmla="*/ 144 w 242"/>
                <a:gd name="T99" fmla="*/ 2 h 243"/>
                <a:gd name="T100" fmla="*/ 132 w 242"/>
                <a:gd name="T101" fmla="*/ 0 h 243"/>
                <a:gd name="T102" fmla="*/ 121 w 242"/>
                <a:gd name="T103" fmla="*/ 0 h 243"/>
                <a:gd name="T104" fmla="*/ 96 w 242"/>
                <a:gd name="T105" fmla="*/ 2 h 243"/>
                <a:gd name="T106" fmla="*/ 73 w 242"/>
                <a:gd name="T107" fmla="*/ 8 h 243"/>
                <a:gd name="T108" fmla="*/ 52 w 242"/>
                <a:gd name="T109" fmla="*/ 20 h 243"/>
                <a:gd name="T110" fmla="*/ 34 w 242"/>
                <a:gd name="T111" fmla="*/ 35 h 243"/>
                <a:gd name="T112" fmla="*/ 18 w 242"/>
                <a:gd name="T113" fmla="*/ 53 h 243"/>
                <a:gd name="T114" fmla="*/ 7 w 242"/>
                <a:gd name="T115" fmla="*/ 74 h 243"/>
                <a:gd name="T116" fmla="*/ 1 w 242"/>
                <a:gd name="T117" fmla="*/ 96 h 243"/>
                <a:gd name="T118" fmla="*/ 0 w 242"/>
                <a:gd name="T11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243">
                  <a:moveTo>
                    <a:pt x="0" y="121"/>
                  </a:move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7"/>
                  </a:lnTo>
                  <a:lnTo>
                    <a:pt x="18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2" y="223"/>
                  </a:lnTo>
                  <a:lnTo>
                    <a:pt x="73" y="234"/>
                  </a:lnTo>
                  <a:lnTo>
                    <a:pt x="96" y="240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0"/>
                  </a:lnTo>
                  <a:lnTo>
                    <a:pt x="137" y="240"/>
                  </a:lnTo>
                  <a:lnTo>
                    <a:pt x="144" y="240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0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1" y="189"/>
                  </a:lnTo>
                  <a:lnTo>
                    <a:pt x="227" y="177"/>
                  </a:lnTo>
                  <a:lnTo>
                    <a:pt x="229" y="172"/>
                  </a:lnTo>
                  <a:lnTo>
                    <a:pt x="232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2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2" y="74"/>
                  </a:lnTo>
                  <a:lnTo>
                    <a:pt x="221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20"/>
                  </a:lnTo>
                  <a:lnTo>
                    <a:pt x="167" y="8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3" y="8"/>
                  </a:lnTo>
                  <a:lnTo>
                    <a:pt x="52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2">
              <a:extLst>
                <a:ext uri="{FF2B5EF4-FFF2-40B4-BE49-F238E27FC236}">
                  <a16:creationId xmlns:a16="http://schemas.microsoft.com/office/drawing/2014/main" id="{D22A5D74-DBCE-F506-97B7-250F1DD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0" y="2127250"/>
              <a:ext cx="96838" cy="96838"/>
            </a:xfrm>
            <a:custGeom>
              <a:avLst/>
              <a:gdLst>
                <a:gd name="T0" fmla="*/ 0 w 243"/>
                <a:gd name="T1" fmla="*/ 121 h 243"/>
                <a:gd name="T2" fmla="*/ 1 w 243"/>
                <a:gd name="T3" fmla="*/ 145 h 243"/>
                <a:gd name="T4" fmla="*/ 3 w 243"/>
                <a:gd name="T5" fmla="*/ 156 h 243"/>
                <a:gd name="T6" fmla="*/ 8 w 243"/>
                <a:gd name="T7" fmla="*/ 168 h 243"/>
                <a:gd name="T8" fmla="*/ 12 w 243"/>
                <a:gd name="T9" fmla="*/ 178 h 243"/>
                <a:gd name="T10" fmla="*/ 19 w 243"/>
                <a:gd name="T11" fmla="*/ 189 h 243"/>
                <a:gd name="T12" fmla="*/ 25 w 243"/>
                <a:gd name="T13" fmla="*/ 198 h 243"/>
                <a:gd name="T14" fmla="*/ 34 w 243"/>
                <a:gd name="T15" fmla="*/ 208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1 w 243"/>
                <a:gd name="T23" fmla="*/ 243 h 243"/>
                <a:gd name="T24" fmla="*/ 132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5 w 243"/>
                <a:gd name="T31" fmla="*/ 241 h 243"/>
                <a:gd name="T32" fmla="*/ 156 w 243"/>
                <a:gd name="T33" fmla="*/ 237 h 243"/>
                <a:gd name="T34" fmla="*/ 161 w 243"/>
                <a:gd name="T35" fmla="*/ 235 h 243"/>
                <a:gd name="T36" fmla="*/ 168 w 243"/>
                <a:gd name="T37" fmla="*/ 234 h 243"/>
                <a:gd name="T38" fmla="*/ 188 w 243"/>
                <a:gd name="T39" fmla="*/ 223 h 243"/>
                <a:gd name="T40" fmla="*/ 196 w 243"/>
                <a:gd name="T41" fmla="*/ 215 h 243"/>
                <a:gd name="T42" fmla="*/ 201 w 243"/>
                <a:gd name="T43" fmla="*/ 211 h 243"/>
                <a:gd name="T44" fmla="*/ 203 w 243"/>
                <a:gd name="T45" fmla="*/ 209 h 243"/>
                <a:gd name="T46" fmla="*/ 203 w 243"/>
                <a:gd name="T47" fmla="*/ 208 h 243"/>
                <a:gd name="T48" fmla="*/ 204 w 243"/>
                <a:gd name="T49" fmla="*/ 208 h 243"/>
                <a:gd name="T50" fmla="*/ 206 w 243"/>
                <a:gd name="T51" fmla="*/ 208 h 243"/>
                <a:gd name="T52" fmla="*/ 206 w 243"/>
                <a:gd name="T53" fmla="*/ 205 h 243"/>
                <a:gd name="T54" fmla="*/ 206 w 243"/>
                <a:gd name="T55" fmla="*/ 204 h 243"/>
                <a:gd name="T56" fmla="*/ 207 w 243"/>
                <a:gd name="T57" fmla="*/ 204 h 243"/>
                <a:gd name="T58" fmla="*/ 210 w 243"/>
                <a:gd name="T59" fmla="*/ 202 h 243"/>
                <a:gd name="T60" fmla="*/ 214 w 243"/>
                <a:gd name="T61" fmla="*/ 198 h 243"/>
                <a:gd name="T62" fmla="*/ 222 w 243"/>
                <a:gd name="T63" fmla="*/ 189 h 243"/>
                <a:gd name="T64" fmla="*/ 227 w 243"/>
                <a:gd name="T65" fmla="*/ 178 h 243"/>
                <a:gd name="T66" fmla="*/ 230 w 243"/>
                <a:gd name="T67" fmla="*/ 172 h 243"/>
                <a:gd name="T68" fmla="*/ 233 w 243"/>
                <a:gd name="T69" fmla="*/ 168 h 243"/>
                <a:gd name="T70" fmla="*/ 234 w 243"/>
                <a:gd name="T71" fmla="*/ 161 h 243"/>
                <a:gd name="T72" fmla="*/ 236 w 243"/>
                <a:gd name="T73" fmla="*/ 156 h 243"/>
                <a:gd name="T74" fmla="*/ 239 w 243"/>
                <a:gd name="T75" fmla="*/ 145 h 243"/>
                <a:gd name="T76" fmla="*/ 242 w 243"/>
                <a:gd name="T77" fmla="*/ 132 h 243"/>
                <a:gd name="T78" fmla="*/ 243 w 243"/>
                <a:gd name="T79" fmla="*/ 121 h 243"/>
                <a:gd name="T80" fmla="*/ 242 w 243"/>
                <a:gd name="T81" fmla="*/ 108 h 243"/>
                <a:gd name="T82" fmla="*/ 239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6 w 243"/>
                <a:gd name="T89" fmla="*/ 35 h 243"/>
                <a:gd name="T90" fmla="*/ 196 w 243"/>
                <a:gd name="T91" fmla="*/ 26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4 h 243"/>
                <a:gd name="T98" fmla="*/ 145 w 243"/>
                <a:gd name="T99" fmla="*/ 2 h 243"/>
                <a:gd name="T100" fmla="*/ 132 w 243"/>
                <a:gd name="T101" fmla="*/ 0 h 243"/>
                <a:gd name="T102" fmla="*/ 121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4 w 243"/>
                <a:gd name="T111" fmla="*/ 35 h 243"/>
                <a:gd name="T112" fmla="*/ 19 w 243"/>
                <a:gd name="T113" fmla="*/ 53 h 243"/>
                <a:gd name="T114" fmla="*/ 8 w 243"/>
                <a:gd name="T115" fmla="*/ 74 h 243"/>
                <a:gd name="T116" fmla="*/ 1 w 243"/>
                <a:gd name="T117" fmla="*/ 96 h 243"/>
                <a:gd name="T118" fmla="*/ 0 w 243"/>
                <a:gd name="T11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1"/>
                  </a:move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63">
              <a:extLst>
                <a:ext uri="{FF2B5EF4-FFF2-40B4-BE49-F238E27FC236}">
                  <a16:creationId xmlns:a16="http://schemas.microsoft.com/office/drawing/2014/main" id="{BBA1E730-F08C-F61E-D41C-BF3F0D3A4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800" y="2336800"/>
              <a:ext cx="96838" cy="96838"/>
            </a:xfrm>
            <a:custGeom>
              <a:avLst/>
              <a:gdLst>
                <a:gd name="T0" fmla="*/ 0 w 243"/>
                <a:gd name="T1" fmla="*/ 122 h 243"/>
                <a:gd name="T2" fmla="*/ 1 w 243"/>
                <a:gd name="T3" fmla="*/ 145 h 243"/>
                <a:gd name="T4" fmla="*/ 3 w 243"/>
                <a:gd name="T5" fmla="*/ 156 h 243"/>
                <a:gd name="T6" fmla="*/ 8 w 243"/>
                <a:gd name="T7" fmla="*/ 168 h 243"/>
                <a:gd name="T8" fmla="*/ 12 w 243"/>
                <a:gd name="T9" fmla="*/ 178 h 243"/>
                <a:gd name="T10" fmla="*/ 19 w 243"/>
                <a:gd name="T11" fmla="*/ 189 h 243"/>
                <a:gd name="T12" fmla="*/ 25 w 243"/>
                <a:gd name="T13" fmla="*/ 198 h 243"/>
                <a:gd name="T14" fmla="*/ 34 w 243"/>
                <a:gd name="T15" fmla="*/ 208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1 w 243"/>
                <a:gd name="T23" fmla="*/ 243 h 243"/>
                <a:gd name="T24" fmla="*/ 132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5 w 243"/>
                <a:gd name="T31" fmla="*/ 241 h 243"/>
                <a:gd name="T32" fmla="*/ 156 w 243"/>
                <a:gd name="T33" fmla="*/ 238 h 243"/>
                <a:gd name="T34" fmla="*/ 161 w 243"/>
                <a:gd name="T35" fmla="*/ 235 h 243"/>
                <a:gd name="T36" fmla="*/ 168 w 243"/>
                <a:gd name="T37" fmla="*/ 234 h 243"/>
                <a:gd name="T38" fmla="*/ 188 w 243"/>
                <a:gd name="T39" fmla="*/ 223 h 243"/>
                <a:gd name="T40" fmla="*/ 196 w 243"/>
                <a:gd name="T41" fmla="*/ 215 h 243"/>
                <a:gd name="T42" fmla="*/ 201 w 243"/>
                <a:gd name="T43" fmla="*/ 211 h 243"/>
                <a:gd name="T44" fmla="*/ 203 w 243"/>
                <a:gd name="T45" fmla="*/ 209 h 243"/>
                <a:gd name="T46" fmla="*/ 203 w 243"/>
                <a:gd name="T47" fmla="*/ 208 h 243"/>
                <a:gd name="T48" fmla="*/ 204 w 243"/>
                <a:gd name="T49" fmla="*/ 208 h 243"/>
                <a:gd name="T50" fmla="*/ 206 w 243"/>
                <a:gd name="T51" fmla="*/ 208 h 243"/>
                <a:gd name="T52" fmla="*/ 206 w 243"/>
                <a:gd name="T53" fmla="*/ 206 h 243"/>
                <a:gd name="T54" fmla="*/ 206 w 243"/>
                <a:gd name="T55" fmla="*/ 204 h 243"/>
                <a:gd name="T56" fmla="*/ 207 w 243"/>
                <a:gd name="T57" fmla="*/ 204 h 243"/>
                <a:gd name="T58" fmla="*/ 210 w 243"/>
                <a:gd name="T59" fmla="*/ 202 h 243"/>
                <a:gd name="T60" fmla="*/ 214 w 243"/>
                <a:gd name="T61" fmla="*/ 198 h 243"/>
                <a:gd name="T62" fmla="*/ 222 w 243"/>
                <a:gd name="T63" fmla="*/ 189 h 243"/>
                <a:gd name="T64" fmla="*/ 227 w 243"/>
                <a:gd name="T65" fmla="*/ 178 h 243"/>
                <a:gd name="T66" fmla="*/ 230 w 243"/>
                <a:gd name="T67" fmla="*/ 172 h 243"/>
                <a:gd name="T68" fmla="*/ 233 w 243"/>
                <a:gd name="T69" fmla="*/ 168 h 243"/>
                <a:gd name="T70" fmla="*/ 234 w 243"/>
                <a:gd name="T71" fmla="*/ 161 h 243"/>
                <a:gd name="T72" fmla="*/ 236 w 243"/>
                <a:gd name="T73" fmla="*/ 156 h 243"/>
                <a:gd name="T74" fmla="*/ 239 w 243"/>
                <a:gd name="T75" fmla="*/ 145 h 243"/>
                <a:gd name="T76" fmla="*/ 242 w 243"/>
                <a:gd name="T77" fmla="*/ 133 h 243"/>
                <a:gd name="T78" fmla="*/ 243 w 243"/>
                <a:gd name="T79" fmla="*/ 122 h 243"/>
                <a:gd name="T80" fmla="*/ 242 w 243"/>
                <a:gd name="T81" fmla="*/ 108 h 243"/>
                <a:gd name="T82" fmla="*/ 239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6 w 243"/>
                <a:gd name="T89" fmla="*/ 35 h 243"/>
                <a:gd name="T90" fmla="*/ 196 w 243"/>
                <a:gd name="T91" fmla="*/ 27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4 h 243"/>
                <a:gd name="T98" fmla="*/ 145 w 243"/>
                <a:gd name="T99" fmla="*/ 2 h 243"/>
                <a:gd name="T100" fmla="*/ 132 w 243"/>
                <a:gd name="T101" fmla="*/ 0 h 243"/>
                <a:gd name="T102" fmla="*/ 121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4 w 243"/>
                <a:gd name="T111" fmla="*/ 35 h 243"/>
                <a:gd name="T112" fmla="*/ 19 w 243"/>
                <a:gd name="T113" fmla="*/ 53 h 243"/>
                <a:gd name="T114" fmla="*/ 8 w 243"/>
                <a:gd name="T115" fmla="*/ 74 h 243"/>
                <a:gd name="T116" fmla="*/ 1 w 243"/>
                <a:gd name="T117" fmla="*/ 96 h 243"/>
                <a:gd name="T118" fmla="*/ 0 w 243"/>
                <a:gd name="T119" fmla="*/ 1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2"/>
                  </a:move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8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Freeform 64">
              <a:extLst>
                <a:ext uri="{FF2B5EF4-FFF2-40B4-BE49-F238E27FC236}">
                  <a16:creationId xmlns:a16="http://schemas.microsoft.com/office/drawing/2014/main" id="{C52B894B-ECDA-84D3-237D-FEDB4E98F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2441575"/>
              <a:ext cx="96838" cy="96838"/>
            </a:xfrm>
            <a:custGeom>
              <a:avLst/>
              <a:gdLst>
                <a:gd name="T0" fmla="*/ 0 w 243"/>
                <a:gd name="T1" fmla="*/ 121 h 243"/>
                <a:gd name="T2" fmla="*/ 1 w 243"/>
                <a:gd name="T3" fmla="*/ 145 h 243"/>
                <a:gd name="T4" fmla="*/ 3 w 243"/>
                <a:gd name="T5" fmla="*/ 156 h 243"/>
                <a:gd name="T6" fmla="*/ 8 w 243"/>
                <a:gd name="T7" fmla="*/ 168 h 243"/>
                <a:gd name="T8" fmla="*/ 12 w 243"/>
                <a:gd name="T9" fmla="*/ 178 h 243"/>
                <a:gd name="T10" fmla="*/ 19 w 243"/>
                <a:gd name="T11" fmla="*/ 189 h 243"/>
                <a:gd name="T12" fmla="*/ 25 w 243"/>
                <a:gd name="T13" fmla="*/ 198 h 243"/>
                <a:gd name="T14" fmla="*/ 34 w 243"/>
                <a:gd name="T15" fmla="*/ 208 h 243"/>
                <a:gd name="T16" fmla="*/ 53 w 243"/>
                <a:gd name="T17" fmla="*/ 223 h 243"/>
                <a:gd name="T18" fmla="*/ 74 w 243"/>
                <a:gd name="T19" fmla="*/ 234 h 243"/>
                <a:gd name="T20" fmla="*/ 96 w 243"/>
                <a:gd name="T21" fmla="*/ 241 h 243"/>
                <a:gd name="T22" fmla="*/ 121 w 243"/>
                <a:gd name="T23" fmla="*/ 243 h 243"/>
                <a:gd name="T24" fmla="*/ 132 w 243"/>
                <a:gd name="T25" fmla="*/ 242 h 243"/>
                <a:gd name="T26" fmla="*/ 135 w 243"/>
                <a:gd name="T27" fmla="*/ 241 h 243"/>
                <a:gd name="T28" fmla="*/ 138 w 243"/>
                <a:gd name="T29" fmla="*/ 241 h 243"/>
                <a:gd name="T30" fmla="*/ 144 w 243"/>
                <a:gd name="T31" fmla="*/ 241 h 243"/>
                <a:gd name="T32" fmla="*/ 156 w 243"/>
                <a:gd name="T33" fmla="*/ 237 h 243"/>
                <a:gd name="T34" fmla="*/ 161 w 243"/>
                <a:gd name="T35" fmla="*/ 235 h 243"/>
                <a:gd name="T36" fmla="*/ 168 w 243"/>
                <a:gd name="T37" fmla="*/ 234 h 243"/>
                <a:gd name="T38" fmla="*/ 188 w 243"/>
                <a:gd name="T39" fmla="*/ 223 h 243"/>
                <a:gd name="T40" fmla="*/ 196 w 243"/>
                <a:gd name="T41" fmla="*/ 215 h 243"/>
                <a:gd name="T42" fmla="*/ 201 w 243"/>
                <a:gd name="T43" fmla="*/ 211 h 243"/>
                <a:gd name="T44" fmla="*/ 203 w 243"/>
                <a:gd name="T45" fmla="*/ 209 h 243"/>
                <a:gd name="T46" fmla="*/ 203 w 243"/>
                <a:gd name="T47" fmla="*/ 208 h 243"/>
                <a:gd name="T48" fmla="*/ 204 w 243"/>
                <a:gd name="T49" fmla="*/ 208 h 243"/>
                <a:gd name="T50" fmla="*/ 206 w 243"/>
                <a:gd name="T51" fmla="*/ 208 h 243"/>
                <a:gd name="T52" fmla="*/ 206 w 243"/>
                <a:gd name="T53" fmla="*/ 205 h 243"/>
                <a:gd name="T54" fmla="*/ 206 w 243"/>
                <a:gd name="T55" fmla="*/ 204 h 243"/>
                <a:gd name="T56" fmla="*/ 207 w 243"/>
                <a:gd name="T57" fmla="*/ 204 h 243"/>
                <a:gd name="T58" fmla="*/ 210 w 243"/>
                <a:gd name="T59" fmla="*/ 202 h 243"/>
                <a:gd name="T60" fmla="*/ 214 w 243"/>
                <a:gd name="T61" fmla="*/ 198 h 243"/>
                <a:gd name="T62" fmla="*/ 222 w 243"/>
                <a:gd name="T63" fmla="*/ 189 h 243"/>
                <a:gd name="T64" fmla="*/ 227 w 243"/>
                <a:gd name="T65" fmla="*/ 178 h 243"/>
                <a:gd name="T66" fmla="*/ 229 w 243"/>
                <a:gd name="T67" fmla="*/ 172 h 243"/>
                <a:gd name="T68" fmla="*/ 233 w 243"/>
                <a:gd name="T69" fmla="*/ 168 h 243"/>
                <a:gd name="T70" fmla="*/ 234 w 243"/>
                <a:gd name="T71" fmla="*/ 161 h 243"/>
                <a:gd name="T72" fmla="*/ 236 w 243"/>
                <a:gd name="T73" fmla="*/ 156 h 243"/>
                <a:gd name="T74" fmla="*/ 239 w 243"/>
                <a:gd name="T75" fmla="*/ 145 h 243"/>
                <a:gd name="T76" fmla="*/ 242 w 243"/>
                <a:gd name="T77" fmla="*/ 133 h 243"/>
                <a:gd name="T78" fmla="*/ 243 w 243"/>
                <a:gd name="T79" fmla="*/ 121 h 243"/>
                <a:gd name="T80" fmla="*/ 242 w 243"/>
                <a:gd name="T81" fmla="*/ 108 h 243"/>
                <a:gd name="T82" fmla="*/ 239 w 243"/>
                <a:gd name="T83" fmla="*/ 96 h 243"/>
                <a:gd name="T84" fmla="*/ 233 w 243"/>
                <a:gd name="T85" fmla="*/ 74 h 243"/>
                <a:gd name="T86" fmla="*/ 222 w 243"/>
                <a:gd name="T87" fmla="*/ 53 h 243"/>
                <a:gd name="T88" fmla="*/ 206 w 243"/>
                <a:gd name="T89" fmla="*/ 35 h 243"/>
                <a:gd name="T90" fmla="*/ 196 w 243"/>
                <a:gd name="T91" fmla="*/ 26 h 243"/>
                <a:gd name="T92" fmla="*/ 188 w 243"/>
                <a:gd name="T93" fmla="*/ 20 h 243"/>
                <a:gd name="T94" fmla="*/ 168 w 243"/>
                <a:gd name="T95" fmla="*/ 9 h 243"/>
                <a:gd name="T96" fmla="*/ 156 w 243"/>
                <a:gd name="T97" fmla="*/ 4 h 243"/>
                <a:gd name="T98" fmla="*/ 144 w 243"/>
                <a:gd name="T99" fmla="*/ 2 h 243"/>
                <a:gd name="T100" fmla="*/ 132 w 243"/>
                <a:gd name="T101" fmla="*/ 0 h 243"/>
                <a:gd name="T102" fmla="*/ 121 w 243"/>
                <a:gd name="T103" fmla="*/ 0 h 243"/>
                <a:gd name="T104" fmla="*/ 96 w 243"/>
                <a:gd name="T105" fmla="*/ 2 h 243"/>
                <a:gd name="T106" fmla="*/ 74 w 243"/>
                <a:gd name="T107" fmla="*/ 9 h 243"/>
                <a:gd name="T108" fmla="*/ 53 w 243"/>
                <a:gd name="T109" fmla="*/ 20 h 243"/>
                <a:gd name="T110" fmla="*/ 34 w 243"/>
                <a:gd name="T111" fmla="*/ 35 h 243"/>
                <a:gd name="T112" fmla="*/ 19 w 243"/>
                <a:gd name="T113" fmla="*/ 53 h 243"/>
                <a:gd name="T114" fmla="*/ 8 w 243"/>
                <a:gd name="T115" fmla="*/ 74 h 243"/>
                <a:gd name="T116" fmla="*/ 1 w 243"/>
                <a:gd name="T117" fmla="*/ 96 h 243"/>
                <a:gd name="T118" fmla="*/ 0 w 243"/>
                <a:gd name="T119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0" y="121"/>
                  </a:move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79" name="Groupe 2078">
            <a:extLst>
              <a:ext uri="{FF2B5EF4-FFF2-40B4-BE49-F238E27FC236}">
                <a16:creationId xmlns:a16="http://schemas.microsoft.com/office/drawing/2014/main" id="{51B837E2-9824-4CBF-2A79-7C24F0A07844}"/>
              </a:ext>
            </a:extLst>
          </p:cNvPr>
          <p:cNvGrpSpPr/>
          <p:nvPr/>
        </p:nvGrpSpPr>
        <p:grpSpPr>
          <a:xfrm>
            <a:off x="6709819" y="3721731"/>
            <a:ext cx="2728913" cy="2178050"/>
            <a:chOff x="6850063" y="3684588"/>
            <a:chExt cx="2728913" cy="217805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AF9C4A7-B42F-381A-F847-1891FF981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3684588"/>
              <a:ext cx="2628900" cy="2097088"/>
            </a:xfrm>
            <a:custGeom>
              <a:avLst/>
              <a:gdLst>
                <a:gd name="T0" fmla="*/ 0 w 6623"/>
                <a:gd name="T1" fmla="*/ 0 h 5281"/>
                <a:gd name="T2" fmla="*/ 0 w 6623"/>
                <a:gd name="T3" fmla="*/ 5281 h 5281"/>
                <a:gd name="T4" fmla="*/ 6623 w 6623"/>
                <a:gd name="T5" fmla="*/ 5281 h 5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23" h="5281">
                  <a:moveTo>
                    <a:pt x="0" y="0"/>
                  </a:moveTo>
                  <a:lnTo>
                    <a:pt x="0" y="5281"/>
                  </a:lnTo>
                  <a:lnTo>
                    <a:pt x="6623" y="52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774065CB-8724-8635-8885-4084D2E3D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34525" y="5781675"/>
              <a:ext cx="0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CF0127E0-F070-0F91-220A-EEAA66A45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82063" y="5781675"/>
              <a:ext cx="0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B8DA17AF-C028-BDF7-66E6-72A0D4A45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1188" y="5781675"/>
              <a:ext cx="0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AE9803F1-9153-F19B-A759-1404EF51A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0313" y="5781675"/>
              <a:ext cx="0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E74F1A5C-5B5A-FAA9-2AE3-C1849D20D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7850" y="5781675"/>
              <a:ext cx="0" cy="809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578936D9-7EC0-616D-1A03-4315CB57A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5781675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29C5C456-E4E7-F3C9-041C-9DEB74D4A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5434013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B783A213-0CEA-8AA5-8ABE-1AC664E93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5087938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6108CCDE-E654-D7BC-46E6-D4818FAC7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4740275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7A65F288-1475-E517-7DA1-E8076C17F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4394200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D624171C-35F4-480F-5742-9FA6A8D45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4048125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949871C1-CB5B-B1AE-D4E2-93EAE4543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0063" y="3702050"/>
              <a:ext cx="77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4C23727-1158-90AC-72F7-5C4E3C05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4048125"/>
              <a:ext cx="2597150" cy="285750"/>
            </a:xfrm>
            <a:custGeom>
              <a:avLst/>
              <a:gdLst>
                <a:gd name="T0" fmla="*/ 6544 w 6544"/>
                <a:gd name="T1" fmla="*/ 719 h 719"/>
                <a:gd name="T2" fmla="*/ 4909 w 6544"/>
                <a:gd name="T3" fmla="*/ 666 h 719"/>
                <a:gd name="T4" fmla="*/ 3261 w 6544"/>
                <a:gd name="T5" fmla="*/ 547 h 719"/>
                <a:gd name="T6" fmla="*/ 1626 w 6544"/>
                <a:gd name="T7" fmla="*/ 231 h 719"/>
                <a:gd name="T8" fmla="*/ 0 w 6544"/>
                <a:gd name="T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4" h="719">
                  <a:moveTo>
                    <a:pt x="6544" y="719"/>
                  </a:moveTo>
                  <a:lnTo>
                    <a:pt x="4909" y="666"/>
                  </a:lnTo>
                  <a:lnTo>
                    <a:pt x="3261" y="547"/>
                  </a:lnTo>
                  <a:lnTo>
                    <a:pt x="1626" y="231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C1037F8B-628B-D0D2-01CC-3A350EBB5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4048125"/>
              <a:ext cx="2603500" cy="1490663"/>
            </a:xfrm>
            <a:custGeom>
              <a:avLst/>
              <a:gdLst>
                <a:gd name="T0" fmla="*/ 6557 w 6557"/>
                <a:gd name="T1" fmla="*/ 2869 h 3754"/>
                <a:gd name="T2" fmla="*/ 4909 w 6557"/>
                <a:gd name="T3" fmla="*/ 3306 h 3754"/>
                <a:gd name="T4" fmla="*/ 3274 w 6557"/>
                <a:gd name="T5" fmla="*/ 3635 h 3754"/>
                <a:gd name="T6" fmla="*/ 1626 w 6557"/>
                <a:gd name="T7" fmla="*/ 3754 h 3754"/>
                <a:gd name="T8" fmla="*/ 0 w 6557"/>
                <a:gd name="T9" fmla="*/ 0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7" h="3754">
                  <a:moveTo>
                    <a:pt x="6557" y="2869"/>
                  </a:moveTo>
                  <a:lnTo>
                    <a:pt x="4909" y="3306"/>
                  </a:lnTo>
                  <a:lnTo>
                    <a:pt x="3274" y="3635"/>
                  </a:lnTo>
                  <a:lnTo>
                    <a:pt x="1626" y="3754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99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6F00FE85-ECBA-1D3D-B8C7-4605CAADE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4090988"/>
              <a:ext cx="96838" cy="96838"/>
            </a:xfrm>
            <a:custGeom>
              <a:avLst/>
              <a:gdLst>
                <a:gd name="T0" fmla="*/ 121 w 243"/>
                <a:gd name="T1" fmla="*/ 243 h 243"/>
                <a:gd name="T2" fmla="*/ 132 w 243"/>
                <a:gd name="T3" fmla="*/ 242 h 243"/>
                <a:gd name="T4" fmla="*/ 135 w 243"/>
                <a:gd name="T5" fmla="*/ 241 h 243"/>
                <a:gd name="T6" fmla="*/ 138 w 243"/>
                <a:gd name="T7" fmla="*/ 241 h 243"/>
                <a:gd name="T8" fmla="*/ 144 w 243"/>
                <a:gd name="T9" fmla="*/ 241 h 243"/>
                <a:gd name="T10" fmla="*/ 156 w 243"/>
                <a:gd name="T11" fmla="*/ 238 h 243"/>
                <a:gd name="T12" fmla="*/ 161 w 243"/>
                <a:gd name="T13" fmla="*/ 236 h 243"/>
                <a:gd name="T14" fmla="*/ 168 w 243"/>
                <a:gd name="T15" fmla="*/ 235 h 243"/>
                <a:gd name="T16" fmla="*/ 188 w 243"/>
                <a:gd name="T17" fmla="*/ 224 h 243"/>
                <a:gd name="T18" fmla="*/ 196 w 243"/>
                <a:gd name="T19" fmla="*/ 216 h 243"/>
                <a:gd name="T20" fmla="*/ 201 w 243"/>
                <a:gd name="T21" fmla="*/ 211 h 243"/>
                <a:gd name="T22" fmla="*/ 203 w 243"/>
                <a:gd name="T23" fmla="*/ 209 h 243"/>
                <a:gd name="T24" fmla="*/ 203 w 243"/>
                <a:gd name="T25" fmla="*/ 208 h 243"/>
                <a:gd name="T26" fmla="*/ 204 w 243"/>
                <a:gd name="T27" fmla="*/ 208 h 243"/>
                <a:gd name="T28" fmla="*/ 206 w 243"/>
                <a:gd name="T29" fmla="*/ 208 h 243"/>
                <a:gd name="T30" fmla="*/ 206 w 243"/>
                <a:gd name="T31" fmla="*/ 206 h 243"/>
                <a:gd name="T32" fmla="*/ 206 w 243"/>
                <a:gd name="T33" fmla="*/ 205 h 243"/>
                <a:gd name="T34" fmla="*/ 207 w 243"/>
                <a:gd name="T35" fmla="*/ 205 h 243"/>
                <a:gd name="T36" fmla="*/ 210 w 243"/>
                <a:gd name="T37" fmla="*/ 203 h 243"/>
                <a:gd name="T38" fmla="*/ 214 w 243"/>
                <a:gd name="T39" fmla="*/ 198 h 243"/>
                <a:gd name="T40" fmla="*/ 222 w 243"/>
                <a:gd name="T41" fmla="*/ 189 h 243"/>
                <a:gd name="T42" fmla="*/ 227 w 243"/>
                <a:gd name="T43" fmla="*/ 178 h 243"/>
                <a:gd name="T44" fmla="*/ 229 w 243"/>
                <a:gd name="T45" fmla="*/ 173 h 243"/>
                <a:gd name="T46" fmla="*/ 233 w 243"/>
                <a:gd name="T47" fmla="*/ 168 h 243"/>
                <a:gd name="T48" fmla="*/ 234 w 243"/>
                <a:gd name="T49" fmla="*/ 162 h 243"/>
                <a:gd name="T50" fmla="*/ 236 w 243"/>
                <a:gd name="T51" fmla="*/ 156 h 243"/>
                <a:gd name="T52" fmla="*/ 239 w 243"/>
                <a:gd name="T53" fmla="*/ 145 h 243"/>
                <a:gd name="T54" fmla="*/ 242 w 243"/>
                <a:gd name="T55" fmla="*/ 133 h 243"/>
                <a:gd name="T56" fmla="*/ 243 w 243"/>
                <a:gd name="T57" fmla="*/ 122 h 243"/>
                <a:gd name="T58" fmla="*/ 242 w 243"/>
                <a:gd name="T59" fmla="*/ 109 h 243"/>
                <a:gd name="T60" fmla="*/ 239 w 243"/>
                <a:gd name="T61" fmla="*/ 96 h 243"/>
                <a:gd name="T62" fmla="*/ 233 w 243"/>
                <a:gd name="T63" fmla="*/ 74 h 243"/>
                <a:gd name="T64" fmla="*/ 222 w 243"/>
                <a:gd name="T65" fmla="*/ 53 h 243"/>
                <a:gd name="T66" fmla="*/ 206 w 243"/>
                <a:gd name="T67" fmla="*/ 36 h 243"/>
                <a:gd name="T68" fmla="*/ 196 w 243"/>
                <a:gd name="T69" fmla="*/ 27 h 243"/>
                <a:gd name="T70" fmla="*/ 188 w 243"/>
                <a:gd name="T71" fmla="*/ 20 h 243"/>
                <a:gd name="T72" fmla="*/ 168 w 243"/>
                <a:gd name="T73" fmla="*/ 9 h 243"/>
                <a:gd name="T74" fmla="*/ 156 w 243"/>
                <a:gd name="T75" fmla="*/ 5 h 243"/>
                <a:gd name="T76" fmla="*/ 144 w 243"/>
                <a:gd name="T77" fmla="*/ 3 h 243"/>
                <a:gd name="T78" fmla="*/ 132 w 243"/>
                <a:gd name="T79" fmla="*/ 0 h 243"/>
                <a:gd name="T80" fmla="*/ 121 w 243"/>
                <a:gd name="T81" fmla="*/ 0 h 243"/>
                <a:gd name="T82" fmla="*/ 96 w 243"/>
                <a:gd name="T83" fmla="*/ 3 h 243"/>
                <a:gd name="T84" fmla="*/ 74 w 243"/>
                <a:gd name="T85" fmla="*/ 9 h 243"/>
                <a:gd name="T86" fmla="*/ 53 w 243"/>
                <a:gd name="T87" fmla="*/ 20 h 243"/>
                <a:gd name="T88" fmla="*/ 34 w 243"/>
                <a:gd name="T89" fmla="*/ 36 h 243"/>
                <a:gd name="T90" fmla="*/ 19 w 243"/>
                <a:gd name="T91" fmla="*/ 53 h 243"/>
                <a:gd name="T92" fmla="*/ 8 w 243"/>
                <a:gd name="T93" fmla="*/ 74 h 243"/>
                <a:gd name="T94" fmla="*/ 1 w 243"/>
                <a:gd name="T95" fmla="*/ 96 h 243"/>
                <a:gd name="T96" fmla="*/ 0 w 243"/>
                <a:gd name="T97" fmla="*/ 122 h 243"/>
                <a:gd name="T98" fmla="*/ 1 w 243"/>
                <a:gd name="T99" fmla="*/ 145 h 243"/>
                <a:gd name="T100" fmla="*/ 3 w 243"/>
                <a:gd name="T101" fmla="*/ 156 h 243"/>
                <a:gd name="T102" fmla="*/ 8 w 243"/>
                <a:gd name="T103" fmla="*/ 168 h 243"/>
                <a:gd name="T104" fmla="*/ 12 w 243"/>
                <a:gd name="T105" fmla="*/ 178 h 243"/>
                <a:gd name="T106" fmla="*/ 19 w 243"/>
                <a:gd name="T107" fmla="*/ 189 h 243"/>
                <a:gd name="T108" fmla="*/ 25 w 243"/>
                <a:gd name="T109" fmla="*/ 198 h 243"/>
                <a:gd name="T110" fmla="*/ 34 w 243"/>
                <a:gd name="T111" fmla="*/ 208 h 243"/>
                <a:gd name="T112" fmla="*/ 53 w 243"/>
                <a:gd name="T113" fmla="*/ 224 h 243"/>
                <a:gd name="T114" fmla="*/ 74 w 243"/>
                <a:gd name="T115" fmla="*/ 235 h 243"/>
                <a:gd name="T116" fmla="*/ 96 w 243"/>
                <a:gd name="T117" fmla="*/ 241 h 243"/>
                <a:gd name="T118" fmla="*/ 121 w 243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5"/>
                  </a:lnTo>
                  <a:lnTo>
                    <a:pt x="188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57210451-F5B0-25E5-DE00-FE5498DD8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4000500"/>
              <a:ext cx="96838" cy="95250"/>
            </a:xfrm>
            <a:custGeom>
              <a:avLst/>
              <a:gdLst>
                <a:gd name="T0" fmla="*/ 121 w 243"/>
                <a:gd name="T1" fmla="*/ 244 h 244"/>
                <a:gd name="T2" fmla="*/ 132 w 243"/>
                <a:gd name="T3" fmla="*/ 242 h 244"/>
                <a:gd name="T4" fmla="*/ 135 w 243"/>
                <a:gd name="T5" fmla="*/ 241 h 244"/>
                <a:gd name="T6" fmla="*/ 138 w 243"/>
                <a:gd name="T7" fmla="*/ 241 h 244"/>
                <a:gd name="T8" fmla="*/ 144 w 243"/>
                <a:gd name="T9" fmla="*/ 241 h 244"/>
                <a:gd name="T10" fmla="*/ 156 w 243"/>
                <a:gd name="T11" fmla="*/ 238 h 244"/>
                <a:gd name="T12" fmla="*/ 161 w 243"/>
                <a:gd name="T13" fmla="*/ 236 h 244"/>
                <a:gd name="T14" fmla="*/ 168 w 243"/>
                <a:gd name="T15" fmla="*/ 235 h 244"/>
                <a:gd name="T16" fmla="*/ 188 w 243"/>
                <a:gd name="T17" fmla="*/ 224 h 244"/>
                <a:gd name="T18" fmla="*/ 196 w 243"/>
                <a:gd name="T19" fmla="*/ 216 h 244"/>
                <a:gd name="T20" fmla="*/ 201 w 243"/>
                <a:gd name="T21" fmla="*/ 211 h 244"/>
                <a:gd name="T22" fmla="*/ 203 w 243"/>
                <a:gd name="T23" fmla="*/ 209 h 244"/>
                <a:gd name="T24" fmla="*/ 203 w 243"/>
                <a:gd name="T25" fmla="*/ 208 h 244"/>
                <a:gd name="T26" fmla="*/ 204 w 243"/>
                <a:gd name="T27" fmla="*/ 208 h 244"/>
                <a:gd name="T28" fmla="*/ 206 w 243"/>
                <a:gd name="T29" fmla="*/ 208 h 244"/>
                <a:gd name="T30" fmla="*/ 206 w 243"/>
                <a:gd name="T31" fmla="*/ 206 h 244"/>
                <a:gd name="T32" fmla="*/ 206 w 243"/>
                <a:gd name="T33" fmla="*/ 205 h 244"/>
                <a:gd name="T34" fmla="*/ 207 w 243"/>
                <a:gd name="T35" fmla="*/ 205 h 244"/>
                <a:gd name="T36" fmla="*/ 210 w 243"/>
                <a:gd name="T37" fmla="*/ 203 h 244"/>
                <a:gd name="T38" fmla="*/ 214 w 243"/>
                <a:gd name="T39" fmla="*/ 198 h 244"/>
                <a:gd name="T40" fmla="*/ 222 w 243"/>
                <a:gd name="T41" fmla="*/ 189 h 244"/>
                <a:gd name="T42" fmla="*/ 227 w 243"/>
                <a:gd name="T43" fmla="*/ 178 h 244"/>
                <a:gd name="T44" fmla="*/ 229 w 243"/>
                <a:gd name="T45" fmla="*/ 173 h 244"/>
                <a:gd name="T46" fmla="*/ 233 w 243"/>
                <a:gd name="T47" fmla="*/ 168 h 244"/>
                <a:gd name="T48" fmla="*/ 234 w 243"/>
                <a:gd name="T49" fmla="*/ 162 h 244"/>
                <a:gd name="T50" fmla="*/ 236 w 243"/>
                <a:gd name="T51" fmla="*/ 156 h 244"/>
                <a:gd name="T52" fmla="*/ 239 w 243"/>
                <a:gd name="T53" fmla="*/ 145 h 244"/>
                <a:gd name="T54" fmla="*/ 242 w 243"/>
                <a:gd name="T55" fmla="*/ 133 h 244"/>
                <a:gd name="T56" fmla="*/ 243 w 243"/>
                <a:gd name="T57" fmla="*/ 122 h 244"/>
                <a:gd name="T58" fmla="*/ 242 w 243"/>
                <a:gd name="T59" fmla="*/ 109 h 244"/>
                <a:gd name="T60" fmla="*/ 239 w 243"/>
                <a:gd name="T61" fmla="*/ 97 h 244"/>
                <a:gd name="T62" fmla="*/ 233 w 243"/>
                <a:gd name="T63" fmla="*/ 74 h 244"/>
                <a:gd name="T64" fmla="*/ 222 w 243"/>
                <a:gd name="T65" fmla="*/ 54 h 244"/>
                <a:gd name="T66" fmla="*/ 206 w 243"/>
                <a:gd name="T67" fmla="*/ 36 h 244"/>
                <a:gd name="T68" fmla="*/ 196 w 243"/>
                <a:gd name="T69" fmla="*/ 27 h 244"/>
                <a:gd name="T70" fmla="*/ 188 w 243"/>
                <a:gd name="T71" fmla="*/ 20 h 244"/>
                <a:gd name="T72" fmla="*/ 168 w 243"/>
                <a:gd name="T73" fmla="*/ 9 h 244"/>
                <a:gd name="T74" fmla="*/ 156 w 243"/>
                <a:gd name="T75" fmla="*/ 5 h 244"/>
                <a:gd name="T76" fmla="*/ 144 w 243"/>
                <a:gd name="T77" fmla="*/ 3 h 244"/>
                <a:gd name="T78" fmla="*/ 132 w 243"/>
                <a:gd name="T79" fmla="*/ 0 h 244"/>
                <a:gd name="T80" fmla="*/ 121 w 243"/>
                <a:gd name="T81" fmla="*/ 0 h 244"/>
                <a:gd name="T82" fmla="*/ 96 w 243"/>
                <a:gd name="T83" fmla="*/ 3 h 244"/>
                <a:gd name="T84" fmla="*/ 74 w 243"/>
                <a:gd name="T85" fmla="*/ 9 h 244"/>
                <a:gd name="T86" fmla="*/ 53 w 243"/>
                <a:gd name="T87" fmla="*/ 20 h 244"/>
                <a:gd name="T88" fmla="*/ 34 w 243"/>
                <a:gd name="T89" fmla="*/ 36 h 244"/>
                <a:gd name="T90" fmla="*/ 19 w 243"/>
                <a:gd name="T91" fmla="*/ 54 h 244"/>
                <a:gd name="T92" fmla="*/ 8 w 243"/>
                <a:gd name="T93" fmla="*/ 74 h 244"/>
                <a:gd name="T94" fmla="*/ 1 w 243"/>
                <a:gd name="T95" fmla="*/ 97 h 244"/>
                <a:gd name="T96" fmla="*/ 0 w 243"/>
                <a:gd name="T97" fmla="*/ 122 h 244"/>
                <a:gd name="T98" fmla="*/ 1 w 243"/>
                <a:gd name="T99" fmla="*/ 145 h 244"/>
                <a:gd name="T100" fmla="*/ 3 w 243"/>
                <a:gd name="T101" fmla="*/ 156 h 244"/>
                <a:gd name="T102" fmla="*/ 8 w 243"/>
                <a:gd name="T103" fmla="*/ 168 h 244"/>
                <a:gd name="T104" fmla="*/ 12 w 243"/>
                <a:gd name="T105" fmla="*/ 178 h 244"/>
                <a:gd name="T106" fmla="*/ 19 w 243"/>
                <a:gd name="T107" fmla="*/ 189 h 244"/>
                <a:gd name="T108" fmla="*/ 25 w 243"/>
                <a:gd name="T109" fmla="*/ 198 h 244"/>
                <a:gd name="T110" fmla="*/ 34 w 243"/>
                <a:gd name="T111" fmla="*/ 208 h 244"/>
                <a:gd name="T112" fmla="*/ 53 w 243"/>
                <a:gd name="T113" fmla="*/ 224 h 244"/>
                <a:gd name="T114" fmla="*/ 74 w 243"/>
                <a:gd name="T115" fmla="*/ 235 h 244"/>
                <a:gd name="T116" fmla="*/ 96 w 243"/>
                <a:gd name="T117" fmla="*/ 241 h 244"/>
                <a:gd name="T118" fmla="*/ 121 w 243"/>
                <a:gd name="T11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4">
                  <a:moveTo>
                    <a:pt x="121" y="244"/>
                  </a:move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5"/>
                  </a:lnTo>
                  <a:lnTo>
                    <a:pt x="188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7"/>
                  </a:lnTo>
                  <a:lnTo>
                    <a:pt x="233" y="74"/>
                  </a:lnTo>
                  <a:lnTo>
                    <a:pt x="222" y="54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4"/>
                  </a:lnTo>
                  <a:lnTo>
                    <a:pt x="8" y="74"/>
                  </a:lnTo>
                  <a:lnTo>
                    <a:pt x="1" y="97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4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7E96E90C-9A5E-7826-8F15-776D3B8F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4216400"/>
              <a:ext cx="96838" cy="96838"/>
            </a:xfrm>
            <a:custGeom>
              <a:avLst/>
              <a:gdLst>
                <a:gd name="T0" fmla="*/ 121 w 243"/>
                <a:gd name="T1" fmla="*/ 243 h 243"/>
                <a:gd name="T2" fmla="*/ 132 w 243"/>
                <a:gd name="T3" fmla="*/ 242 h 243"/>
                <a:gd name="T4" fmla="*/ 134 w 243"/>
                <a:gd name="T5" fmla="*/ 241 h 243"/>
                <a:gd name="T6" fmla="*/ 138 w 243"/>
                <a:gd name="T7" fmla="*/ 241 h 243"/>
                <a:gd name="T8" fmla="*/ 144 w 243"/>
                <a:gd name="T9" fmla="*/ 241 h 243"/>
                <a:gd name="T10" fmla="*/ 155 w 243"/>
                <a:gd name="T11" fmla="*/ 238 h 243"/>
                <a:gd name="T12" fmla="*/ 161 w 243"/>
                <a:gd name="T13" fmla="*/ 236 h 243"/>
                <a:gd name="T14" fmla="*/ 167 w 243"/>
                <a:gd name="T15" fmla="*/ 235 h 243"/>
                <a:gd name="T16" fmla="*/ 187 w 243"/>
                <a:gd name="T17" fmla="*/ 224 h 243"/>
                <a:gd name="T18" fmla="*/ 196 w 243"/>
                <a:gd name="T19" fmla="*/ 216 h 243"/>
                <a:gd name="T20" fmla="*/ 201 w 243"/>
                <a:gd name="T21" fmla="*/ 211 h 243"/>
                <a:gd name="T22" fmla="*/ 203 w 243"/>
                <a:gd name="T23" fmla="*/ 209 h 243"/>
                <a:gd name="T24" fmla="*/ 203 w 243"/>
                <a:gd name="T25" fmla="*/ 208 h 243"/>
                <a:gd name="T26" fmla="*/ 204 w 243"/>
                <a:gd name="T27" fmla="*/ 208 h 243"/>
                <a:gd name="T28" fmla="*/ 206 w 243"/>
                <a:gd name="T29" fmla="*/ 208 h 243"/>
                <a:gd name="T30" fmla="*/ 206 w 243"/>
                <a:gd name="T31" fmla="*/ 206 h 243"/>
                <a:gd name="T32" fmla="*/ 206 w 243"/>
                <a:gd name="T33" fmla="*/ 205 h 243"/>
                <a:gd name="T34" fmla="*/ 207 w 243"/>
                <a:gd name="T35" fmla="*/ 205 h 243"/>
                <a:gd name="T36" fmla="*/ 209 w 243"/>
                <a:gd name="T37" fmla="*/ 203 h 243"/>
                <a:gd name="T38" fmla="*/ 214 w 243"/>
                <a:gd name="T39" fmla="*/ 198 h 243"/>
                <a:gd name="T40" fmla="*/ 222 w 243"/>
                <a:gd name="T41" fmla="*/ 189 h 243"/>
                <a:gd name="T42" fmla="*/ 227 w 243"/>
                <a:gd name="T43" fmla="*/ 178 h 243"/>
                <a:gd name="T44" fmla="*/ 229 w 243"/>
                <a:gd name="T45" fmla="*/ 173 h 243"/>
                <a:gd name="T46" fmla="*/ 233 w 243"/>
                <a:gd name="T47" fmla="*/ 168 h 243"/>
                <a:gd name="T48" fmla="*/ 234 w 243"/>
                <a:gd name="T49" fmla="*/ 162 h 243"/>
                <a:gd name="T50" fmla="*/ 236 w 243"/>
                <a:gd name="T51" fmla="*/ 156 h 243"/>
                <a:gd name="T52" fmla="*/ 239 w 243"/>
                <a:gd name="T53" fmla="*/ 145 h 243"/>
                <a:gd name="T54" fmla="*/ 241 w 243"/>
                <a:gd name="T55" fmla="*/ 133 h 243"/>
                <a:gd name="T56" fmla="*/ 243 w 243"/>
                <a:gd name="T57" fmla="*/ 122 h 243"/>
                <a:gd name="T58" fmla="*/ 241 w 243"/>
                <a:gd name="T59" fmla="*/ 109 h 243"/>
                <a:gd name="T60" fmla="*/ 239 w 243"/>
                <a:gd name="T61" fmla="*/ 96 h 243"/>
                <a:gd name="T62" fmla="*/ 233 w 243"/>
                <a:gd name="T63" fmla="*/ 74 h 243"/>
                <a:gd name="T64" fmla="*/ 222 w 243"/>
                <a:gd name="T65" fmla="*/ 53 h 243"/>
                <a:gd name="T66" fmla="*/ 206 w 243"/>
                <a:gd name="T67" fmla="*/ 36 h 243"/>
                <a:gd name="T68" fmla="*/ 196 w 243"/>
                <a:gd name="T69" fmla="*/ 27 h 243"/>
                <a:gd name="T70" fmla="*/ 187 w 243"/>
                <a:gd name="T71" fmla="*/ 20 h 243"/>
                <a:gd name="T72" fmla="*/ 167 w 243"/>
                <a:gd name="T73" fmla="*/ 9 h 243"/>
                <a:gd name="T74" fmla="*/ 155 w 243"/>
                <a:gd name="T75" fmla="*/ 5 h 243"/>
                <a:gd name="T76" fmla="*/ 144 w 243"/>
                <a:gd name="T77" fmla="*/ 3 h 243"/>
                <a:gd name="T78" fmla="*/ 132 w 243"/>
                <a:gd name="T79" fmla="*/ 0 h 243"/>
                <a:gd name="T80" fmla="*/ 121 w 243"/>
                <a:gd name="T81" fmla="*/ 0 h 243"/>
                <a:gd name="T82" fmla="*/ 96 w 243"/>
                <a:gd name="T83" fmla="*/ 3 h 243"/>
                <a:gd name="T84" fmla="*/ 74 w 243"/>
                <a:gd name="T85" fmla="*/ 9 h 243"/>
                <a:gd name="T86" fmla="*/ 53 w 243"/>
                <a:gd name="T87" fmla="*/ 20 h 243"/>
                <a:gd name="T88" fmla="*/ 34 w 243"/>
                <a:gd name="T89" fmla="*/ 36 h 243"/>
                <a:gd name="T90" fmla="*/ 18 w 243"/>
                <a:gd name="T91" fmla="*/ 53 h 243"/>
                <a:gd name="T92" fmla="*/ 7 w 243"/>
                <a:gd name="T93" fmla="*/ 74 h 243"/>
                <a:gd name="T94" fmla="*/ 1 w 243"/>
                <a:gd name="T95" fmla="*/ 96 h 243"/>
                <a:gd name="T96" fmla="*/ 0 w 243"/>
                <a:gd name="T97" fmla="*/ 122 h 243"/>
                <a:gd name="T98" fmla="*/ 1 w 243"/>
                <a:gd name="T99" fmla="*/ 145 h 243"/>
                <a:gd name="T100" fmla="*/ 3 w 243"/>
                <a:gd name="T101" fmla="*/ 156 h 243"/>
                <a:gd name="T102" fmla="*/ 7 w 243"/>
                <a:gd name="T103" fmla="*/ 168 h 243"/>
                <a:gd name="T104" fmla="*/ 12 w 243"/>
                <a:gd name="T105" fmla="*/ 178 h 243"/>
                <a:gd name="T106" fmla="*/ 18 w 243"/>
                <a:gd name="T107" fmla="*/ 189 h 243"/>
                <a:gd name="T108" fmla="*/ 25 w 243"/>
                <a:gd name="T109" fmla="*/ 198 h 243"/>
                <a:gd name="T110" fmla="*/ 34 w 243"/>
                <a:gd name="T111" fmla="*/ 208 h 243"/>
                <a:gd name="T112" fmla="*/ 53 w 243"/>
                <a:gd name="T113" fmla="*/ 224 h 243"/>
                <a:gd name="T114" fmla="*/ 74 w 243"/>
                <a:gd name="T115" fmla="*/ 235 h 243"/>
                <a:gd name="T116" fmla="*/ 96 w 243"/>
                <a:gd name="T117" fmla="*/ 241 h 243"/>
                <a:gd name="T118" fmla="*/ 121 w 243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6"/>
                  </a:lnTo>
                  <a:lnTo>
                    <a:pt x="167" y="235"/>
                  </a:lnTo>
                  <a:lnTo>
                    <a:pt x="187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09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9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EF55282A-4D4B-A1B0-1EF1-FF251C2B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264025"/>
              <a:ext cx="96838" cy="96838"/>
            </a:xfrm>
            <a:custGeom>
              <a:avLst/>
              <a:gdLst>
                <a:gd name="T0" fmla="*/ 121 w 243"/>
                <a:gd name="T1" fmla="*/ 243 h 243"/>
                <a:gd name="T2" fmla="*/ 132 w 243"/>
                <a:gd name="T3" fmla="*/ 242 h 243"/>
                <a:gd name="T4" fmla="*/ 134 w 243"/>
                <a:gd name="T5" fmla="*/ 241 h 243"/>
                <a:gd name="T6" fmla="*/ 138 w 243"/>
                <a:gd name="T7" fmla="*/ 241 h 243"/>
                <a:gd name="T8" fmla="*/ 144 w 243"/>
                <a:gd name="T9" fmla="*/ 241 h 243"/>
                <a:gd name="T10" fmla="*/ 155 w 243"/>
                <a:gd name="T11" fmla="*/ 237 h 243"/>
                <a:gd name="T12" fmla="*/ 161 w 243"/>
                <a:gd name="T13" fmla="*/ 235 h 243"/>
                <a:gd name="T14" fmla="*/ 167 w 243"/>
                <a:gd name="T15" fmla="*/ 234 h 243"/>
                <a:gd name="T16" fmla="*/ 187 w 243"/>
                <a:gd name="T17" fmla="*/ 223 h 243"/>
                <a:gd name="T18" fmla="*/ 196 w 243"/>
                <a:gd name="T19" fmla="*/ 215 h 243"/>
                <a:gd name="T20" fmla="*/ 201 w 243"/>
                <a:gd name="T21" fmla="*/ 211 h 243"/>
                <a:gd name="T22" fmla="*/ 203 w 243"/>
                <a:gd name="T23" fmla="*/ 208 h 243"/>
                <a:gd name="T24" fmla="*/ 203 w 243"/>
                <a:gd name="T25" fmla="*/ 207 h 243"/>
                <a:gd name="T26" fmla="*/ 204 w 243"/>
                <a:gd name="T27" fmla="*/ 207 h 243"/>
                <a:gd name="T28" fmla="*/ 206 w 243"/>
                <a:gd name="T29" fmla="*/ 207 h 243"/>
                <a:gd name="T30" fmla="*/ 206 w 243"/>
                <a:gd name="T31" fmla="*/ 205 h 243"/>
                <a:gd name="T32" fmla="*/ 206 w 243"/>
                <a:gd name="T33" fmla="*/ 204 h 243"/>
                <a:gd name="T34" fmla="*/ 207 w 243"/>
                <a:gd name="T35" fmla="*/ 204 h 243"/>
                <a:gd name="T36" fmla="*/ 209 w 243"/>
                <a:gd name="T37" fmla="*/ 202 h 243"/>
                <a:gd name="T38" fmla="*/ 214 w 243"/>
                <a:gd name="T39" fmla="*/ 197 h 243"/>
                <a:gd name="T40" fmla="*/ 222 w 243"/>
                <a:gd name="T41" fmla="*/ 189 h 243"/>
                <a:gd name="T42" fmla="*/ 227 w 243"/>
                <a:gd name="T43" fmla="*/ 178 h 243"/>
                <a:gd name="T44" fmla="*/ 229 w 243"/>
                <a:gd name="T45" fmla="*/ 172 h 243"/>
                <a:gd name="T46" fmla="*/ 233 w 243"/>
                <a:gd name="T47" fmla="*/ 168 h 243"/>
                <a:gd name="T48" fmla="*/ 234 w 243"/>
                <a:gd name="T49" fmla="*/ 161 h 243"/>
                <a:gd name="T50" fmla="*/ 236 w 243"/>
                <a:gd name="T51" fmla="*/ 155 h 243"/>
                <a:gd name="T52" fmla="*/ 239 w 243"/>
                <a:gd name="T53" fmla="*/ 144 h 243"/>
                <a:gd name="T54" fmla="*/ 241 w 243"/>
                <a:gd name="T55" fmla="*/ 132 h 243"/>
                <a:gd name="T56" fmla="*/ 243 w 243"/>
                <a:gd name="T57" fmla="*/ 121 h 243"/>
                <a:gd name="T58" fmla="*/ 241 w 243"/>
                <a:gd name="T59" fmla="*/ 108 h 243"/>
                <a:gd name="T60" fmla="*/ 239 w 243"/>
                <a:gd name="T61" fmla="*/ 96 h 243"/>
                <a:gd name="T62" fmla="*/ 233 w 243"/>
                <a:gd name="T63" fmla="*/ 74 h 243"/>
                <a:gd name="T64" fmla="*/ 222 w 243"/>
                <a:gd name="T65" fmla="*/ 53 h 243"/>
                <a:gd name="T66" fmla="*/ 206 w 243"/>
                <a:gd name="T67" fmla="*/ 35 h 243"/>
                <a:gd name="T68" fmla="*/ 196 w 243"/>
                <a:gd name="T69" fmla="*/ 26 h 243"/>
                <a:gd name="T70" fmla="*/ 187 w 243"/>
                <a:gd name="T71" fmla="*/ 20 h 243"/>
                <a:gd name="T72" fmla="*/ 167 w 243"/>
                <a:gd name="T73" fmla="*/ 9 h 243"/>
                <a:gd name="T74" fmla="*/ 155 w 243"/>
                <a:gd name="T75" fmla="*/ 4 h 243"/>
                <a:gd name="T76" fmla="*/ 144 w 243"/>
                <a:gd name="T77" fmla="*/ 2 h 243"/>
                <a:gd name="T78" fmla="*/ 132 w 243"/>
                <a:gd name="T79" fmla="*/ 0 h 243"/>
                <a:gd name="T80" fmla="*/ 121 w 243"/>
                <a:gd name="T81" fmla="*/ 0 h 243"/>
                <a:gd name="T82" fmla="*/ 96 w 243"/>
                <a:gd name="T83" fmla="*/ 2 h 243"/>
                <a:gd name="T84" fmla="*/ 74 w 243"/>
                <a:gd name="T85" fmla="*/ 9 h 243"/>
                <a:gd name="T86" fmla="*/ 53 w 243"/>
                <a:gd name="T87" fmla="*/ 20 h 243"/>
                <a:gd name="T88" fmla="*/ 34 w 243"/>
                <a:gd name="T89" fmla="*/ 35 h 243"/>
                <a:gd name="T90" fmla="*/ 18 w 243"/>
                <a:gd name="T91" fmla="*/ 53 h 243"/>
                <a:gd name="T92" fmla="*/ 7 w 243"/>
                <a:gd name="T93" fmla="*/ 74 h 243"/>
                <a:gd name="T94" fmla="*/ 1 w 243"/>
                <a:gd name="T95" fmla="*/ 96 h 243"/>
                <a:gd name="T96" fmla="*/ 0 w 243"/>
                <a:gd name="T97" fmla="*/ 121 h 243"/>
                <a:gd name="T98" fmla="*/ 1 w 243"/>
                <a:gd name="T99" fmla="*/ 144 h 243"/>
                <a:gd name="T100" fmla="*/ 3 w 243"/>
                <a:gd name="T101" fmla="*/ 155 h 243"/>
                <a:gd name="T102" fmla="*/ 7 w 243"/>
                <a:gd name="T103" fmla="*/ 168 h 243"/>
                <a:gd name="T104" fmla="*/ 12 w 243"/>
                <a:gd name="T105" fmla="*/ 178 h 243"/>
                <a:gd name="T106" fmla="*/ 18 w 243"/>
                <a:gd name="T107" fmla="*/ 189 h 243"/>
                <a:gd name="T108" fmla="*/ 25 w 243"/>
                <a:gd name="T109" fmla="*/ 197 h 243"/>
                <a:gd name="T110" fmla="*/ 34 w 243"/>
                <a:gd name="T111" fmla="*/ 207 h 243"/>
                <a:gd name="T112" fmla="*/ 53 w 243"/>
                <a:gd name="T113" fmla="*/ 223 h 243"/>
                <a:gd name="T114" fmla="*/ 74 w 243"/>
                <a:gd name="T115" fmla="*/ 234 h 243"/>
                <a:gd name="T116" fmla="*/ 96 w 243"/>
                <a:gd name="T117" fmla="*/ 241 h 243"/>
                <a:gd name="T118" fmla="*/ 121 w 243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3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E6280A61-7A24-1754-4713-7AD815204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4284663"/>
              <a:ext cx="96838" cy="96838"/>
            </a:xfrm>
            <a:custGeom>
              <a:avLst/>
              <a:gdLst>
                <a:gd name="T0" fmla="*/ 121 w 242"/>
                <a:gd name="T1" fmla="*/ 243 h 243"/>
                <a:gd name="T2" fmla="*/ 132 w 242"/>
                <a:gd name="T3" fmla="*/ 242 h 243"/>
                <a:gd name="T4" fmla="*/ 134 w 242"/>
                <a:gd name="T5" fmla="*/ 241 h 243"/>
                <a:gd name="T6" fmla="*/ 137 w 242"/>
                <a:gd name="T7" fmla="*/ 241 h 243"/>
                <a:gd name="T8" fmla="*/ 144 w 242"/>
                <a:gd name="T9" fmla="*/ 241 h 243"/>
                <a:gd name="T10" fmla="*/ 155 w 242"/>
                <a:gd name="T11" fmla="*/ 237 h 243"/>
                <a:gd name="T12" fmla="*/ 161 w 242"/>
                <a:gd name="T13" fmla="*/ 235 h 243"/>
                <a:gd name="T14" fmla="*/ 167 w 242"/>
                <a:gd name="T15" fmla="*/ 234 h 243"/>
                <a:gd name="T16" fmla="*/ 187 w 242"/>
                <a:gd name="T17" fmla="*/ 223 h 243"/>
                <a:gd name="T18" fmla="*/ 196 w 242"/>
                <a:gd name="T19" fmla="*/ 215 h 243"/>
                <a:gd name="T20" fmla="*/ 200 w 242"/>
                <a:gd name="T21" fmla="*/ 211 h 243"/>
                <a:gd name="T22" fmla="*/ 203 w 242"/>
                <a:gd name="T23" fmla="*/ 209 h 243"/>
                <a:gd name="T24" fmla="*/ 203 w 242"/>
                <a:gd name="T25" fmla="*/ 207 h 243"/>
                <a:gd name="T26" fmla="*/ 204 w 242"/>
                <a:gd name="T27" fmla="*/ 207 h 243"/>
                <a:gd name="T28" fmla="*/ 206 w 242"/>
                <a:gd name="T29" fmla="*/ 207 h 243"/>
                <a:gd name="T30" fmla="*/ 206 w 242"/>
                <a:gd name="T31" fmla="*/ 205 h 243"/>
                <a:gd name="T32" fmla="*/ 206 w 242"/>
                <a:gd name="T33" fmla="*/ 204 h 243"/>
                <a:gd name="T34" fmla="*/ 207 w 242"/>
                <a:gd name="T35" fmla="*/ 204 h 243"/>
                <a:gd name="T36" fmla="*/ 209 w 242"/>
                <a:gd name="T37" fmla="*/ 202 h 243"/>
                <a:gd name="T38" fmla="*/ 214 w 242"/>
                <a:gd name="T39" fmla="*/ 197 h 243"/>
                <a:gd name="T40" fmla="*/ 221 w 242"/>
                <a:gd name="T41" fmla="*/ 189 h 243"/>
                <a:gd name="T42" fmla="*/ 227 w 242"/>
                <a:gd name="T43" fmla="*/ 178 h 243"/>
                <a:gd name="T44" fmla="*/ 229 w 242"/>
                <a:gd name="T45" fmla="*/ 172 h 243"/>
                <a:gd name="T46" fmla="*/ 232 w 242"/>
                <a:gd name="T47" fmla="*/ 168 h 243"/>
                <a:gd name="T48" fmla="*/ 234 w 242"/>
                <a:gd name="T49" fmla="*/ 161 h 243"/>
                <a:gd name="T50" fmla="*/ 236 w 242"/>
                <a:gd name="T51" fmla="*/ 155 h 243"/>
                <a:gd name="T52" fmla="*/ 239 w 242"/>
                <a:gd name="T53" fmla="*/ 144 h 243"/>
                <a:gd name="T54" fmla="*/ 241 w 242"/>
                <a:gd name="T55" fmla="*/ 132 h 243"/>
                <a:gd name="T56" fmla="*/ 242 w 242"/>
                <a:gd name="T57" fmla="*/ 121 h 243"/>
                <a:gd name="T58" fmla="*/ 241 w 242"/>
                <a:gd name="T59" fmla="*/ 108 h 243"/>
                <a:gd name="T60" fmla="*/ 239 w 242"/>
                <a:gd name="T61" fmla="*/ 96 h 243"/>
                <a:gd name="T62" fmla="*/ 232 w 242"/>
                <a:gd name="T63" fmla="*/ 74 h 243"/>
                <a:gd name="T64" fmla="*/ 221 w 242"/>
                <a:gd name="T65" fmla="*/ 53 h 243"/>
                <a:gd name="T66" fmla="*/ 206 w 242"/>
                <a:gd name="T67" fmla="*/ 35 h 243"/>
                <a:gd name="T68" fmla="*/ 196 w 242"/>
                <a:gd name="T69" fmla="*/ 26 h 243"/>
                <a:gd name="T70" fmla="*/ 187 w 242"/>
                <a:gd name="T71" fmla="*/ 20 h 243"/>
                <a:gd name="T72" fmla="*/ 167 w 242"/>
                <a:gd name="T73" fmla="*/ 9 h 243"/>
                <a:gd name="T74" fmla="*/ 155 w 242"/>
                <a:gd name="T75" fmla="*/ 4 h 243"/>
                <a:gd name="T76" fmla="*/ 144 w 242"/>
                <a:gd name="T77" fmla="*/ 2 h 243"/>
                <a:gd name="T78" fmla="*/ 132 w 242"/>
                <a:gd name="T79" fmla="*/ 0 h 243"/>
                <a:gd name="T80" fmla="*/ 121 w 242"/>
                <a:gd name="T81" fmla="*/ 0 h 243"/>
                <a:gd name="T82" fmla="*/ 96 w 242"/>
                <a:gd name="T83" fmla="*/ 2 h 243"/>
                <a:gd name="T84" fmla="*/ 73 w 242"/>
                <a:gd name="T85" fmla="*/ 9 h 243"/>
                <a:gd name="T86" fmla="*/ 52 w 242"/>
                <a:gd name="T87" fmla="*/ 20 h 243"/>
                <a:gd name="T88" fmla="*/ 34 w 242"/>
                <a:gd name="T89" fmla="*/ 35 h 243"/>
                <a:gd name="T90" fmla="*/ 18 w 242"/>
                <a:gd name="T91" fmla="*/ 53 h 243"/>
                <a:gd name="T92" fmla="*/ 7 w 242"/>
                <a:gd name="T93" fmla="*/ 74 h 243"/>
                <a:gd name="T94" fmla="*/ 1 w 242"/>
                <a:gd name="T95" fmla="*/ 96 h 243"/>
                <a:gd name="T96" fmla="*/ 0 w 242"/>
                <a:gd name="T97" fmla="*/ 121 h 243"/>
                <a:gd name="T98" fmla="*/ 1 w 242"/>
                <a:gd name="T99" fmla="*/ 144 h 243"/>
                <a:gd name="T100" fmla="*/ 3 w 242"/>
                <a:gd name="T101" fmla="*/ 155 h 243"/>
                <a:gd name="T102" fmla="*/ 7 w 242"/>
                <a:gd name="T103" fmla="*/ 168 h 243"/>
                <a:gd name="T104" fmla="*/ 12 w 242"/>
                <a:gd name="T105" fmla="*/ 178 h 243"/>
                <a:gd name="T106" fmla="*/ 18 w 242"/>
                <a:gd name="T107" fmla="*/ 189 h 243"/>
                <a:gd name="T108" fmla="*/ 25 w 242"/>
                <a:gd name="T109" fmla="*/ 197 h 243"/>
                <a:gd name="T110" fmla="*/ 34 w 242"/>
                <a:gd name="T111" fmla="*/ 207 h 243"/>
                <a:gd name="T112" fmla="*/ 52 w 242"/>
                <a:gd name="T113" fmla="*/ 223 h 243"/>
                <a:gd name="T114" fmla="*/ 73 w 242"/>
                <a:gd name="T115" fmla="*/ 234 h 243"/>
                <a:gd name="T116" fmla="*/ 96 w 242"/>
                <a:gd name="T117" fmla="*/ 241 h 243"/>
                <a:gd name="T118" fmla="*/ 121 w 242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243">
                  <a:moveTo>
                    <a:pt x="121" y="243"/>
                  </a:moveTo>
                  <a:lnTo>
                    <a:pt x="132" y="242"/>
                  </a:lnTo>
                  <a:lnTo>
                    <a:pt x="134" y="241"/>
                  </a:lnTo>
                  <a:lnTo>
                    <a:pt x="137" y="241"/>
                  </a:lnTo>
                  <a:lnTo>
                    <a:pt x="144" y="241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0" y="211"/>
                  </a:lnTo>
                  <a:lnTo>
                    <a:pt x="203" y="209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1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2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2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2" y="74"/>
                  </a:lnTo>
                  <a:lnTo>
                    <a:pt x="221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3" y="9"/>
                  </a:lnTo>
                  <a:lnTo>
                    <a:pt x="52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2" y="223"/>
                  </a:lnTo>
                  <a:lnTo>
                    <a:pt x="73" y="234"/>
                  </a:lnTo>
                  <a:lnTo>
                    <a:pt x="96" y="241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604227C7-7ACE-819A-C2FC-C61A3427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5138738"/>
              <a:ext cx="96838" cy="96838"/>
            </a:xfrm>
            <a:custGeom>
              <a:avLst/>
              <a:gdLst>
                <a:gd name="T0" fmla="*/ 121 w 243"/>
                <a:gd name="T1" fmla="*/ 243 h 243"/>
                <a:gd name="T2" fmla="*/ 132 w 243"/>
                <a:gd name="T3" fmla="*/ 242 h 243"/>
                <a:gd name="T4" fmla="*/ 134 w 243"/>
                <a:gd name="T5" fmla="*/ 241 h 243"/>
                <a:gd name="T6" fmla="*/ 138 w 243"/>
                <a:gd name="T7" fmla="*/ 241 h 243"/>
                <a:gd name="T8" fmla="*/ 144 w 243"/>
                <a:gd name="T9" fmla="*/ 241 h 243"/>
                <a:gd name="T10" fmla="*/ 155 w 243"/>
                <a:gd name="T11" fmla="*/ 237 h 243"/>
                <a:gd name="T12" fmla="*/ 161 w 243"/>
                <a:gd name="T13" fmla="*/ 235 h 243"/>
                <a:gd name="T14" fmla="*/ 168 w 243"/>
                <a:gd name="T15" fmla="*/ 234 h 243"/>
                <a:gd name="T16" fmla="*/ 187 w 243"/>
                <a:gd name="T17" fmla="*/ 223 h 243"/>
                <a:gd name="T18" fmla="*/ 196 w 243"/>
                <a:gd name="T19" fmla="*/ 215 h 243"/>
                <a:gd name="T20" fmla="*/ 201 w 243"/>
                <a:gd name="T21" fmla="*/ 211 h 243"/>
                <a:gd name="T22" fmla="*/ 203 w 243"/>
                <a:gd name="T23" fmla="*/ 208 h 243"/>
                <a:gd name="T24" fmla="*/ 203 w 243"/>
                <a:gd name="T25" fmla="*/ 207 h 243"/>
                <a:gd name="T26" fmla="*/ 204 w 243"/>
                <a:gd name="T27" fmla="*/ 207 h 243"/>
                <a:gd name="T28" fmla="*/ 206 w 243"/>
                <a:gd name="T29" fmla="*/ 207 h 243"/>
                <a:gd name="T30" fmla="*/ 206 w 243"/>
                <a:gd name="T31" fmla="*/ 205 h 243"/>
                <a:gd name="T32" fmla="*/ 206 w 243"/>
                <a:gd name="T33" fmla="*/ 204 h 243"/>
                <a:gd name="T34" fmla="*/ 207 w 243"/>
                <a:gd name="T35" fmla="*/ 204 h 243"/>
                <a:gd name="T36" fmla="*/ 209 w 243"/>
                <a:gd name="T37" fmla="*/ 202 h 243"/>
                <a:gd name="T38" fmla="*/ 214 w 243"/>
                <a:gd name="T39" fmla="*/ 197 h 243"/>
                <a:gd name="T40" fmla="*/ 222 w 243"/>
                <a:gd name="T41" fmla="*/ 189 h 243"/>
                <a:gd name="T42" fmla="*/ 227 w 243"/>
                <a:gd name="T43" fmla="*/ 178 h 243"/>
                <a:gd name="T44" fmla="*/ 229 w 243"/>
                <a:gd name="T45" fmla="*/ 172 h 243"/>
                <a:gd name="T46" fmla="*/ 233 w 243"/>
                <a:gd name="T47" fmla="*/ 168 h 243"/>
                <a:gd name="T48" fmla="*/ 234 w 243"/>
                <a:gd name="T49" fmla="*/ 161 h 243"/>
                <a:gd name="T50" fmla="*/ 236 w 243"/>
                <a:gd name="T51" fmla="*/ 155 h 243"/>
                <a:gd name="T52" fmla="*/ 239 w 243"/>
                <a:gd name="T53" fmla="*/ 144 h 243"/>
                <a:gd name="T54" fmla="*/ 241 w 243"/>
                <a:gd name="T55" fmla="*/ 132 h 243"/>
                <a:gd name="T56" fmla="*/ 243 w 243"/>
                <a:gd name="T57" fmla="*/ 121 h 243"/>
                <a:gd name="T58" fmla="*/ 241 w 243"/>
                <a:gd name="T59" fmla="*/ 108 h 243"/>
                <a:gd name="T60" fmla="*/ 239 w 243"/>
                <a:gd name="T61" fmla="*/ 96 h 243"/>
                <a:gd name="T62" fmla="*/ 233 w 243"/>
                <a:gd name="T63" fmla="*/ 74 h 243"/>
                <a:gd name="T64" fmla="*/ 222 w 243"/>
                <a:gd name="T65" fmla="*/ 53 h 243"/>
                <a:gd name="T66" fmla="*/ 206 w 243"/>
                <a:gd name="T67" fmla="*/ 35 h 243"/>
                <a:gd name="T68" fmla="*/ 196 w 243"/>
                <a:gd name="T69" fmla="*/ 26 h 243"/>
                <a:gd name="T70" fmla="*/ 187 w 243"/>
                <a:gd name="T71" fmla="*/ 20 h 243"/>
                <a:gd name="T72" fmla="*/ 168 w 243"/>
                <a:gd name="T73" fmla="*/ 9 h 243"/>
                <a:gd name="T74" fmla="*/ 155 w 243"/>
                <a:gd name="T75" fmla="*/ 4 h 243"/>
                <a:gd name="T76" fmla="*/ 144 w 243"/>
                <a:gd name="T77" fmla="*/ 2 h 243"/>
                <a:gd name="T78" fmla="*/ 132 w 243"/>
                <a:gd name="T79" fmla="*/ 0 h 243"/>
                <a:gd name="T80" fmla="*/ 121 w 243"/>
                <a:gd name="T81" fmla="*/ 0 h 243"/>
                <a:gd name="T82" fmla="*/ 96 w 243"/>
                <a:gd name="T83" fmla="*/ 2 h 243"/>
                <a:gd name="T84" fmla="*/ 74 w 243"/>
                <a:gd name="T85" fmla="*/ 9 h 243"/>
                <a:gd name="T86" fmla="*/ 53 w 243"/>
                <a:gd name="T87" fmla="*/ 20 h 243"/>
                <a:gd name="T88" fmla="*/ 34 w 243"/>
                <a:gd name="T89" fmla="*/ 35 h 243"/>
                <a:gd name="T90" fmla="*/ 19 w 243"/>
                <a:gd name="T91" fmla="*/ 53 h 243"/>
                <a:gd name="T92" fmla="*/ 7 w 243"/>
                <a:gd name="T93" fmla="*/ 74 h 243"/>
                <a:gd name="T94" fmla="*/ 1 w 243"/>
                <a:gd name="T95" fmla="*/ 96 h 243"/>
                <a:gd name="T96" fmla="*/ 0 w 243"/>
                <a:gd name="T97" fmla="*/ 121 h 243"/>
                <a:gd name="T98" fmla="*/ 1 w 243"/>
                <a:gd name="T99" fmla="*/ 144 h 243"/>
                <a:gd name="T100" fmla="*/ 3 w 243"/>
                <a:gd name="T101" fmla="*/ 155 h 243"/>
                <a:gd name="T102" fmla="*/ 7 w 243"/>
                <a:gd name="T103" fmla="*/ 168 h 243"/>
                <a:gd name="T104" fmla="*/ 12 w 243"/>
                <a:gd name="T105" fmla="*/ 178 h 243"/>
                <a:gd name="T106" fmla="*/ 19 w 243"/>
                <a:gd name="T107" fmla="*/ 189 h 243"/>
                <a:gd name="T108" fmla="*/ 25 w 243"/>
                <a:gd name="T109" fmla="*/ 197 h 243"/>
                <a:gd name="T110" fmla="*/ 34 w 243"/>
                <a:gd name="T111" fmla="*/ 207 h 243"/>
                <a:gd name="T112" fmla="*/ 53 w 243"/>
                <a:gd name="T113" fmla="*/ 223 h 243"/>
                <a:gd name="T114" fmla="*/ 74 w 243"/>
                <a:gd name="T115" fmla="*/ 234 h 243"/>
                <a:gd name="T116" fmla="*/ 96 w 243"/>
                <a:gd name="T117" fmla="*/ 241 h 243"/>
                <a:gd name="T118" fmla="*/ 121 w 243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3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20"/>
                  </a:lnTo>
                  <a:lnTo>
                    <a:pt x="168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9067AB53-14A5-59F4-994A-B7B23080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5311775"/>
              <a:ext cx="96838" cy="96838"/>
            </a:xfrm>
            <a:custGeom>
              <a:avLst/>
              <a:gdLst>
                <a:gd name="T0" fmla="*/ 121 w 243"/>
                <a:gd name="T1" fmla="*/ 243 h 243"/>
                <a:gd name="T2" fmla="*/ 132 w 243"/>
                <a:gd name="T3" fmla="*/ 242 h 243"/>
                <a:gd name="T4" fmla="*/ 134 w 243"/>
                <a:gd name="T5" fmla="*/ 241 h 243"/>
                <a:gd name="T6" fmla="*/ 138 w 243"/>
                <a:gd name="T7" fmla="*/ 241 h 243"/>
                <a:gd name="T8" fmla="*/ 144 w 243"/>
                <a:gd name="T9" fmla="*/ 241 h 243"/>
                <a:gd name="T10" fmla="*/ 155 w 243"/>
                <a:gd name="T11" fmla="*/ 238 h 243"/>
                <a:gd name="T12" fmla="*/ 161 w 243"/>
                <a:gd name="T13" fmla="*/ 235 h 243"/>
                <a:gd name="T14" fmla="*/ 167 w 243"/>
                <a:gd name="T15" fmla="*/ 234 h 243"/>
                <a:gd name="T16" fmla="*/ 187 w 243"/>
                <a:gd name="T17" fmla="*/ 223 h 243"/>
                <a:gd name="T18" fmla="*/ 196 w 243"/>
                <a:gd name="T19" fmla="*/ 216 h 243"/>
                <a:gd name="T20" fmla="*/ 201 w 243"/>
                <a:gd name="T21" fmla="*/ 211 h 243"/>
                <a:gd name="T22" fmla="*/ 203 w 243"/>
                <a:gd name="T23" fmla="*/ 209 h 243"/>
                <a:gd name="T24" fmla="*/ 203 w 243"/>
                <a:gd name="T25" fmla="*/ 208 h 243"/>
                <a:gd name="T26" fmla="*/ 204 w 243"/>
                <a:gd name="T27" fmla="*/ 208 h 243"/>
                <a:gd name="T28" fmla="*/ 206 w 243"/>
                <a:gd name="T29" fmla="*/ 208 h 243"/>
                <a:gd name="T30" fmla="*/ 206 w 243"/>
                <a:gd name="T31" fmla="*/ 206 h 243"/>
                <a:gd name="T32" fmla="*/ 206 w 243"/>
                <a:gd name="T33" fmla="*/ 204 h 243"/>
                <a:gd name="T34" fmla="*/ 207 w 243"/>
                <a:gd name="T35" fmla="*/ 204 h 243"/>
                <a:gd name="T36" fmla="*/ 209 w 243"/>
                <a:gd name="T37" fmla="*/ 202 h 243"/>
                <a:gd name="T38" fmla="*/ 214 w 243"/>
                <a:gd name="T39" fmla="*/ 198 h 243"/>
                <a:gd name="T40" fmla="*/ 222 w 243"/>
                <a:gd name="T41" fmla="*/ 189 h 243"/>
                <a:gd name="T42" fmla="*/ 227 w 243"/>
                <a:gd name="T43" fmla="*/ 178 h 243"/>
                <a:gd name="T44" fmla="*/ 229 w 243"/>
                <a:gd name="T45" fmla="*/ 172 h 243"/>
                <a:gd name="T46" fmla="*/ 233 w 243"/>
                <a:gd name="T47" fmla="*/ 168 h 243"/>
                <a:gd name="T48" fmla="*/ 234 w 243"/>
                <a:gd name="T49" fmla="*/ 161 h 243"/>
                <a:gd name="T50" fmla="*/ 236 w 243"/>
                <a:gd name="T51" fmla="*/ 156 h 243"/>
                <a:gd name="T52" fmla="*/ 239 w 243"/>
                <a:gd name="T53" fmla="*/ 145 h 243"/>
                <a:gd name="T54" fmla="*/ 241 w 243"/>
                <a:gd name="T55" fmla="*/ 133 h 243"/>
                <a:gd name="T56" fmla="*/ 243 w 243"/>
                <a:gd name="T57" fmla="*/ 122 h 243"/>
                <a:gd name="T58" fmla="*/ 241 w 243"/>
                <a:gd name="T59" fmla="*/ 108 h 243"/>
                <a:gd name="T60" fmla="*/ 239 w 243"/>
                <a:gd name="T61" fmla="*/ 96 h 243"/>
                <a:gd name="T62" fmla="*/ 233 w 243"/>
                <a:gd name="T63" fmla="*/ 74 h 243"/>
                <a:gd name="T64" fmla="*/ 222 w 243"/>
                <a:gd name="T65" fmla="*/ 53 h 243"/>
                <a:gd name="T66" fmla="*/ 206 w 243"/>
                <a:gd name="T67" fmla="*/ 35 h 243"/>
                <a:gd name="T68" fmla="*/ 196 w 243"/>
                <a:gd name="T69" fmla="*/ 27 h 243"/>
                <a:gd name="T70" fmla="*/ 187 w 243"/>
                <a:gd name="T71" fmla="*/ 20 h 243"/>
                <a:gd name="T72" fmla="*/ 167 w 243"/>
                <a:gd name="T73" fmla="*/ 9 h 243"/>
                <a:gd name="T74" fmla="*/ 155 w 243"/>
                <a:gd name="T75" fmla="*/ 5 h 243"/>
                <a:gd name="T76" fmla="*/ 144 w 243"/>
                <a:gd name="T77" fmla="*/ 2 h 243"/>
                <a:gd name="T78" fmla="*/ 132 w 243"/>
                <a:gd name="T79" fmla="*/ 0 h 243"/>
                <a:gd name="T80" fmla="*/ 121 w 243"/>
                <a:gd name="T81" fmla="*/ 0 h 243"/>
                <a:gd name="T82" fmla="*/ 96 w 243"/>
                <a:gd name="T83" fmla="*/ 2 h 243"/>
                <a:gd name="T84" fmla="*/ 74 w 243"/>
                <a:gd name="T85" fmla="*/ 9 h 243"/>
                <a:gd name="T86" fmla="*/ 53 w 243"/>
                <a:gd name="T87" fmla="*/ 20 h 243"/>
                <a:gd name="T88" fmla="*/ 34 w 243"/>
                <a:gd name="T89" fmla="*/ 35 h 243"/>
                <a:gd name="T90" fmla="*/ 18 w 243"/>
                <a:gd name="T91" fmla="*/ 53 h 243"/>
                <a:gd name="T92" fmla="*/ 7 w 243"/>
                <a:gd name="T93" fmla="*/ 74 h 243"/>
                <a:gd name="T94" fmla="*/ 1 w 243"/>
                <a:gd name="T95" fmla="*/ 96 h 243"/>
                <a:gd name="T96" fmla="*/ 0 w 243"/>
                <a:gd name="T97" fmla="*/ 122 h 243"/>
                <a:gd name="T98" fmla="*/ 1 w 243"/>
                <a:gd name="T99" fmla="*/ 145 h 243"/>
                <a:gd name="T100" fmla="*/ 3 w 243"/>
                <a:gd name="T101" fmla="*/ 156 h 243"/>
                <a:gd name="T102" fmla="*/ 7 w 243"/>
                <a:gd name="T103" fmla="*/ 168 h 243"/>
                <a:gd name="T104" fmla="*/ 12 w 243"/>
                <a:gd name="T105" fmla="*/ 178 h 243"/>
                <a:gd name="T106" fmla="*/ 18 w 243"/>
                <a:gd name="T107" fmla="*/ 189 h 243"/>
                <a:gd name="T108" fmla="*/ 25 w 243"/>
                <a:gd name="T109" fmla="*/ 198 h 243"/>
                <a:gd name="T110" fmla="*/ 34 w 243"/>
                <a:gd name="T111" fmla="*/ 208 h 243"/>
                <a:gd name="T112" fmla="*/ 53 w 243"/>
                <a:gd name="T113" fmla="*/ 223 h 243"/>
                <a:gd name="T114" fmla="*/ 74 w 243"/>
                <a:gd name="T115" fmla="*/ 234 h 243"/>
                <a:gd name="T116" fmla="*/ 96 w 243"/>
                <a:gd name="T117" fmla="*/ 241 h 243"/>
                <a:gd name="T118" fmla="*/ 121 w 243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3A77D148-0089-46CC-E792-657E26CC1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800" y="5441950"/>
              <a:ext cx="96838" cy="96838"/>
            </a:xfrm>
            <a:custGeom>
              <a:avLst/>
              <a:gdLst>
                <a:gd name="T0" fmla="*/ 121 w 243"/>
                <a:gd name="T1" fmla="*/ 243 h 243"/>
                <a:gd name="T2" fmla="*/ 132 w 243"/>
                <a:gd name="T3" fmla="*/ 242 h 243"/>
                <a:gd name="T4" fmla="*/ 135 w 243"/>
                <a:gd name="T5" fmla="*/ 241 h 243"/>
                <a:gd name="T6" fmla="*/ 138 w 243"/>
                <a:gd name="T7" fmla="*/ 241 h 243"/>
                <a:gd name="T8" fmla="*/ 145 w 243"/>
                <a:gd name="T9" fmla="*/ 241 h 243"/>
                <a:gd name="T10" fmla="*/ 156 w 243"/>
                <a:gd name="T11" fmla="*/ 238 h 243"/>
                <a:gd name="T12" fmla="*/ 161 w 243"/>
                <a:gd name="T13" fmla="*/ 236 h 243"/>
                <a:gd name="T14" fmla="*/ 168 w 243"/>
                <a:gd name="T15" fmla="*/ 235 h 243"/>
                <a:gd name="T16" fmla="*/ 188 w 243"/>
                <a:gd name="T17" fmla="*/ 223 h 243"/>
                <a:gd name="T18" fmla="*/ 196 w 243"/>
                <a:gd name="T19" fmla="*/ 216 h 243"/>
                <a:gd name="T20" fmla="*/ 201 w 243"/>
                <a:gd name="T21" fmla="*/ 211 h 243"/>
                <a:gd name="T22" fmla="*/ 203 w 243"/>
                <a:gd name="T23" fmla="*/ 209 h 243"/>
                <a:gd name="T24" fmla="*/ 203 w 243"/>
                <a:gd name="T25" fmla="*/ 208 h 243"/>
                <a:gd name="T26" fmla="*/ 204 w 243"/>
                <a:gd name="T27" fmla="*/ 208 h 243"/>
                <a:gd name="T28" fmla="*/ 206 w 243"/>
                <a:gd name="T29" fmla="*/ 208 h 243"/>
                <a:gd name="T30" fmla="*/ 206 w 243"/>
                <a:gd name="T31" fmla="*/ 206 h 243"/>
                <a:gd name="T32" fmla="*/ 206 w 243"/>
                <a:gd name="T33" fmla="*/ 205 h 243"/>
                <a:gd name="T34" fmla="*/ 207 w 243"/>
                <a:gd name="T35" fmla="*/ 205 h 243"/>
                <a:gd name="T36" fmla="*/ 210 w 243"/>
                <a:gd name="T37" fmla="*/ 203 h 243"/>
                <a:gd name="T38" fmla="*/ 214 w 243"/>
                <a:gd name="T39" fmla="*/ 198 h 243"/>
                <a:gd name="T40" fmla="*/ 222 w 243"/>
                <a:gd name="T41" fmla="*/ 189 h 243"/>
                <a:gd name="T42" fmla="*/ 227 w 243"/>
                <a:gd name="T43" fmla="*/ 178 h 243"/>
                <a:gd name="T44" fmla="*/ 230 w 243"/>
                <a:gd name="T45" fmla="*/ 173 h 243"/>
                <a:gd name="T46" fmla="*/ 233 w 243"/>
                <a:gd name="T47" fmla="*/ 168 h 243"/>
                <a:gd name="T48" fmla="*/ 234 w 243"/>
                <a:gd name="T49" fmla="*/ 162 h 243"/>
                <a:gd name="T50" fmla="*/ 236 w 243"/>
                <a:gd name="T51" fmla="*/ 156 h 243"/>
                <a:gd name="T52" fmla="*/ 239 w 243"/>
                <a:gd name="T53" fmla="*/ 145 h 243"/>
                <a:gd name="T54" fmla="*/ 242 w 243"/>
                <a:gd name="T55" fmla="*/ 133 h 243"/>
                <a:gd name="T56" fmla="*/ 243 w 243"/>
                <a:gd name="T57" fmla="*/ 122 h 243"/>
                <a:gd name="T58" fmla="*/ 242 w 243"/>
                <a:gd name="T59" fmla="*/ 109 h 243"/>
                <a:gd name="T60" fmla="*/ 239 w 243"/>
                <a:gd name="T61" fmla="*/ 96 h 243"/>
                <a:gd name="T62" fmla="*/ 233 w 243"/>
                <a:gd name="T63" fmla="*/ 74 h 243"/>
                <a:gd name="T64" fmla="*/ 222 w 243"/>
                <a:gd name="T65" fmla="*/ 53 h 243"/>
                <a:gd name="T66" fmla="*/ 206 w 243"/>
                <a:gd name="T67" fmla="*/ 36 h 243"/>
                <a:gd name="T68" fmla="*/ 196 w 243"/>
                <a:gd name="T69" fmla="*/ 27 h 243"/>
                <a:gd name="T70" fmla="*/ 188 w 243"/>
                <a:gd name="T71" fmla="*/ 20 h 243"/>
                <a:gd name="T72" fmla="*/ 168 w 243"/>
                <a:gd name="T73" fmla="*/ 9 h 243"/>
                <a:gd name="T74" fmla="*/ 156 w 243"/>
                <a:gd name="T75" fmla="*/ 5 h 243"/>
                <a:gd name="T76" fmla="*/ 145 w 243"/>
                <a:gd name="T77" fmla="*/ 3 h 243"/>
                <a:gd name="T78" fmla="*/ 132 w 243"/>
                <a:gd name="T79" fmla="*/ 0 h 243"/>
                <a:gd name="T80" fmla="*/ 121 w 243"/>
                <a:gd name="T81" fmla="*/ 0 h 243"/>
                <a:gd name="T82" fmla="*/ 96 w 243"/>
                <a:gd name="T83" fmla="*/ 3 h 243"/>
                <a:gd name="T84" fmla="*/ 74 w 243"/>
                <a:gd name="T85" fmla="*/ 9 h 243"/>
                <a:gd name="T86" fmla="*/ 53 w 243"/>
                <a:gd name="T87" fmla="*/ 20 h 243"/>
                <a:gd name="T88" fmla="*/ 34 w 243"/>
                <a:gd name="T89" fmla="*/ 36 h 243"/>
                <a:gd name="T90" fmla="*/ 19 w 243"/>
                <a:gd name="T91" fmla="*/ 53 h 243"/>
                <a:gd name="T92" fmla="*/ 8 w 243"/>
                <a:gd name="T93" fmla="*/ 74 h 243"/>
                <a:gd name="T94" fmla="*/ 1 w 243"/>
                <a:gd name="T95" fmla="*/ 96 h 243"/>
                <a:gd name="T96" fmla="*/ 0 w 243"/>
                <a:gd name="T97" fmla="*/ 122 h 243"/>
                <a:gd name="T98" fmla="*/ 1 w 243"/>
                <a:gd name="T99" fmla="*/ 145 h 243"/>
                <a:gd name="T100" fmla="*/ 3 w 243"/>
                <a:gd name="T101" fmla="*/ 156 h 243"/>
                <a:gd name="T102" fmla="*/ 8 w 243"/>
                <a:gd name="T103" fmla="*/ 168 h 243"/>
                <a:gd name="T104" fmla="*/ 12 w 243"/>
                <a:gd name="T105" fmla="*/ 178 h 243"/>
                <a:gd name="T106" fmla="*/ 19 w 243"/>
                <a:gd name="T107" fmla="*/ 189 h 243"/>
                <a:gd name="T108" fmla="*/ 25 w 243"/>
                <a:gd name="T109" fmla="*/ 198 h 243"/>
                <a:gd name="T110" fmla="*/ 34 w 243"/>
                <a:gd name="T111" fmla="*/ 208 h 243"/>
                <a:gd name="T112" fmla="*/ 53 w 243"/>
                <a:gd name="T113" fmla="*/ 223 h 243"/>
                <a:gd name="T114" fmla="*/ 74 w 243"/>
                <a:gd name="T115" fmla="*/ 235 h 243"/>
                <a:gd name="T116" fmla="*/ 96 w 243"/>
                <a:gd name="T117" fmla="*/ 241 h 243"/>
                <a:gd name="T118" fmla="*/ 121 w 243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5"/>
                  </a:lnTo>
                  <a:lnTo>
                    <a:pt x="188" y="223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010C709-BFEC-928A-D358-13BE5A361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5489575"/>
              <a:ext cx="96838" cy="96838"/>
            </a:xfrm>
            <a:custGeom>
              <a:avLst/>
              <a:gdLst>
                <a:gd name="T0" fmla="*/ 121 w 243"/>
                <a:gd name="T1" fmla="*/ 243 h 243"/>
                <a:gd name="T2" fmla="*/ 132 w 243"/>
                <a:gd name="T3" fmla="*/ 242 h 243"/>
                <a:gd name="T4" fmla="*/ 135 w 243"/>
                <a:gd name="T5" fmla="*/ 240 h 243"/>
                <a:gd name="T6" fmla="*/ 138 w 243"/>
                <a:gd name="T7" fmla="*/ 240 h 243"/>
                <a:gd name="T8" fmla="*/ 144 w 243"/>
                <a:gd name="T9" fmla="*/ 240 h 243"/>
                <a:gd name="T10" fmla="*/ 156 w 243"/>
                <a:gd name="T11" fmla="*/ 237 h 243"/>
                <a:gd name="T12" fmla="*/ 161 w 243"/>
                <a:gd name="T13" fmla="*/ 235 h 243"/>
                <a:gd name="T14" fmla="*/ 168 w 243"/>
                <a:gd name="T15" fmla="*/ 234 h 243"/>
                <a:gd name="T16" fmla="*/ 188 w 243"/>
                <a:gd name="T17" fmla="*/ 223 h 243"/>
                <a:gd name="T18" fmla="*/ 196 w 243"/>
                <a:gd name="T19" fmla="*/ 215 h 243"/>
                <a:gd name="T20" fmla="*/ 201 w 243"/>
                <a:gd name="T21" fmla="*/ 211 h 243"/>
                <a:gd name="T22" fmla="*/ 203 w 243"/>
                <a:gd name="T23" fmla="*/ 208 h 243"/>
                <a:gd name="T24" fmla="*/ 203 w 243"/>
                <a:gd name="T25" fmla="*/ 207 h 243"/>
                <a:gd name="T26" fmla="*/ 204 w 243"/>
                <a:gd name="T27" fmla="*/ 207 h 243"/>
                <a:gd name="T28" fmla="*/ 206 w 243"/>
                <a:gd name="T29" fmla="*/ 207 h 243"/>
                <a:gd name="T30" fmla="*/ 206 w 243"/>
                <a:gd name="T31" fmla="*/ 205 h 243"/>
                <a:gd name="T32" fmla="*/ 206 w 243"/>
                <a:gd name="T33" fmla="*/ 204 h 243"/>
                <a:gd name="T34" fmla="*/ 207 w 243"/>
                <a:gd name="T35" fmla="*/ 204 h 243"/>
                <a:gd name="T36" fmla="*/ 210 w 243"/>
                <a:gd name="T37" fmla="*/ 202 h 243"/>
                <a:gd name="T38" fmla="*/ 214 w 243"/>
                <a:gd name="T39" fmla="*/ 197 h 243"/>
                <a:gd name="T40" fmla="*/ 222 w 243"/>
                <a:gd name="T41" fmla="*/ 189 h 243"/>
                <a:gd name="T42" fmla="*/ 227 w 243"/>
                <a:gd name="T43" fmla="*/ 178 h 243"/>
                <a:gd name="T44" fmla="*/ 229 w 243"/>
                <a:gd name="T45" fmla="*/ 172 h 243"/>
                <a:gd name="T46" fmla="*/ 233 w 243"/>
                <a:gd name="T47" fmla="*/ 168 h 243"/>
                <a:gd name="T48" fmla="*/ 234 w 243"/>
                <a:gd name="T49" fmla="*/ 161 h 243"/>
                <a:gd name="T50" fmla="*/ 236 w 243"/>
                <a:gd name="T51" fmla="*/ 155 h 243"/>
                <a:gd name="T52" fmla="*/ 239 w 243"/>
                <a:gd name="T53" fmla="*/ 144 h 243"/>
                <a:gd name="T54" fmla="*/ 242 w 243"/>
                <a:gd name="T55" fmla="*/ 132 h 243"/>
                <a:gd name="T56" fmla="*/ 243 w 243"/>
                <a:gd name="T57" fmla="*/ 121 h 243"/>
                <a:gd name="T58" fmla="*/ 242 w 243"/>
                <a:gd name="T59" fmla="*/ 108 h 243"/>
                <a:gd name="T60" fmla="*/ 239 w 243"/>
                <a:gd name="T61" fmla="*/ 96 h 243"/>
                <a:gd name="T62" fmla="*/ 233 w 243"/>
                <a:gd name="T63" fmla="*/ 74 h 243"/>
                <a:gd name="T64" fmla="*/ 222 w 243"/>
                <a:gd name="T65" fmla="*/ 53 h 243"/>
                <a:gd name="T66" fmla="*/ 206 w 243"/>
                <a:gd name="T67" fmla="*/ 35 h 243"/>
                <a:gd name="T68" fmla="*/ 196 w 243"/>
                <a:gd name="T69" fmla="*/ 26 h 243"/>
                <a:gd name="T70" fmla="*/ 188 w 243"/>
                <a:gd name="T71" fmla="*/ 20 h 243"/>
                <a:gd name="T72" fmla="*/ 168 w 243"/>
                <a:gd name="T73" fmla="*/ 8 h 243"/>
                <a:gd name="T74" fmla="*/ 156 w 243"/>
                <a:gd name="T75" fmla="*/ 4 h 243"/>
                <a:gd name="T76" fmla="*/ 144 w 243"/>
                <a:gd name="T77" fmla="*/ 2 h 243"/>
                <a:gd name="T78" fmla="*/ 132 w 243"/>
                <a:gd name="T79" fmla="*/ 0 h 243"/>
                <a:gd name="T80" fmla="*/ 121 w 243"/>
                <a:gd name="T81" fmla="*/ 0 h 243"/>
                <a:gd name="T82" fmla="*/ 96 w 243"/>
                <a:gd name="T83" fmla="*/ 2 h 243"/>
                <a:gd name="T84" fmla="*/ 74 w 243"/>
                <a:gd name="T85" fmla="*/ 8 h 243"/>
                <a:gd name="T86" fmla="*/ 53 w 243"/>
                <a:gd name="T87" fmla="*/ 20 h 243"/>
                <a:gd name="T88" fmla="*/ 34 w 243"/>
                <a:gd name="T89" fmla="*/ 35 h 243"/>
                <a:gd name="T90" fmla="*/ 19 w 243"/>
                <a:gd name="T91" fmla="*/ 53 h 243"/>
                <a:gd name="T92" fmla="*/ 8 w 243"/>
                <a:gd name="T93" fmla="*/ 74 h 243"/>
                <a:gd name="T94" fmla="*/ 1 w 243"/>
                <a:gd name="T95" fmla="*/ 96 h 243"/>
                <a:gd name="T96" fmla="*/ 0 w 243"/>
                <a:gd name="T97" fmla="*/ 121 h 243"/>
                <a:gd name="T98" fmla="*/ 1 w 243"/>
                <a:gd name="T99" fmla="*/ 144 h 243"/>
                <a:gd name="T100" fmla="*/ 3 w 243"/>
                <a:gd name="T101" fmla="*/ 155 h 243"/>
                <a:gd name="T102" fmla="*/ 8 w 243"/>
                <a:gd name="T103" fmla="*/ 168 h 243"/>
                <a:gd name="T104" fmla="*/ 12 w 243"/>
                <a:gd name="T105" fmla="*/ 178 h 243"/>
                <a:gd name="T106" fmla="*/ 19 w 243"/>
                <a:gd name="T107" fmla="*/ 189 h 243"/>
                <a:gd name="T108" fmla="*/ 25 w 243"/>
                <a:gd name="T109" fmla="*/ 197 h 243"/>
                <a:gd name="T110" fmla="*/ 34 w 243"/>
                <a:gd name="T111" fmla="*/ 207 h 243"/>
                <a:gd name="T112" fmla="*/ 53 w 243"/>
                <a:gd name="T113" fmla="*/ 223 h 243"/>
                <a:gd name="T114" fmla="*/ 74 w 243"/>
                <a:gd name="T115" fmla="*/ 234 h 243"/>
                <a:gd name="T116" fmla="*/ 96 w 243"/>
                <a:gd name="T117" fmla="*/ 240 h 243"/>
                <a:gd name="T118" fmla="*/ 121 w 243"/>
                <a:gd name="T11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32" y="242"/>
                  </a:lnTo>
                  <a:lnTo>
                    <a:pt x="135" y="240"/>
                  </a:lnTo>
                  <a:lnTo>
                    <a:pt x="138" y="240"/>
                  </a:lnTo>
                  <a:lnTo>
                    <a:pt x="144" y="240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7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8"/>
                  </a:lnTo>
                  <a:lnTo>
                    <a:pt x="156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8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0"/>
                  </a:lnTo>
                  <a:lnTo>
                    <a:pt x="121" y="243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Freeform 65">
              <a:extLst>
                <a:ext uri="{FF2B5EF4-FFF2-40B4-BE49-F238E27FC236}">
                  <a16:creationId xmlns:a16="http://schemas.microsoft.com/office/drawing/2014/main" id="{47F51A13-4382-1FD9-5C4C-6C38F2E3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4048125"/>
              <a:ext cx="2603500" cy="149225"/>
            </a:xfrm>
            <a:custGeom>
              <a:avLst/>
              <a:gdLst>
                <a:gd name="T0" fmla="*/ 6557 w 6557"/>
                <a:gd name="T1" fmla="*/ 376 h 376"/>
                <a:gd name="T2" fmla="*/ 4896 w 6557"/>
                <a:gd name="T3" fmla="*/ 46 h 376"/>
                <a:gd name="T4" fmla="*/ 3261 w 6557"/>
                <a:gd name="T5" fmla="*/ 336 h 376"/>
                <a:gd name="T6" fmla="*/ 1626 w 6557"/>
                <a:gd name="T7" fmla="*/ 376 h 376"/>
                <a:gd name="T8" fmla="*/ 0 w 6557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7" h="376">
                  <a:moveTo>
                    <a:pt x="6557" y="376"/>
                  </a:moveTo>
                  <a:lnTo>
                    <a:pt x="4896" y="46"/>
                  </a:lnTo>
                  <a:lnTo>
                    <a:pt x="3261" y="336"/>
                  </a:lnTo>
                  <a:lnTo>
                    <a:pt x="1626" y="376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66">
              <a:extLst>
                <a:ext uri="{FF2B5EF4-FFF2-40B4-BE49-F238E27FC236}">
                  <a16:creationId xmlns:a16="http://schemas.microsoft.com/office/drawing/2014/main" id="{45FF0599-FB2C-4155-5E54-77CACE06B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0" y="4048125"/>
              <a:ext cx="2603500" cy="1374775"/>
            </a:xfrm>
            <a:custGeom>
              <a:avLst/>
              <a:gdLst>
                <a:gd name="T0" fmla="*/ 6557 w 6557"/>
                <a:gd name="T1" fmla="*/ 2500 h 3464"/>
                <a:gd name="T2" fmla="*/ 4922 w 6557"/>
                <a:gd name="T3" fmla="*/ 2513 h 3464"/>
                <a:gd name="T4" fmla="*/ 3261 w 6557"/>
                <a:gd name="T5" fmla="*/ 3147 h 3464"/>
                <a:gd name="T6" fmla="*/ 1640 w 6557"/>
                <a:gd name="T7" fmla="*/ 3464 h 3464"/>
                <a:gd name="T8" fmla="*/ 0 w 6557"/>
                <a:gd name="T9" fmla="*/ 0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7" h="3464">
                  <a:moveTo>
                    <a:pt x="6557" y="2500"/>
                  </a:moveTo>
                  <a:lnTo>
                    <a:pt x="4922" y="2513"/>
                  </a:lnTo>
                  <a:lnTo>
                    <a:pt x="3261" y="3147"/>
                  </a:lnTo>
                  <a:lnTo>
                    <a:pt x="1640" y="3464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FFCC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67">
              <a:extLst>
                <a:ext uri="{FF2B5EF4-FFF2-40B4-BE49-F238E27FC236}">
                  <a16:creationId xmlns:a16="http://schemas.microsoft.com/office/drawing/2014/main" id="{2B2322EC-5388-E074-6762-AE9A0C862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4000500"/>
              <a:ext cx="96838" cy="95250"/>
            </a:xfrm>
            <a:custGeom>
              <a:avLst/>
              <a:gdLst>
                <a:gd name="T0" fmla="*/ 121 w 243"/>
                <a:gd name="T1" fmla="*/ 0 h 244"/>
                <a:gd name="T2" fmla="*/ 96 w 243"/>
                <a:gd name="T3" fmla="*/ 3 h 244"/>
                <a:gd name="T4" fmla="*/ 74 w 243"/>
                <a:gd name="T5" fmla="*/ 9 h 244"/>
                <a:gd name="T6" fmla="*/ 53 w 243"/>
                <a:gd name="T7" fmla="*/ 20 h 244"/>
                <a:gd name="T8" fmla="*/ 34 w 243"/>
                <a:gd name="T9" fmla="*/ 36 h 244"/>
                <a:gd name="T10" fmla="*/ 19 w 243"/>
                <a:gd name="T11" fmla="*/ 54 h 244"/>
                <a:gd name="T12" fmla="*/ 8 w 243"/>
                <a:gd name="T13" fmla="*/ 74 h 244"/>
                <a:gd name="T14" fmla="*/ 1 w 243"/>
                <a:gd name="T15" fmla="*/ 97 h 244"/>
                <a:gd name="T16" fmla="*/ 0 w 243"/>
                <a:gd name="T17" fmla="*/ 122 h 244"/>
                <a:gd name="T18" fmla="*/ 1 w 243"/>
                <a:gd name="T19" fmla="*/ 145 h 244"/>
                <a:gd name="T20" fmla="*/ 3 w 243"/>
                <a:gd name="T21" fmla="*/ 156 h 244"/>
                <a:gd name="T22" fmla="*/ 8 w 243"/>
                <a:gd name="T23" fmla="*/ 168 h 244"/>
                <a:gd name="T24" fmla="*/ 12 w 243"/>
                <a:gd name="T25" fmla="*/ 178 h 244"/>
                <a:gd name="T26" fmla="*/ 19 w 243"/>
                <a:gd name="T27" fmla="*/ 189 h 244"/>
                <a:gd name="T28" fmla="*/ 25 w 243"/>
                <a:gd name="T29" fmla="*/ 198 h 244"/>
                <a:gd name="T30" fmla="*/ 34 w 243"/>
                <a:gd name="T31" fmla="*/ 208 h 244"/>
                <a:gd name="T32" fmla="*/ 53 w 243"/>
                <a:gd name="T33" fmla="*/ 224 h 244"/>
                <a:gd name="T34" fmla="*/ 74 w 243"/>
                <a:gd name="T35" fmla="*/ 235 h 244"/>
                <a:gd name="T36" fmla="*/ 96 w 243"/>
                <a:gd name="T37" fmla="*/ 241 h 244"/>
                <a:gd name="T38" fmla="*/ 121 w 243"/>
                <a:gd name="T39" fmla="*/ 244 h 244"/>
                <a:gd name="T40" fmla="*/ 132 w 243"/>
                <a:gd name="T41" fmla="*/ 242 h 244"/>
                <a:gd name="T42" fmla="*/ 135 w 243"/>
                <a:gd name="T43" fmla="*/ 241 h 244"/>
                <a:gd name="T44" fmla="*/ 138 w 243"/>
                <a:gd name="T45" fmla="*/ 241 h 244"/>
                <a:gd name="T46" fmla="*/ 144 w 243"/>
                <a:gd name="T47" fmla="*/ 241 h 244"/>
                <a:gd name="T48" fmla="*/ 156 w 243"/>
                <a:gd name="T49" fmla="*/ 238 h 244"/>
                <a:gd name="T50" fmla="*/ 161 w 243"/>
                <a:gd name="T51" fmla="*/ 236 h 244"/>
                <a:gd name="T52" fmla="*/ 168 w 243"/>
                <a:gd name="T53" fmla="*/ 235 h 244"/>
                <a:gd name="T54" fmla="*/ 188 w 243"/>
                <a:gd name="T55" fmla="*/ 224 h 244"/>
                <a:gd name="T56" fmla="*/ 196 w 243"/>
                <a:gd name="T57" fmla="*/ 216 h 244"/>
                <a:gd name="T58" fmla="*/ 201 w 243"/>
                <a:gd name="T59" fmla="*/ 211 h 244"/>
                <a:gd name="T60" fmla="*/ 203 w 243"/>
                <a:gd name="T61" fmla="*/ 209 h 244"/>
                <a:gd name="T62" fmla="*/ 203 w 243"/>
                <a:gd name="T63" fmla="*/ 208 h 244"/>
                <a:gd name="T64" fmla="*/ 204 w 243"/>
                <a:gd name="T65" fmla="*/ 208 h 244"/>
                <a:gd name="T66" fmla="*/ 206 w 243"/>
                <a:gd name="T67" fmla="*/ 208 h 244"/>
                <a:gd name="T68" fmla="*/ 206 w 243"/>
                <a:gd name="T69" fmla="*/ 206 h 244"/>
                <a:gd name="T70" fmla="*/ 206 w 243"/>
                <a:gd name="T71" fmla="*/ 205 h 244"/>
                <a:gd name="T72" fmla="*/ 207 w 243"/>
                <a:gd name="T73" fmla="*/ 205 h 244"/>
                <a:gd name="T74" fmla="*/ 210 w 243"/>
                <a:gd name="T75" fmla="*/ 203 h 244"/>
                <a:gd name="T76" fmla="*/ 214 w 243"/>
                <a:gd name="T77" fmla="*/ 198 h 244"/>
                <a:gd name="T78" fmla="*/ 222 w 243"/>
                <a:gd name="T79" fmla="*/ 189 h 244"/>
                <a:gd name="T80" fmla="*/ 227 w 243"/>
                <a:gd name="T81" fmla="*/ 178 h 244"/>
                <a:gd name="T82" fmla="*/ 229 w 243"/>
                <a:gd name="T83" fmla="*/ 173 h 244"/>
                <a:gd name="T84" fmla="*/ 233 w 243"/>
                <a:gd name="T85" fmla="*/ 168 h 244"/>
                <a:gd name="T86" fmla="*/ 234 w 243"/>
                <a:gd name="T87" fmla="*/ 162 h 244"/>
                <a:gd name="T88" fmla="*/ 236 w 243"/>
                <a:gd name="T89" fmla="*/ 156 h 244"/>
                <a:gd name="T90" fmla="*/ 239 w 243"/>
                <a:gd name="T91" fmla="*/ 145 h 244"/>
                <a:gd name="T92" fmla="*/ 242 w 243"/>
                <a:gd name="T93" fmla="*/ 133 h 244"/>
                <a:gd name="T94" fmla="*/ 243 w 243"/>
                <a:gd name="T95" fmla="*/ 122 h 244"/>
                <a:gd name="T96" fmla="*/ 242 w 243"/>
                <a:gd name="T97" fmla="*/ 109 h 244"/>
                <a:gd name="T98" fmla="*/ 239 w 243"/>
                <a:gd name="T99" fmla="*/ 97 h 244"/>
                <a:gd name="T100" fmla="*/ 233 w 243"/>
                <a:gd name="T101" fmla="*/ 74 h 244"/>
                <a:gd name="T102" fmla="*/ 222 w 243"/>
                <a:gd name="T103" fmla="*/ 54 h 244"/>
                <a:gd name="T104" fmla="*/ 206 w 243"/>
                <a:gd name="T105" fmla="*/ 36 h 244"/>
                <a:gd name="T106" fmla="*/ 196 w 243"/>
                <a:gd name="T107" fmla="*/ 27 h 244"/>
                <a:gd name="T108" fmla="*/ 188 w 243"/>
                <a:gd name="T109" fmla="*/ 20 h 244"/>
                <a:gd name="T110" fmla="*/ 168 w 243"/>
                <a:gd name="T111" fmla="*/ 9 h 244"/>
                <a:gd name="T112" fmla="*/ 156 w 243"/>
                <a:gd name="T113" fmla="*/ 5 h 244"/>
                <a:gd name="T114" fmla="*/ 144 w 243"/>
                <a:gd name="T115" fmla="*/ 3 h 244"/>
                <a:gd name="T116" fmla="*/ 132 w 243"/>
                <a:gd name="T117" fmla="*/ 0 h 244"/>
                <a:gd name="T118" fmla="*/ 121 w 243"/>
                <a:gd name="T11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4">
                  <a:moveTo>
                    <a:pt x="121" y="0"/>
                  </a:move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4"/>
                  </a:lnTo>
                  <a:lnTo>
                    <a:pt x="8" y="74"/>
                  </a:lnTo>
                  <a:lnTo>
                    <a:pt x="1" y="97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4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5"/>
                  </a:lnTo>
                  <a:lnTo>
                    <a:pt x="188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7"/>
                  </a:lnTo>
                  <a:lnTo>
                    <a:pt x="233" y="74"/>
                  </a:lnTo>
                  <a:lnTo>
                    <a:pt x="222" y="54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68">
              <a:extLst>
                <a:ext uri="{FF2B5EF4-FFF2-40B4-BE49-F238E27FC236}">
                  <a16:creationId xmlns:a16="http://schemas.microsoft.com/office/drawing/2014/main" id="{C7E1A320-DFAE-0DA2-8876-85EC0D6E6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4149725"/>
              <a:ext cx="96838" cy="95250"/>
            </a:xfrm>
            <a:custGeom>
              <a:avLst/>
              <a:gdLst>
                <a:gd name="T0" fmla="*/ 121 w 243"/>
                <a:gd name="T1" fmla="*/ 0 h 243"/>
                <a:gd name="T2" fmla="*/ 96 w 243"/>
                <a:gd name="T3" fmla="*/ 2 h 243"/>
                <a:gd name="T4" fmla="*/ 74 w 243"/>
                <a:gd name="T5" fmla="*/ 9 h 243"/>
                <a:gd name="T6" fmla="*/ 53 w 243"/>
                <a:gd name="T7" fmla="*/ 20 h 243"/>
                <a:gd name="T8" fmla="*/ 34 w 243"/>
                <a:gd name="T9" fmla="*/ 35 h 243"/>
                <a:gd name="T10" fmla="*/ 19 w 243"/>
                <a:gd name="T11" fmla="*/ 53 h 243"/>
                <a:gd name="T12" fmla="*/ 8 w 243"/>
                <a:gd name="T13" fmla="*/ 74 h 243"/>
                <a:gd name="T14" fmla="*/ 1 w 243"/>
                <a:gd name="T15" fmla="*/ 96 h 243"/>
                <a:gd name="T16" fmla="*/ 0 w 243"/>
                <a:gd name="T17" fmla="*/ 122 h 243"/>
                <a:gd name="T18" fmla="*/ 1 w 243"/>
                <a:gd name="T19" fmla="*/ 145 h 243"/>
                <a:gd name="T20" fmla="*/ 3 w 243"/>
                <a:gd name="T21" fmla="*/ 156 h 243"/>
                <a:gd name="T22" fmla="*/ 8 w 243"/>
                <a:gd name="T23" fmla="*/ 168 h 243"/>
                <a:gd name="T24" fmla="*/ 12 w 243"/>
                <a:gd name="T25" fmla="*/ 178 h 243"/>
                <a:gd name="T26" fmla="*/ 19 w 243"/>
                <a:gd name="T27" fmla="*/ 189 h 243"/>
                <a:gd name="T28" fmla="*/ 25 w 243"/>
                <a:gd name="T29" fmla="*/ 198 h 243"/>
                <a:gd name="T30" fmla="*/ 34 w 243"/>
                <a:gd name="T31" fmla="*/ 208 h 243"/>
                <a:gd name="T32" fmla="*/ 53 w 243"/>
                <a:gd name="T33" fmla="*/ 223 h 243"/>
                <a:gd name="T34" fmla="*/ 74 w 243"/>
                <a:gd name="T35" fmla="*/ 234 h 243"/>
                <a:gd name="T36" fmla="*/ 96 w 243"/>
                <a:gd name="T37" fmla="*/ 241 h 243"/>
                <a:gd name="T38" fmla="*/ 121 w 243"/>
                <a:gd name="T39" fmla="*/ 243 h 243"/>
                <a:gd name="T40" fmla="*/ 132 w 243"/>
                <a:gd name="T41" fmla="*/ 242 h 243"/>
                <a:gd name="T42" fmla="*/ 135 w 243"/>
                <a:gd name="T43" fmla="*/ 241 h 243"/>
                <a:gd name="T44" fmla="*/ 138 w 243"/>
                <a:gd name="T45" fmla="*/ 241 h 243"/>
                <a:gd name="T46" fmla="*/ 144 w 243"/>
                <a:gd name="T47" fmla="*/ 241 h 243"/>
                <a:gd name="T48" fmla="*/ 156 w 243"/>
                <a:gd name="T49" fmla="*/ 238 h 243"/>
                <a:gd name="T50" fmla="*/ 161 w 243"/>
                <a:gd name="T51" fmla="*/ 235 h 243"/>
                <a:gd name="T52" fmla="*/ 168 w 243"/>
                <a:gd name="T53" fmla="*/ 234 h 243"/>
                <a:gd name="T54" fmla="*/ 188 w 243"/>
                <a:gd name="T55" fmla="*/ 223 h 243"/>
                <a:gd name="T56" fmla="*/ 196 w 243"/>
                <a:gd name="T57" fmla="*/ 216 h 243"/>
                <a:gd name="T58" fmla="*/ 201 w 243"/>
                <a:gd name="T59" fmla="*/ 211 h 243"/>
                <a:gd name="T60" fmla="*/ 203 w 243"/>
                <a:gd name="T61" fmla="*/ 209 h 243"/>
                <a:gd name="T62" fmla="*/ 203 w 243"/>
                <a:gd name="T63" fmla="*/ 208 h 243"/>
                <a:gd name="T64" fmla="*/ 204 w 243"/>
                <a:gd name="T65" fmla="*/ 208 h 243"/>
                <a:gd name="T66" fmla="*/ 206 w 243"/>
                <a:gd name="T67" fmla="*/ 208 h 243"/>
                <a:gd name="T68" fmla="*/ 206 w 243"/>
                <a:gd name="T69" fmla="*/ 206 h 243"/>
                <a:gd name="T70" fmla="*/ 206 w 243"/>
                <a:gd name="T71" fmla="*/ 205 h 243"/>
                <a:gd name="T72" fmla="*/ 207 w 243"/>
                <a:gd name="T73" fmla="*/ 205 h 243"/>
                <a:gd name="T74" fmla="*/ 210 w 243"/>
                <a:gd name="T75" fmla="*/ 202 h 243"/>
                <a:gd name="T76" fmla="*/ 214 w 243"/>
                <a:gd name="T77" fmla="*/ 198 h 243"/>
                <a:gd name="T78" fmla="*/ 222 w 243"/>
                <a:gd name="T79" fmla="*/ 189 h 243"/>
                <a:gd name="T80" fmla="*/ 227 w 243"/>
                <a:gd name="T81" fmla="*/ 178 h 243"/>
                <a:gd name="T82" fmla="*/ 229 w 243"/>
                <a:gd name="T83" fmla="*/ 172 h 243"/>
                <a:gd name="T84" fmla="*/ 233 w 243"/>
                <a:gd name="T85" fmla="*/ 168 h 243"/>
                <a:gd name="T86" fmla="*/ 234 w 243"/>
                <a:gd name="T87" fmla="*/ 161 h 243"/>
                <a:gd name="T88" fmla="*/ 236 w 243"/>
                <a:gd name="T89" fmla="*/ 156 h 243"/>
                <a:gd name="T90" fmla="*/ 239 w 243"/>
                <a:gd name="T91" fmla="*/ 145 h 243"/>
                <a:gd name="T92" fmla="*/ 242 w 243"/>
                <a:gd name="T93" fmla="*/ 133 h 243"/>
                <a:gd name="T94" fmla="*/ 243 w 243"/>
                <a:gd name="T95" fmla="*/ 122 h 243"/>
                <a:gd name="T96" fmla="*/ 242 w 243"/>
                <a:gd name="T97" fmla="*/ 108 h 243"/>
                <a:gd name="T98" fmla="*/ 239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6 w 243"/>
                <a:gd name="T105" fmla="*/ 35 h 243"/>
                <a:gd name="T106" fmla="*/ 196 w 243"/>
                <a:gd name="T107" fmla="*/ 27 h 243"/>
                <a:gd name="T108" fmla="*/ 188 w 243"/>
                <a:gd name="T109" fmla="*/ 20 h 243"/>
                <a:gd name="T110" fmla="*/ 168 w 243"/>
                <a:gd name="T111" fmla="*/ 9 h 243"/>
                <a:gd name="T112" fmla="*/ 156 w 243"/>
                <a:gd name="T113" fmla="*/ 5 h 243"/>
                <a:gd name="T114" fmla="*/ 144 w 243"/>
                <a:gd name="T115" fmla="*/ 2 h 243"/>
                <a:gd name="T116" fmla="*/ 132 w 243"/>
                <a:gd name="T117" fmla="*/ 0 h 243"/>
                <a:gd name="T118" fmla="*/ 121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0"/>
                  </a:move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8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69">
              <a:extLst>
                <a:ext uri="{FF2B5EF4-FFF2-40B4-BE49-F238E27FC236}">
                  <a16:creationId xmlns:a16="http://schemas.microsoft.com/office/drawing/2014/main" id="{A061941B-6C03-12E3-06A4-69389FD33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4133850"/>
              <a:ext cx="96838" cy="95250"/>
            </a:xfrm>
            <a:custGeom>
              <a:avLst/>
              <a:gdLst>
                <a:gd name="T0" fmla="*/ 121 w 243"/>
                <a:gd name="T1" fmla="*/ 0 h 243"/>
                <a:gd name="T2" fmla="*/ 96 w 243"/>
                <a:gd name="T3" fmla="*/ 3 h 243"/>
                <a:gd name="T4" fmla="*/ 74 w 243"/>
                <a:gd name="T5" fmla="*/ 9 h 243"/>
                <a:gd name="T6" fmla="*/ 53 w 243"/>
                <a:gd name="T7" fmla="*/ 20 h 243"/>
                <a:gd name="T8" fmla="*/ 34 w 243"/>
                <a:gd name="T9" fmla="*/ 36 h 243"/>
                <a:gd name="T10" fmla="*/ 18 w 243"/>
                <a:gd name="T11" fmla="*/ 53 h 243"/>
                <a:gd name="T12" fmla="*/ 7 w 243"/>
                <a:gd name="T13" fmla="*/ 74 h 243"/>
                <a:gd name="T14" fmla="*/ 1 w 243"/>
                <a:gd name="T15" fmla="*/ 96 h 243"/>
                <a:gd name="T16" fmla="*/ 0 w 243"/>
                <a:gd name="T17" fmla="*/ 122 h 243"/>
                <a:gd name="T18" fmla="*/ 1 w 243"/>
                <a:gd name="T19" fmla="*/ 145 h 243"/>
                <a:gd name="T20" fmla="*/ 3 w 243"/>
                <a:gd name="T21" fmla="*/ 156 h 243"/>
                <a:gd name="T22" fmla="*/ 7 w 243"/>
                <a:gd name="T23" fmla="*/ 168 h 243"/>
                <a:gd name="T24" fmla="*/ 12 w 243"/>
                <a:gd name="T25" fmla="*/ 178 h 243"/>
                <a:gd name="T26" fmla="*/ 18 w 243"/>
                <a:gd name="T27" fmla="*/ 189 h 243"/>
                <a:gd name="T28" fmla="*/ 25 w 243"/>
                <a:gd name="T29" fmla="*/ 198 h 243"/>
                <a:gd name="T30" fmla="*/ 34 w 243"/>
                <a:gd name="T31" fmla="*/ 208 h 243"/>
                <a:gd name="T32" fmla="*/ 53 w 243"/>
                <a:gd name="T33" fmla="*/ 224 h 243"/>
                <a:gd name="T34" fmla="*/ 74 w 243"/>
                <a:gd name="T35" fmla="*/ 235 h 243"/>
                <a:gd name="T36" fmla="*/ 96 w 243"/>
                <a:gd name="T37" fmla="*/ 241 h 243"/>
                <a:gd name="T38" fmla="*/ 121 w 243"/>
                <a:gd name="T39" fmla="*/ 243 h 243"/>
                <a:gd name="T40" fmla="*/ 132 w 243"/>
                <a:gd name="T41" fmla="*/ 242 h 243"/>
                <a:gd name="T42" fmla="*/ 134 w 243"/>
                <a:gd name="T43" fmla="*/ 241 h 243"/>
                <a:gd name="T44" fmla="*/ 138 w 243"/>
                <a:gd name="T45" fmla="*/ 241 h 243"/>
                <a:gd name="T46" fmla="*/ 144 w 243"/>
                <a:gd name="T47" fmla="*/ 241 h 243"/>
                <a:gd name="T48" fmla="*/ 155 w 243"/>
                <a:gd name="T49" fmla="*/ 238 h 243"/>
                <a:gd name="T50" fmla="*/ 161 w 243"/>
                <a:gd name="T51" fmla="*/ 236 h 243"/>
                <a:gd name="T52" fmla="*/ 167 w 243"/>
                <a:gd name="T53" fmla="*/ 235 h 243"/>
                <a:gd name="T54" fmla="*/ 187 w 243"/>
                <a:gd name="T55" fmla="*/ 224 h 243"/>
                <a:gd name="T56" fmla="*/ 196 w 243"/>
                <a:gd name="T57" fmla="*/ 216 h 243"/>
                <a:gd name="T58" fmla="*/ 201 w 243"/>
                <a:gd name="T59" fmla="*/ 211 h 243"/>
                <a:gd name="T60" fmla="*/ 203 w 243"/>
                <a:gd name="T61" fmla="*/ 209 h 243"/>
                <a:gd name="T62" fmla="*/ 203 w 243"/>
                <a:gd name="T63" fmla="*/ 208 h 243"/>
                <a:gd name="T64" fmla="*/ 204 w 243"/>
                <a:gd name="T65" fmla="*/ 208 h 243"/>
                <a:gd name="T66" fmla="*/ 206 w 243"/>
                <a:gd name="T67" fmla="*/ 208 h 243"/>
                <a:gd name="T68" fmla="*/ 206 w 243"/>
                <a:gd name="T69" fmla="*/ 206 h 243"/>
                <a:gd name="T70" fmla="*/ 206 w 243"/>
                <a:gd name="T71" fmla="*/ 205 h 243"/>
                <a:gd name="T72" fmla="*/ 207 w 243"/>
                <a:gd name="T73" fmla="*/ 205 h 243"/>
                <a:gd name="T74" fmla="*/ 209 w 243"/>
                <a:gd name="T75" fmla="*/ 203 h 243"/>
                <a:gd name="T76" fmla="*/ 214 w 243"/>
                <a:gd name="T77" fmla="*/ 198 h 243"/>
                <a:gd name="T78" fmla="*/ 222 w 243"/>
                <a:gd name="T79" fmla="*/ 189 h 243"/>
                <a:gd name="T80" fmla="*/ 227 w 243"/>
                <a:gd name="T81" fmla="*/ 178 h 243"/>
                <a:gd name="T82" fmla="*/ 229 w 243"/>
                <a:gd name="T83" fmla="*/ 173 h 243"/>
                <a:gd name="T84" fmla="*/ 233 w 243"/>
                <a:gd name="T85" fmla="*/ 168 h 243"/>
                <a:gd name="T86" fmla="*/ 234 w 243"/>
                <a:gd name="T87" fmla="*/ 162 h 243"/>
                <a:gd name="T88" fmla="*/ 236 w 243"/>
                <a:gd name="T89" fmla="*/ 156 h 243"/>
                <a:gd name="T90" fmla="*/ 239 w 243"/>
                <a:gd name="T91" fmla="*/ 145 h 243"/>
                <a:gd name="T92" fmla="*/ 241 w 243"/>
                <a:gd name="T93" fmla="*/ 133 h 243"/>
                <a:gd name="T94" fmla="*/ 243 w 243"/>
                <a:gd name="T95" fmla="*/ 122 h 243"/>
                <a:gd name="T96" fmla="*/ 241 w 243"/>
                <a:gd name="T97" fmla="*/ 109 h 243"/>
                <a:gd name="T98" fmla="*/ 239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6 w 243"/>
                <a:gd name="T105" fmla="*/ 36 h 243"/>
                <a:gd name="T106" fmla="*/ 196 w 243"/>
                <a:gd name="T107" fmla="*/ 27 h 243"/>
                <a:gd name="T108" fmla="*/ 187 w 243"/>
                <a:gd name="T109" fmla="*/ 20 h 243"/>
                <a:gd name="T110" fmla="*/ 167 w 243"/>
                <a:gd name="T111" fmla="*/ 9 h 243"/>
                <a:gd name="T112" fmla="*/ 155 w 243"/>
                <a:gd name="T113" fmla="*/ 5 h 243"/>
                <a:gd name="T114" fmla="*/ 144 w 243"/>
                <a:gd name="T115" fmla="*/ 3 h 243"/>
                <a:gd name="T116" fmla="*/ 132 w 243"/>
                <a:gd name="T117" fmla="*/ 0 h 243"/>
                <a:gd name="T118" fmla="*/ 121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0"/>
                  </a:move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6"/>
                  </a:lnTo>
                  <a:lnTo>
                    <a:pt x="167" y="235"/>
                  </a:lnTo>
                  <a:lnTo>
                    <a:pt x="187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09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9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70">
              <a:extLst>
                <a:ext uri="{FF2B5EF4-FFF2-40B4-BE49-F238E27FC236}">
                  <a16:creationId xmlns:a16="http://schemas.microsoft.com/office/drawing/2014/main" id="{4270A359-7B99-C027-09C8-A699EF11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325" y="4017963"/>
              <a:ext cx="96838" cy="96838"/>
            </a:xfrm>
            <a:custGeom>
              <a:avLst/>
              <a:gdLst>
                <a:gd name="T0" fmla="*/ 122 w 243"/>
                <a:gd name="T1" fmla="*/ 0 h 243"/>
                <a:gd name="T2" fmla="*/ 96 w 243"/>
                <a:gd name="T3" fmla="*/ 2 h 243"/>
                <a:gd name="T4" fmla="*/ 74 w 243"/>
                <a:gd name="T5" fmla="*/ 9 h 243"/>
                <a:gd name="T6" fmla="*/ 53 w 243"/>
                <a:gd name="T7" fmla="*/ 20 h 243"/>
                <a:gd name="T8" fmla="*/ 35 w 243"/>
                <a:gd name="T9" fmla="*/ 35 h 243"/>
                <a:gd name="T10" fmla="*/ 19 w 243"/>
                <a:gd name="T11" fmla="*/ 53 h 243"/>
                <a:gd name="T12" fmla="*/ 8 w 243"/>
                <a:gd name="T13" fmla="*/ 74 h 243"/>
                <a:gd name="T14" fmla="*/ 2 w 243"/>
                <a:gd name="T15" fmla="*/ 96 h 243"/>
                <a:gd name="T16" fmla="*/ 0 w 243"/>
                <a:gd name="T17" fmla="*/ 121 h 243"/>
                <a:gd name="T18" fmla="*/ 2 w 243"/>
                <a:gd name="T19" fmla="*/ 145 h 243"/>
                <a:gd name="T20" fmla="*/ 4 w 243"/>
                <a:gd name="T21" fmla="*/ 156 h 243"/>
                <a:gd name="T22" fmla="*/ 8 w 243"/>
                <a:gd name="T23" fmla="*/ 168 h 243"/>
                <a:gd name="T24" fmla="*/ 13 w 243"/>
                <a:gd name="T25" fmla="*/ 178 h 243"/>
                <a:gd name="T26" fmla="*/ 19 w 243"/>
                <a:gd name="T27" fmla="*/ 189 h 243"/>
                <a:gd name="T28" fmla="*/ 26 w 243"/>
                <a:gd name="T29" fmla="*/ 198 h 243"/>
                <a:gd name="T30" fmla="*/ 35 w 243"/>
                <a:gd name="T31" fmla="*/ 208 h 243"/>
                <a:gd name="T32" fmla="*/ 53 w 243"/>
                <a:gd name="T33" fmla="*/ 223 h 243"/>
                <a:gd name="T34" fmla="*/ 74 w 243"/>
                <a:gd name="T35" fmla="*/ 234 h 243"/>
                <a:gd name="T36" fmla="*/ 96 w 243"/>
                <a:gd name="T37" fmla="*/ 241 h 243"/>
                <a:gd name="T38" fmla="*/ 122 w 243"/>
                <a:gd name="T39" fmla="*/ 243 h 243"/>
                <a:gd name="T40" fmla="*/ 133 w 243"/>
                <a:gd name="T41" fmla="*/ 242 h 243"/>
                <a:gd name="T42" fmla="*/ 135 w 243"/>
                <a:gd name="T43" fmla="*/ 241 h 243"/>
                <a:gd name="T44" fmla="*/ 138 w 243"/>
                <a:gd name="T45" fmla="*/ 241 h 243"/>
                <a:gd name="T46" fmla="*/ 145 w 243"/>
                <a:gd name="T47" fmla="*/ 241 h 243"/>
                <a:gd name="T48" fmla="*/ 156 w 243"/>
                <a:gd name="T49" fmla="*/ 237 h 243"/>
                <a:gd name="T50" fmla="*/ 162 w 243"/>
                <a:gd name="T51" fmla="*/ 235 h 243"/>
                <a:gd name="T52" fmla="*/ 168 w 243"/>
                <a:gd name="T53" fmla="*/ 234 h 243"/>
                <a:gd name="T54" fmla="*/ 188 w 243"/>
                <a:gd name="T55" fmla="*/ 223 h 243"/>
                <a:gd name="T56" fmla="*/ 197 w 243"/>
                <a:gd name="T57" fmla="*/ 215 h 243"/>
                <a:gd name="T58" fmla="*/ 201 w 243"/>
                <a:gd name="T59" fmla="*/ 211 h 243"/>
                <a:gd name="T60" fmla="*/ 204 w 243"/>
                <a:gd name="T61" fmla="*/ 209 h 243"/>
                <a:gd name="T62" fmla="*/ 204 w 243"/>
                <a:gd name="T63" fmla="*/ 208 h 243"/>
                <a:gd name="T64" fmla="*/ 205 w 243"/>
                <a:gd name="T65" fmla="*/ 208 h 243"/>
                <a:gd name="T66" fmla="*/ 207 w 243"/>
                <a:gd name="T67" fmla="*/ 208 h 243"/>
                <a:gd name="T68" fmla="*/ 207 w 243"/>
                <a:gd name="T69" fmla="*/ 205 h 243"/>
                <a:gd name="T70" fmla="*/ 207 w 243"/>
                <a:gd name="T71" fmla="*/ 204 h 243"/>
                <a:gd name="T72" fmla="*/ 208 w 243"/>
                <a:gd name="T73" fmla="*/ 204 h 243"/>
                <a:gd name="T74" fmla="*/ 210 w 243"/>
                <a:gd name="T75" fmla="*/ 202 h 243"/>
                <a:gd name="T76" fmla="*/ 215 w 243"/>
                <a:gd name="T77" fmla="*/ 198 h 243"/>
                <a:gd name="T78" fmla="*/ 222 w 243"/>
                <a:gd name="T79" fmla="*/ 189 h 243"/>
                <a:gd name="T80" fmla="*/ 228 w 243"/>
                <a:gd name="T81" fmla="*/ 178 h 243"/>
                <a:gd name="T82" fmla="*/ 230 w 243"/>
                <a:gd name="T83" fmla="*/ 172 h 243"/>
                <a:gd name="T84" fmla="*/ 233 w 243"/>
                <a:gd name="T85" fmla="*/ 168 h 243"/>
                <a:gd name="T86" fmla="*/ 234 w 243"/>
                <a:gd name="T87" fmla="*/ 161 h 243"/>
                <a:gd name="T88" fmla="*/ 237 w 243"/>
                <a:gd name="T89" fmla="*/ 156 h 243"/>
                <a:gd name="T90" fmla="*/ 240 w 243"/>
                <a:gd name="T91" fmla="*/ 145 h 243"/>
                <a:gd name="T92" fmla="*/ 242 w 243"/>
                <a:gd name="T93" fmla="*/ 132 h 243"/>
                <a:gd name="T94" fmla="*/ 243 w 243"/>
                <a:gd name="T95" fmla="*/ 121 h 243"/>
                <a:gd name="T96" fmla="*/ 242 w 243"/>
                <a:gd name="T97" fmla="*/ 108 h 243"/>
                <a:gd name="T98" fmla="*/ 240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7 w 243"/>
                <a:gd name="T105" fmla="*/ 35 h 243"/>
                <a:gd name="T106" fmla="*/ 197 w 243"/>
                <a:gd name="T107" fmla="*/ 26 h 243"/>
                <a:gd name="T108" fmla="*/ 188 w 243"/>
                <a:gd name="T109" fmla="*/ 20 h 243"/>
                <a:gd name="T110" fmla="*/ 168 w 243"/>
                <a:gd name="T111" fmla="*/ 9 h 243"/>
                <a:gd name="T112" fmla="*/ 156 w 243"/>
                <a:gd name="T113" fmla="*/ 4 h 243"/>
                <a:gd name="T114" fmla="*/ 145 w 243"/>
                <a:gd name="T115" fmla="*/ 2 h 243"/>
                <a:gd name="T116" fmla="*/ 133 w 243"/>
                <a:gd name="T117" fmla="*/ 0 h 243"/>
                <a:gd name="T118" fmla="*/ 122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5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2" y="96"/>
                  </a:lnTo>
                  <a:lnTo>
                    <a:pt x="0" y="121"/>
                  </a:lnTo>
                  <a:lnTo>
                    <a:pt x="2" y="145"/>
                  </a:lnTo>
                  <a:lnTo>
                    <a:pt x="4" y="156"/>
                  </a:lnTo>
                  <a:lnTo>
                    <a:pt x="8" y="168"/>
                  </a:lnTo>
                  <a:lnTo>
                    <a:pt x="13" y="178"/>
                  </a:lnTo>
                  <a:lnTo>
                    <a:pt x="19" y="189"/>
                  </a:lnTo>
                  <a:lnTo>
                    <a:pt x="26" y="198"/>
                  </a:lnTo>
                  <a:lnTo>
                    <a:pt x="35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2" y="243"/>
                  </a:lnTo>
                  <a:lnTo>
                    <a:pt x="133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7"/>
                  </a:lnTo>
                  <a:lnTo>
                    <a:pt x="162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7" y="215"/>
                  </a:lnTo>
                  <a:lnTo>
                    <a:pt x="201" y="211"/>
                  </a:lnTo>
                  <a:lnTo>
                    <a:pt x="204" y="209"/>
                  </a:lnTo>
                  <a:lnTo>
                    <a:pt x="204" y="208"/>
                  </a:lnTo>
                  <a:lnTo>
                    <a:pt x="205" y="208"/>
                  </a:lnTo>
                  <a:lnTo>
                    <a:pt x="207" y="208"/>
                  </a:lnTo>
                  <a:lnTo>
                    <a:pt x="207" y="205"/>
                  </a:lnTo>
                  <a:lnTo>
                    <a:pt x="207" y="204"/>
                  </a:lnTo>
                  <a:lnTo>
                    <a:pt x="208" y="204"/>
                  </a:lnTo>
                  <a:lnTo>
                    <a:pt x="210" y="202"/>
                  </a:lnTo>
                  <a:lnTo>
                    <a:pt x="215" y="198"/>
                  </a:lnTo>
                  <a:lnTo>
                    <a:pt x="222" y="189"/>
                  </a:lnTo>
                  <a:lnTo>
                    <a:pt x="228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7" y="156"/>
                  </a:lnTo>
                  <a:lnTo>
                    <a:pt x="240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40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7" y="35"/>
                  </a:lnTo>
                  <a:lnTo>
                    <a:pt x="197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71">
              <a:extLst>
                <a:ext uri="{FF2B5EF4-FFF2-40B4-BE49-F238E27FC236}">
                  <a16:creationId xmlns:a16="http://schemas.microsoft.com/office/drawing/2014/main" id="{47239F88-F993-B584-4E4D-093463F9C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4149725"/>
              <a:ext cx="96838" cy="95250"/>
            </a:xfrm>
            <a:custGeom>
              <a:avLst/>
              <a:gdLst>
                <a:gd name="T0" fmla="*/ 121 w 243"/>
                <a:gd name="T1" fmla="*/ 0 h 243"/>
                <a:gd name="T2" fmla="*/ 96 w 243"/>
                <a:gd name="T3" fmla="*/ 2 h 243"/>
                <a:gd name="T4" fmla="*/ 74 w 243"/>
                <a:gd name="T5" fmla="*/ 9 h 243"/>
                <a:gd name="T6" fmla="*/ 53 w 243"/>
                <a:gd name="T7" fmla="*/ 20 h 243"/>
                <a:gd name="T8" fmla="*/ 34 w 243"/>
                <a:gd name="T9" fmla="*/ 35 h 243"/>
                <a:gd name="T10" fmla="*/ 19 w 243"/>
                <a:gd name="T11" fmla="*/ 53 h 243"/>
                <a:gd name="T12" fmla="*/ 7 w 243"/>
                <a:gd name="T13" fmla="*/ 74 h 243"/>
                <a:gd name="T14" fmla="*/ 1 w 243"/>
                <a:gd name="T15" fmla="*/ 96 h 243"/>
                <a:gd name="T16" fmla="*/ 0 w 243"/>
                <a:gd name="T17" fmla="*/ 122 h 243"/>
                <a:gd name="T18" fmla="*/ 1 w 243"/>
                <a:gd name="T19" fmla="*/ 145 h 243"/>
                <a:gd name="T20" fmla="*/ 3 w 243"/>
                <a:gd name="T21" fmla="*/ 156 h 243"/>
                <a:gd name="T22" fmla="*/ 7 w 243"/>
                <a:gd name="T23" fmla="*/ 168 h 243"/>
                <a:gd name="T24" fmla="*/ 12 w 243"/>
                <a:gd name="T25" fmla="*/ 178 h 243"/>
                <a:gd name="T26" fmla="*/ 19 w 243"/>
                <a:gd name="T27" fmla="*/ 189 h 243"/>
                <a:gd name="T28" fmla="*/ 25 w 243"/>
                <a:gd name="T29" fmla="*/ 198 h 243"/>
                <a:gd name="T30" fmla="*/ 34 w 243"/>
                <a:gd name="T31" fmla="*/ 208 h 243"/>
                <a:gd name="T32" fmla="*/ 53 w 243"/>
                <a:gd name="T33" fmla="*/ 223 h 243"/>
                <a:gd name="T34" fmla="*/ 74 w 243"/>
                <a:gd name="T35" fmla="*/ 234 h 243"/>
                <a:gd name="T36" fmla="*/ 96 w 243"/>
                <a:gd name="T37" fmla="*/ 241 h 243"/>
                <a:gd name="T38" fmla="*/ 121 w 243"/>
                <a:gd name="T39" fmla="*/ 243 h 243"/>
                <a:gd name="T40" fmla="*/ 132 w 243"/>
                <a:gd name="T41" fmla="*/ 242 h 243"/>
                <a:gd name="T42" fmla="*/ 134 w 243"/>
                <a:gd name="T43" fmla="*/ 241 h 243"/>
                <a:gd name="T44" fmla="*/ 138 w 243"/>
                <a:gd name="T45" fmla="*/ 241 h 243"/>
                <a:gd name="T46" fmla="*/ 144 w 243"/>
                <a:gd name="T47" fmla="*/ 241 h 243"/>
                <a:gd name="T48" fmla="*/ 155 w 243"/>
                <a:gd name="T49" fmla="*/ 238 h 243"/>
                <a:gd name="T50" fmla="*/ 161 w 243"/>
                <a:gd name="T51" fmla="*/ 235 h 243"/>
                <a:gd name="T52" fmla="*/ 168 w 243"/>
                <a:gd name="T53" fmla="*/ 234 h 243"/>
                <a:gd name="T54" fmla="*/ 187 w 243"/>
                <a:gd name="T55" fmla="*/ 223 h 243"/>
                <a:gd name="T56" fmla="*/ 196 w 243"/>
                <a:gd name="T57" fmla="*/ 216 h 243"/>
                <a:gd name="T58" fmla="*/ 201 w 243"/>
                <a:gd name="T59" fmla="*/ 211 h 243"/>
                <a:gd name="T60" fmla="*/ 203 w 243"/>
                <a:gd name="T61" fmla="*/ 209 h 243"/>
                <a:gd name="T62" fmla="*/ 203 w 243"/>
                <a:gd name="T63" fmla="*/ 208 h 243"/>
                <a:gd name="T64" fmla="*/ 204 w 243"/>
                <a:gd name="T65" fmla="*/ 208 h 243"/>
                <a:gd name="T66" fmla="*/ 206 w 243"/>
                <a:gd name="T67" fmla="*/ 208 h 243"/>
                <a:gd name="T68" fmla="*/ 206 w 243"/>
                <a:gd name="T69" fmla="*/ 206 h 243"/>
                <a:gd name="T70" fmla="*/ 206 w 243"/>
                <a:gd name="T71" fmla="*/ 205 h 243"/>
                <a:gd name="T72" fmla="*/ 207 w 243"/>
                <a:gd name="T73" fmla="*/ 205 h 243"/>
                <a:gd name="T74" fmla="*/ 209 w 243"/>
                <a:gd name="T75" fmla="*/ 202 h 243"/>
                <a:gd name="T76" fmla="*/ 214 w 243"/>
                <a:gd name="T77" fmla="*/ 198 h 243"/>
                <a:gd name="T78" fmla="*/ 222 w 243"/>
                <a:gd name="T79" fmla="*/ 189 h 243"/>
                <a:gd name="T80" fmla="*/ 227 w 243"/>
                <a:gd name="T81" fmla="*/ 178 h 243"/>
                <a:gd name="T82" fmla="*/ 229 w 243"/>
                <a:gd name="T83" fmla="*/ 172 h 243"/>
                <a:gd name="T84" fmla="*/ 233 w 243"/>
                <a:gd name="T85" fmla="*/ 168 h 243"/>
                <a:gd name="T86" fmla="*/ 234 w 243"/>
                <a:gd name="T87" fmla="*/ 161 h 243"/>
                <a:gd name="T88" fmla="*/ 236 w 243"/>
                <a:gd name="T89" fmla="*/ 156 h 243"/>
                <a:gd name="T90" fmla="*/ 239 w 243"/>
                <a:gd name="T91" fmla="*/ 145 h 243"/>
                <a:gd name="T92" fmla="*/ 241 w 243"/>
                <a:gd name="T93" fmla="*/ 133 h 243"/>
                <a:gd name="T94" fmla="*/ 243 w 243"/>
                <a:gd name="T95" fmla="*/ 122 h 243"/>
                <a:gd name="T96" fmla="*/ 241 w 243"/>
                <a:gd name="T97" fmla="*/ 108 h 243"/>
                <a:gd name="T98" fmla="*/ 239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6 w 243"/>
                <a:gd name="T105" fmla="*/ 35 h 243"/>
                <a:gd name="T106" fmla="*/ 196 w 243"/>
                <a:gd name="T107" fmla="*/ 27 h 243"/>
                <a:gd name="T108" fmla="*/ 187 w 243"/>
                <a:gd name="T109" fmla="*/ 20 h 243"/>
                <a:gd name="T110" fmla="*/ 168 w 243"/>
                <a:gd name="T111" fmla="*/ 9 h 243"/>
                <a:gd name="T112" fmla="*/ 155 w 243"/>
                <a:gd name="T113" fmla="*/ 5 h 243"/>
                <a:gd name="T114" fmla="*/ 144 w 243"/>
                <a:gd name="T115" fmla="*/ 2 h 243"/>
                <a:gd name="T116" fmla="*/ 132 w 243"/>
                <a:gd name="T117" fmla="*/ 0 h 243"/>
                <a:gd name="T118" fmla="*/ 121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0"/>
                  </a:move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7" y="223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09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68" y="9"/>
                  </a:lnTo>
                  <a:lnTo>
                    <a:pt x="155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72">
              <a:extLst>
                <a:ext uri="{FF2B5EF4-FFF2-40B4-BE49-F238E27FC236}">
                  <a16:creationId xmlns:a16="http://schemas.microsoft.com/office/drawing/2014/main" id="{4ED12577-1AD8-EC4C-3137-87BDD7F0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4992688"/>
              <a:ext cx="96838" cy="95250"/>
            </a:xfrm>
            <a:custGeom>
              <a:avLst/>
              <a:gdLst>
                <a:gd name="T0" fmla="*/ 121 w 243"/>
                <a:gd name="T1" fmla="*/ 0 h 243"/>
                <a:gd name="T2" fmla="*/ 96 w 243"/>
                <a:gd name="T3" fmla="*/ 2 h 243"/>
                <a:gd name="T4" fmla="*/ 74 w 243"/>
                <a:gd name="T5" fmla="*/ 9 h 243"/>
                <a:gd name="T6" fmla="*/ 53 w 243"/>
                <a:gd name="T7" fmla="*/ 20 h 243"/>
                <a:gd name="T8" fmla="*/ 34 w 243"/>
                <a:gd name="T9" fmla="*/ 35 h 243"/>
                <a:gd name="T10" fmla="*/ 19 w 243"/>
                <a:gd name="T11" fmla="*/ 53 h 243"/>
                <a:gd name="T12" fmla="*/ 7 w 243"/>
                <a:gd name="T13" fmla="*/ 74 h 243"/>
                <a:gd name="T14" fmla="*/ 1 w 243"/>
                <a:gd name="T15" fmla="*/ 96 h 243"/>
                <a:gd name="T16" fmla="*/ 0 w 243"/>
                <a:gd name="T17" fmla="*/ 121 h 243"/>
                <a:gd name="T18" fmla="*/ 1 w 243"/>
                <a:gd name="T19" fmla="*/ 144 h 243"/>
                <a:gd name="T20" fmla="*/ 3 w 243"/>
                <a:gd name="T21" fmla="*/ 155 h 243"/>
                <a:gd name="T22" fmla="*/ 7 w 243"/>
                <a:gd name="T23" fmla="*/ 168 h 243"/>
                <a:gd name="T24" fmla="*/ 12 w 243"/>
                <a:gd name="T25" fmla="*/ 178 h 243"/>
                <a:gd name="T26" fmla="*/ 19 w 243"/>
                <a:gd name="T27" fmla="*/ 189 h 243"/>
                <a:gd name="T28" fmla="*/ 25 w 243"/>
                <a:gd name="T29" fmla="*/ 197 h 243"/>
                <a:gd name="T30" fmla="*/ 34 w 243"/>
                <a:gd name="T31" fmla="*/ 207 h 243"/>
                <a:gd name="T32" fmla="*/ 53 w 243"/>
                <a:gd name="T33" fmla="*/ 223 h 243"/>
                <a:gd name="T34" fmla="*/ 74 w 243"/>
                <a:gd name="T35" fmla="*/ 234 h 243"/>
                <a:gd name="T36" fmla="*/ 96 w 243"/>
                <a:gd name="T37" fmla="*/ 241 h 243"/>
                <a:gd name="T38" fmla="*/ 121 w 243"/>
                <a:gd name="T39" fmla="*/ 243 h 243"/>
                <a:gd name="T40" fmla="*/ 132 w 243"/>
                <a:gd name="T41" fmla="*/ 242 h 243"/>
                <a:gd name="T42" fmla="*/ 134 w 243"/>
                <a:gd name="T43" fmla="*/ 241 h 243"/>
                <a:gd name="T44" fmla="*/ 138 w 243"/>
                <a:gd name="T45" fmla="*/ 241 h 243"/>
                <a:gd name="T46" fmla="*/ 144 w 243"/>
                <a:gd name="T47" fmla="*/ 241 h 243"/>
                <a:gd name="T48" fmla="*/ 155 w 243"/>
                <a:gd name="T49" fmla="*/ 237 h 243"/>
                <a:gd name="T50" fmla="*/ 161 w 243"/>
                <a:gd name="T51" fmla="*/ 235 h 243"/>
                <a:gd name="T52" fmla="*/ 168 w 243"/>
                <a:gd name="T53" fmla="*/ 234 h 243"/>
                <a:gd name="T54" fmla="*/ 187 w 243"/>
                <a:gd name="T55" fmla="*/ 223 h 243"/>
                <a:gd name="T56" fmla="*/ 196 w 243"/>
                <a:gd name="T57" fmla="*/ 215 h 243"/>
                <a:gd name="T58" fmla="*/ 201 w 243"/>
                <a:gd name="T59" fmla="*/ 211 h 243"/>
                <a:gd name="T60" fmla="*/ 203 w 243"/>
                <a:gd name="T61" fmla="*/ 208 h 243"/>
                <a:gd name="T62" fmla="*/ 203 w 243"/>
                <a:gd name="T63" fmla="*/ 207 h 243"/>
                <a:gd name="T64" fmla="*/ 204 w 243"/>
                <a:gd name="T65" fmla="*/ 207 h 243"/>
                <a:gd name="T66" fmla="*/ 206 w 243"/>
                <a:gd name="T67" fmla="*/ 207 h 243"/>
                <a:gd name="T68" fmla="*/ 206 w 243"/>
                <a:gd name="T69" fmla="*/ 205 h 243"/>
                <a:gd name="T70" fmla="*/ 206 w 243"/>
                <a:gd name="T71" fmla="*/ 204 h 243"/>
                <a:gd name="T72" fmla="*/ 207 w 243"/>
                <a:gd name="T73" fmla="*/ 204 h 243"/>
                <a:gd name="T74" fmla="*/ 209 w 243"/>
                <a:gd name="T75" fmla="*/ 202 h 243"/>
                <a:gd name="T76" fmla="*/ 214 w 243"/>
                <a:gd name="T77" fmla="*/ 197 h 243"/>
                <a:gd name="T78" fmla="*/ 222 w 243"/>
                <a:gd name="T79" fmla="*/ 189 h 243"/>
                <a:gd name="T80" fmla="*/ 227 w 243"/>
                <a:gd name="T81" fmla="*/ 178 h 243"/>
                <a:gd name="T82" fmla="*/ 229 w 243"/>
                <a:gd name="T83" fmla="*/ 172 h 243"/>
                <a:gd name="T84" fmla="*/ 233 w 243"/>
                <a:gd name="T85" fmla="*/ 168 h 243"/>
                <a:gd name="T86" fmla="*/ 234 w 243"/>
                <a:gd name="T87" fmla="*/ 161 h 243"/>
                <a:gd name="T88" fmla="*/ 236 w 243"/>
                <a:gd name="T89" fmla="*/ 155 h 243"/>
                <a:gd name="T90" fmla="*/ 239 w 243"/>
                <a:gd name="T91" fmla="*/ 144 h 243"/>
                <a:gd name="T92" fmla="*/ 241 w 243"/>
                <a:gd name="T93" fmla="*/ 132 h 243"/>
                <a:gd name="T94" fmla="*/ 243 w 243"/>
                <a:gd name="T95" fmla="*/ 121 h 243"/>
                <a:gd name="T96" fmla="*/ 241 w 243"/>
                <a:gd name="T97" fmla="*/ 108 h 243"/>
                <a:gd name="T98" fmla="*/ 239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6 w 243"/>
                <a:gd name="T105" fmla="*/ 35 h 243"/>
                <a:gd name="T106" fmla="*/ 196 w 243"/>
                <a:gd name="T107" fmla="*/ 26 h 243"/>
                <a:gd name="T108" fmla="*/ 187 w 243"/>
                <a:gd name="T109" fmla="*/ 20 h 243"/>
                <a:gd name="T110" fmla="*/ 168 w 243"/>
                <a:gd name="T111" fmla="*/ 9 h 243"/>
                <a:gd name="T112" fmla="*/ 155 w 243"/>
                <a:gd name="T113" fmla="*/ 4 h 243"/>
                <a:gd name="T114" fmla="*/ 144 w 243"/>
                <a:gd name="T115" fmla="*/ 2 h 243"/>
                <a:gd name="T116" fmla="*/ 132 w 243"/>
                <a:gd name="T117" fmla="*/ 0 h 243"/>
                <a:gd name="T118" fmla="*/ 121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0"/>
                  </a:move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3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7" y="20"/>
                  </a:lnTo>
                  <a:lnTo>
                    <a:pt x="168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73">
              <a:extLst>
                <a:ext uri="{FF2B5EF4-FFF2-40B4-BE49-F238E27FC236}">
                  <a16:creationId xmlns:a16="http://schemas.microsoft.com/office/drawing/2014/main" id="{BCED07F7-528F-FA89-1D7B-DED79A0B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0" y="4997450"/>
              <a:ext cx="96838" cy="96838"/>
            </a:xfrm>
            <a:custGeom>
              <a:avLst/>
              <a:gdLst>
                <a:gd name="T0" fmla="*/ 121 w 243"/>
                <a:gd name="T1" fmla="*/ 0 h 243"/>
                <a:gd name="T2" fmla="*/ 96 w 243"/>
                <a:gd name="T3" fmla="*/ 2 h 243"/>
                <a:gd name="T4" fmla="*/ 74 w 243"/>
                <a:gd name="T5" fmla="*/ 9 h 243"/>
                <a:gd name="T6" fmla="*/ 53 w 243"/>
                <a:gd name="T7" fmla="*/ 20 h 243"/>
                <a:gd name="T8" fmla="*/ 34 w 243"/>
                <a:gd name="T9" fmla="*/ 35 h 243"/>
                <a:gd name="T10" fmla="*/ 19 w 243"/>
                <a:gd name="T11" fmla="*/ 53 h 243"/>
                <a:gd name="T12" fmla="*/ 8 w 243"/>
                <a:gd name="T13" fmla="*/ 74 h 243"/>
                <a:gd name="T14" fmla="*/ 1 w 243"/>
                <a:gd name="T15" fmla="*/ 96 h 243"/>
                <a:gd name="T16" fmla="*/ 0 w 243"/>
                <a:gd name="T17" fmla="*/ 121 h 243"/>
                <a:gd name="T18" fmla="*/ 1 w 243"/>
                <a:gd name="T19" fmla="*/ 145 h 243"/>
                <a:gd name="T20" fmla="*/ 3 w 243"/>
                <a:gd name="T21" fmla="*/ 156 h 243"/>
                <a:gd name="T22" fmla="*/ 8 w 243"/>
                <a:gd name="T23" fmla="*/ 168 h 243"/>
                <a:gd name="T24" fmla="*/ 12 w 243"/>
                <a:gd name="T25" fmla="*/ 178 h 243"/>
                <a:gd name="T26" fmla="*/ 19 w 243"/>
                <a:gd name="T27" fmla="*/ 189 h 243"/>
                <a:gd name="T28" fmla="*/ 25 w 243"/>
                <a:gd name="T29" fmla="*/ 198 h 243"/>
                <a:gd name="T30" fmla="*/ 34 w 243"/>
                <a:gd name="T31" fmla="*/ 208 h 243"/>
                <a:gd name="T32" fmla="*/ 53 w 243"/>
                <a:gd name="T33" fmla="*/ 223 h 243"/>
                <a:gd name="T34" fmla="*/ 74 w 243"/>
                <a:gd name="T35" fmla="*/ 234 h 243"/>
                <a:gd name="T36" fmla="*/ 96 w 243"/>
                <a:gd name="T37" fmla="*/ 241 h 243"/>
                <a:gd name="T38" fmla="*/ 121 w 243"/>
                <a:gd name="T39" fmla="*/ 243 h 243"/>
                <a:gd name="T40" fmla="*/ 132 w 243"/>
                <a:gd name="T41" fmla="*/ 242 h 243"/>
                <a:gd name="T42" fmla="*/ 135 w 243"/>
                <a:gd name="T43" fmla="*/ 241 h 243"/>
                <a:gd name="T44" fmla="*/ 138 w 243"/>
                <a:gd name="T45" fmla="*/ 241 h 243"/>
                <a:gd name="T46" fmla="*/ 145 w 243"/>
                <a:gd name="T47" fmla="*/ 241 h 243"/>
                <a:gd name="T48" fmla="*/ 156 w 243"/>
                <a:gd name="T49" fmla="*/ 237 h 243"/>
                <a:gd name="T50" fmla="*/ 161 w 243"/>
                <a:gd name="T51" fmla="*/ 235 h 243"/>
                <a:gd name="T52" fmla="*/ 168 w 243"/>
                <a:gd name="T53" fmla="*/ 234 h 243"/>
                <a:gd name="T54" fmla="*/ 188 w 243"/>
                <a:gd name="T55" fmla="*/ 223 h 243"/>
                <a:gd name="T56" fmla="*/ 196 w 243"/>
                <a:gd name="T57" fmla="*/ 215 h 243"/>
                <a:gd name="T58" fmla="*/ 201 w 243"/>
                <a:gd name="T59" fmla="*/ 211 h 243"/>
                <a:gd name="T60" fmla="*/ 203 w 243"/>
                <a:gd name="T61" fmla="*/ 209 h 243"/>
                <a:gd name="T62" fmla="*/ 203 w 243"/>
                <a:gd name="T63" fmla="*/ 208 h 243"/>
                <a:gd name="T64" fmla="*/ 204 w 243"/>
                <a:gd name="T65" fmla="*/ 208 h 243"/>
                <a:gd name="T66" fmla="*/ 206 w 243"/>
                <a:gd name="T67" fmla="*/ 208 h 243"/>
                <a:gd name="T68" fmla="*/ 206 w 243"/>
                <a:gd name="T69" fmla="*/ 205 h 243"/>
                <a:gd name="T70" fmla="*/ 206 w 243"/>
                <a:gd name="T71" fmla="*/ 204 h 243"/>
                <a:gd name="T72" fmla="*/ 207 w 243"/>
                <a:gd name="T73" fmla="*/ 204 h 243"/>
                <a:gd name="T74" fmla="*/ 210 w 243"/>
                <a:gd name="T75" fmla="*/ 202 h 243"/>
                <a:gd name="T76" fmla="*/ 214 w 243"/>
                <a:gd name="T77" fmla="*/ 198 h 243"/>
                <a:gd name="T78" fmla="*/ 222 w 243"/>
                <a:gd name="T79" fmla="*/ 189 h 243"/>
                <a:gd name="T80" fmla="*/ 227 w 243"/>
                <a:gd name="T81" fmla="*/ 178 h 243"/>
                <a:gd name="T82" fmla="*/ 230 w 243"/>
                <a:gd name="T83" fmla="*/ 172 h 243"/>
                <a:gd name="T84" fmla="*/ 233 w 243"/>
                <a:gd name="T85" fmla="*/ 168 h 243"/>
                <a:gd name="T86" fmla="*/ 234 w 243"/>
                <a:gd name="T87" fmla="*/ 161 h 243"/>
                <a:gd name="T88" fmla="*/ 236 w 243"/>
                <a:gd name="T89" fmla="*/ 156 h 243"/>
                <a:gd name="T90" fmla="*/ 239 w 243"/>
                <a:gd name="T91" fmla="*/ 145 h 243"/>
                <a:gd name="T92" fmla="*/ 242 w 243"/>
                <a:gd name="T93" fmla="*/ 133 h 243"/>
                <a:gd name="T94" fmla="*/ 243 w 243"/>
                <a:gd name="T95" fmla="*/ 121 h 243"/>
                <a:gd name="T96" fmla="*/ 242 w 243"/>
                <a:gd name="T97" fmla="*/ 108 h 243"/>
                <a:gd name="T98" fmla="*/ 239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6 w 243"/>
                <a:gd name="T105" fmla="*/ 35 h 243"/>
                <a:gd name="T106" fmla="*/ 196 w 243"/>
                <a:gd name="T107" fmla="*/ 26 h 243"/>
                <a:gd name="T108" fmla="*/ 188 w 243"/>
                <a:gd name="T109" fmla="*/ 20 h 243"/>
                <a:gd name="T110" fmla="*/ 168 w 243"/>
                <a:gd name="T111" fmla="*/ 9 h 243"/>
                <a:gd name="T112" fmla="*/ 156 w 243"/>
                <a:gd name="T113" fmla="*/ 4 h 243"/>
                <a:gd name="T114" fmla="*/ 145 w 243"/>
                <a:gd name="T115" fmla="*/ 2 h 243"/>
                <a:gd name="T116" fmla="*/ 132 w 243"/>
                <a:gd name="T117" fmla="*/ 0 h 243"/>
                <a:gd name="T118" fmla="*/ 121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0"/>
                  </a:move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74">
              <a:extLst>
                <a:ext uri="{FF2B5EF4-FFF2-40B4-BE49-F238E27FC236}">
                  <a16:creationId xmlns:a16="http://schemas.microsoft.com/office/drawing/2014/main" id="{26E157D3-B19B-DA0B-B2CF-0293A1252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5248275"/>
              <a:ext cx="96838" cy="96838"/>
            </a:xfrm>
            <a:custGeom>
              <a:avLst/>
              <a:gdLst>
                <a:gd name="T0" fmla="*/ 121 w 243"/>
                <a:gd name="T1" fmla="*/ 0 h 243"/>
                <a:gd name="T2" fmla="*/ 96 w 243"/>
                <a:gd name="T3" fmla="*/ 2 h 243"/>
                <a:gd name="T4" fmla="*/ 74 w 243"/>
                <a:gd name="T5" fmla="*/ 9 h 243"/>
                <a:gd name="T6" fmla="*/ 53 w 243"/>
                <a:gd name="T7" fmla="*/ 20 h 243"/>
                <a:gd name="T8" fmla="*/ 34 w 243"/>
                <a:gd name="T9" fmla="*/ 35 h 243"/>
                <a:gd name="T10" fmla="*/ 18 w 243"/>
                <a:gd name="T11" fmla="*/ 53 h 243"/>
                <a:gd name="T12" fmla="*/ 7 w 243"/>
                <a:gd name="T13" fmla="*/ 74 h 243"/>
                <a:gd name="T14" fmla="*/ 1 w 243"/>
                <a:gd name="T15" fmla="*/ 96 h 243"/>
                <a:gd name="T16" fmla="*/ 0 w 243"/>
                <a:gd name="T17" fmla="*/ 122 h 243"/>
                <a:gd name="T18" fmla="*/ 1 w 243"/>
                <a:gd name="T19" fmla="*/ 145 h 243"/>
                <a:gd name="T20" fmla="*/ 3 w 243"/>
                <a:gd name="T21" fmla="*/ 156 h 243"/>
                <a:gd name="T22" fmla="*/ 7 w 243"/>
                <a:gd name="T23" fmla="*/ 168 h 243"/>
                <a:gd name="T24" fmla="*/ 12 w 243"/>
                <a:gd name="T25" fmla="*/ 178 h 243"/>
                <a:gd name="T26" fmla="*/ 18 w 243"/>
                <a:gd name="T27" fmla="*/ 189 h 243"/>
                <a:gd name="T28" fmla="*/ 25 w 243"/>
                <a:gd name="T29" fmla="*/ 198 h 243"/>
                <a:gd name="T30" fmla="*/ 34 w 243"/>
                <a:gd name="T31" fmla="*/ 208 h 243"/>
                <a:gd name="T32" fmla="*/ 53 w 243"/>
                <a:gd name="T33" fmla="*/ 223 h 243"/>
                <a:gd name="T34" fmla="*/ 74 w 243"/>
                <a:gd name="T35" fmla="*/ 234 h 243"/>
                <a:gd name="T36" fmla="*/ 96 w 243"/>
                <a:gd name="T37" fmla="*/ 241 h 243"/>
                <a:gd name="T38" fmla="*/ 121 w 243"/>
                <a:gd name="T39" fmla="*/ 243 h 243"/>
                <a:gd name="T40" fmla="*/ 132 w 243"/>
                <a:gd name="T41" fmla="*/ 242 h 243"/>
                <a:gd name="T42" fmla="*/ 134 w 243"/>
                <a:gd name="T43" fmla="*/ 241 h 243"/>
                <a:gd name="T44" fmla="*/ 138 w 243"/>
                <a:gd name="T45" fmla="*/ 241 h 243"/>
                <a:gd name="T46" fmla="*/ 144 w 243"/>
                <a:gd name="T47" fmla="*/ 241 h 243"/>
                <a:gd name="T48" fmla="*/ 155 w 243"/>
                <a:gd name="T49" fmla="*/ 238 h 243"/>
                <a:gd name="T50" fmla="*/ 161 w 243"/>
                <a:gd name="T51" fmla="*/ 235 h 243"/>
                <a:gd name="T52" fmla="*/ 167 w 243"/>
                <a:gd name="T53" fmla="*/ 234 h 243"/>
                <a:gd name="T54" fmla="*/ 187 w 243"/>
                <a:gd name="T55" fmla="*/ 223 h 243"/>
                <a:gd name="T56" fmla="*/ 196 w 243"/>
                <a:gd name="T57" fmla="*/ 215 h 243"/>
                <a:gd name="T58" fmla="*/ 201 w 243"/>
                <a:gd name="T59" fmla="*/ 211 h 243"/>
                <a:gd name="T60" fmla="*/ 203 w 243"/>
                <a:gd name="T61" fmla="*/ 209 h 243"/>
                <a:gd name="T62" fmla="*/ 203 w 243"/>
                <a:gd name="T63" fmla="*/ 208 h 243"/>
                <a:gd name="T64" fmla="*/ 204 w 243"/>
                <a:gd name="T65" fmla="*/ 208 h 243"/>
                <a:gd name="T66" fmla="*/ 206 w 243"/>
                <a:gd name="T67" fmla="*/ 208 h 243"/>
                <a:gd name="T68" fmla="*/ 206 w 243"/>
                <a:gd name="T69" fmla="*/ 205 h 243"/>
                <a:gd name="T70" fmla="*/ 206 w 243"/>
                <a:gd name="T71" fmla="*/ 204 h 243"/>
                <a:gd name="T72" fmla="*/ 207 w 243"/>
                <a:gd name="T73" fmla="*/ 204 h 243"/>
                <a:gd name="T74" fmla="*/ 209 w 243"/>
                <a:gd name="T75" fmla="*/ 202 h 243"/>
                <a:gd name="T76" fmla="*/ 214 w 243"/>
                <a:gd name="T77" fmla="*/ 198 h 243"/>
                <a:gd name="T78" fmla="*/ 222 w 243"/>
                <a:gd name="T79" fmla="*/ 189 h 243"/>
                <a:gd name="T80" fmla="*/ 227 w 243"/>
                <a:gd name="T81" fmla="*/ 178 h 243"/>
                <a:gd name="T82" fmla="*/ 229 w 243"/>
                <a:gd name="T83" fmla="*/ 172 h 243"/>
                <a:gd name="T84" fmla="*/ 233 w 243"/>
                <a:gd name="T85" fmla="*/ 168 h 243"/>
                <a:gd name="T86" fmla="*/ 234 w 243"/>
                <a:gd name="T87" fmla="*/ 161 h 243"/>
                <a:gd name="T88" fmla="*/ 236 w 243"/>
                <a:gd name="T89" fmla="*/ 156 h 243"/>
                <a:gd name="T90" fmla="*/ 239 w 243"/>
                <a:gd name="T91" fmla="*/ 145 h 243"/>
                <a:gd name="T92" fmla="*/ 241 w 243"/>
                <a:gd name="T93" fmla="*/ 133 h 243"/>
                <a:gd name="T94" fmla="*/ 243 w 243"/>
                <a:gd name="T95" fmla="*/ 122 h 243"/>
                <a:gd name="T96" fmla="*/ 241 w 243"/>
                <a:gd name="T97" fmla="*/ 108 h 243"/>
                <a:gd name="T98" fmla="*/ 239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6 w 243"/>
                <a:gd name="T105" fmla="*/ 35 h 243"/>
                <a:gd name="T106" fmla="*/ 196 w 243"/>
                <a:gd name="T107" fmla="*/ 27 h 243"/>
                <a:gd name="T108" fmla="*/ 187 w 243"/>
                <a:gd name="T109" fmla="*/ 20 h 243"/>
                <a:gd name="T110" fmla="*/ 167 w 243"/>
                <a:gd name="T111" fmla="*/ 9 h 243"/>
                <a:gd name="T112" fmla="*/ 155 w 243"/>
                <a:gd name="T113" fmla="*/ 4 h 243"/>
                <a:gd name="T114" fmla="*/ 144 w 243"/>
                <a:gd name="T115" fmla="*/ 2 h 243"/>
                <a:gd name="T116" fmla="*/ 132 w 243"/>
                <a:gd name="T117" fmla="*/ 0 h 243"/>
                <a:gd name="T118" fmla="*/ 121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1" y="0"/>
                  </a:move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75">
              <a:extLst>
                <a:ext uri="{FF2B5EF4-FFF2-40B4-BE49-F238E27FC236}">
                  <a16:creationId xmlns:a16="http://schemas.microsoft.com/office/drawing/2014/main" id="{62259787-5386-DD5C-9632-C13F80E1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5375275"/>
              <a:ext cx="95250" cy="95250"/>
            </a:xfrm>
            <a:custGeom>
              <a:avLst/>
              <a:gdLst>
                <a:gd name="T0" fmla="*/ 122 w 243"/>
                <a:gd name="T1" fmla="*/ 0 h 243"/>
                <a:gd name="T2" fmla="*/ 96 w 243"/>
                <a:gd name="T3" fmla="*/ 2 h 243"/>
                <a:gd name="T4" fmla="*/ 74 w 243"/>
                <a:gd name="T5" fmla="*/ 9 h 243"/>
                <a:gd name="T6" fmla="*/ 53 w 243"/>
                <a:gd name="T7" fmla="*/ 20 h 243"/>
                <a:gd name="T8" fmla="*/ 34 w 243"/>
                <a:gd name="T9" fmla="*/ 35 h 243"/>
                <a:gd name="T10" fmla="*/ 19 w 243"/>
                <a:gd name="T11" fmla="*/ 53 h 243"/>
                <a:gd name="T12" fmla="*/ 8 w 243"/>
                <a:gd name="T13" fmla="*/ 74 h 243"/>
                <a:gd name="T14" fmla="*/ 1 w 243"/>
                <a:gd name="T15" fmla="*/ 96 h 243"/>
                <a:gd name="T16" fmla="*/ 0 w 243"/>
                <a:gd name="T17" fmla="*/ 122 h 243"/>
                <a:gd name="T18" fmla="*/ 1 w 243"/>
                <a:gd name="T19" fmla="*/ 145 h 243"/>
                <a:gd name="T20" fmla="*/ 3 w 243"/>
                <a:gd name="T21" fmla="*/ 156 h 243"/>
                <a:gd name="T22" fmla="*/ 8 w 243"/>
                <a:gd name="T23" fmla="*/ 168 h 243"/>
                <a:gd name="T24" fmla="*/ 12 w 243"/>
                <a:gd name="T25" fmla="*/ 178 h 243"/>
                <a:gd name="T26" fmla="*/ 19 w 243"/>
                <a:gd name="T27" fmla="*/ 189 h 243"/>
                <a:gd name="T28" fmla="*/ 25 w 243"/>
                <a:gd name="T29" fmla="*/ 198 h 243"/>
                <a:gd name="T30" fmla="*/ 34 w 243"/>
                <a:gd name="T31" fmla="*/ 208 h 243"/>
                <a:gd name="T32" fmla="*/ 53 w 243"/>
                <a:gd name="T33" fmla="*/ 223 h 243"/>
                <a:gd name="T34" fmla="*/ 74 w 243"/>
                <a:gd name="T35" fmla="*/ 234 h 243"/>
                <a:gd name="T36" fmla="*/ 96 w 243"/>
                <a:gd name="T37" fmla="*/ 241 h 243"/>
                <a:gd name="T38" fmla="*/ 122 w 243"/>
                <a:gd name="T39" fmla="*/ 243 h 243"/>
                <a:gd name="T40" fmla="*/ 133 w 243"/>
                <a:gd name="T41" fmla="*/ 242 h 243"/>
                <a:gd name="T42" fmla="*/ 135 w 243"/>
                <a:gd name="T43" fmla="*/ 241 h 243"/>
                <a:gd name="T44" fmla="*/ 138 w 243"/>
                <a:gd name="T45" fmla="*/ 241 h 243"/>
                <a:gd name="T46" fmla="*/ 145 w 243"/>
                <a:gd name="T47" fmla="*/ 241 h 243"/>
                <a:gd name="T48" fmla="*/ 156 w 243"/>
                <a:gd name="T49" fmla="*/ 238 h 243"/>
                <a:gd name="T50" fmla="*/ 161 w 243"/>
                <a:gd name="T51" fmla="*/ 235 h 243"/>
                <a:gd name="T52" fmla="*/ 168 w 243"/>
                <a:gd name="T53" fmla="*/ 234 h 243"/>
                <a:gd name="T54" fmla="*/ 188 w 243"/>
                <a:gd name="T55" fmla="*/ 223 h 243"/>
                <a:gd name="T56" fmla="*/ 197 w 243"/>
                <a:gd name="T57" fmla="*/ 216 h 243"/>
                <a:gd name="T58" fmla="*/ 201 w 243"/>
                <a:gd name="T59" fmla="*/ 211 h 243"/>
                <a:gd name="T60" fmla="*/ 203 w 243"/>
                <a:gd name="T61" fmla="*/ 209 h 243"/>
                <a:gd name="T62" fmla="*/ 203 w 243"/>
                <a:gd name="T63" fmla="*/ 208 h 243"/>
                <a:gd name="T64" fmla="*/ 204 w 243"/>
                <a:gd name="T65" fmla="*/ 208 h 243"/>
                <a:gd name="T66" fmla="*/ 207 w 243"/>
                <a:gd name="T67" fmla="*/ 208 h 243"/>
                <a:gd name="T68" fmla="*/ 207 w 243"/>
                <a:gd name="T69" fmla="*/ 206 h 243"/>
                <a:gd name="T70" fmla="*/ 207 w 243"/>
                <a:gd name="T71" fmla="*/ 204 h 243"/>
                <a:gd name="T72" fmla="*/ 208 w 243"/>
                <a:gd name="T73" fmla="*/ 204 h 243"/>
                <a:gd name="T74" fmla="*/ 210 w 243"/>
                <a:gd name="T75" fmla="*/ 202 h 243"/>
                <a:gd name="T76" fmla="*/ 214 w 243"/>
                <a:gd name="T77" fmla="*/ 198 h 243"/>
                <a:gd name="T78" fmla="*/ 222 w 243"/>
                <a:gd name="T79" fmla="*/ 189 h 243"/>
                <a:gd name="T80" fmla="*/ 227 w 243"/>
                <a:gd name="T81" fmla="*/ 178 h 243"/>
                <a:gd name="T82" fmla="*/ 230 w 243"/>
                <a:gd name="T83" fmla="*/ 172 h 243"/>
                <a:gd name="T84" fmla="*/ 233 w 243"/>
                <a:gd name="T85" fmla="*/ 168 h 243"/>
                <a:gd name="T86" fmla="*/ 234 w 243"/>
                <a:gd name="T87" fmla="*/ 161 h 243"/>
                <a:gd name="T88" fmla="*/ 236 w 243"/>
                <a:gd name="T89" fmla="*/ 156 h 243"/>
                <a:gd name="T90" fmla="*/ 240 w 243"/>
                <a:gd name="T91" fmla="*/ 145 h 243"/>
                <a:gd name="T92" fmla="*/ 242 w 243"/>
                <a:gd name="T93" fmla="*/ 133 h 243"/>
                <a:gd name="T94" fmla="*/ 243 w 243"/>
                <a:gd name="T95" fmla="*/ 122 h 243"/>
                <a:gd name="T96" fmla="*/ 242 w 243"/>
                <a:gd name="T97" fmla="*/ 108 h 243"/>
                <a:gd name="T98" fmla="*/ 240 w 243"/>
                <a:gd name="T99" fmla="*/ 96 h 243"/>
                <a:gd name="T100" fmla="*/ 233 w 243"/>
                <a:gd name="T101" fmla="*/ 74 h 243"/>
                <a:gd name="T102" fmla="*/ 222 w 243"/>
                <a:gd name="T103" fmla="*/ 53 h 243"/>
                <a:gd name="T104" fmla="*/ 207 w 243"/>
                <a:gd name="T105" fmla="*/ 35 h 243"/>
                <a:gd name="T106" fmla="*/ 197 w 243"/>
                <a:gd name="T107" fmla="*/ 27 h 243"/>
                <a:gd name="T108" fmla="*/ 188 w 243"/>
                <a:gd name="T109" fmla="*/ 20 h 243"/>
                <a:gd name="T110" fmla="*/ 168 w 243"/>
                <a:gd name="T111" fmla="*/ 9 h 243"/>
                <a:gd name="T112" fmla="*/ 156 w 243"/>
                <a:gd name="T113" fmla="*/ 4 h 243"/>
                <a:gd name="T114" fmla="*/ 145 w 243"/>
                <a:gd name="T115" fmla="*/ 2 h 243"/>
                <a:gd name="T116" fmla="*/ 133 w 243"/>
                <a:gd name="T117" fmla="*/ 0 h 243"/>
                <a:gd name="T118" fmla="*/ 122 w 243"/>
                <a:gd name="T11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2" y="243"/>
                  </a:lnTo>
                  <a:lnTo>
                    <a:pt x="133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8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7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7" y="208"/>
                  </a:lnTo>
                  <a:lnTo>
                    <a:pt x="207" y="206"/>
                  </a:lnTo>
                  <a:lnTo>
                    <a:pt x="207" y="204"/>
                  </a:lnTo>
                  <a:lnTo>
                    <a:pt x="208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40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8"/>
                  </a:lnTo>
                  <a:lnTo>
                    <a:pt x="240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7" y="35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D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76">
              <a:extLst>
                <a:ext uri="{FF2B5EF4-FFF2-40B4-BE49-F238E27FC236}">
                  <a16:creationId xmlns:a16="http://schemas.microsoft.com/office/drawing/2014/main" id="{B79FC31B-7D1D-CD55-E258-70638DCBE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3873500"/>
              <a:ext cx="2606675" cy="266700"/>
            </a:xfrm>
            <a:custGeom>
              <a:avLst/>
              <a:gdLst>
                <a:gd name="T0" fmla="*/ 6566 w 6566"/>
                <a:gd name="T1" fmla="*/ 0 h 673"/>
                <a:gd name="T2" fmla="*/ 4931 w 6566"/>
                <a:gd name="T3" fmla="*/ 356 h 673"/>
                <a:gd name="T4" fmla="*/ 3270 w 6566"/>
                <a:gd name="T5" fmla="*/ 554 h 673"/>
                <a:gd name="T6" fmla="*/ 1635 w 6566"/>
                <a:gd name="T7" fmla="*/ 673 h 673"/>
                <a:gd name="T8" fmla="*/ 0 w 6566"/>
                <a:gd name="T9" fmla="*/ 44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6" h="673">
                  <a:moveTo>
                    <a:pt x="6566" y="0"/>
                  </a:moveTo>
                  <a:lnTo>
                    <a:pt x="4931" y="356"/>
                  </a:lnTo>
                  <a:lnTo>
                    <a:pt x="3270" y="554"/>
                  </a:lnTo>
                  <a:lnTo>
                    <a:pt x="1635" y="673"/>
                  </a:lnTo>
                  <a:lnTo>
                    <a:pt x="0" y="449"/>
                  </a:lnTo>
                </a:path>
              </a:pathLst>
            </a:custGeom>
            <a:noFill/>
            <a:ln w="26988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77">
              <a:extLst>
                <a:ext uri="{FF2B5EF4-FFF2-40B4-BE49-F238E27FC236}">
                  <a16:creationId xmlns:a16="http://schemas.microsoft.com/office/drawing/2014/main" id="{48B0301E-1A40-BEAE-1C47-4E74512C1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051300"/>
              <a:ext cx="2600325" cy="1057275"/>
            </a:xfrm>
            <a:custGeom>
              <a:avLst/>
              <a:gdLst>
                <a:gd name="T0" fmla="*/ 6553 w 6553"/>
                <a:gd name="T1" fmla="*/ 1412 h 2664"/>
                <a:gd name="T2" fmla="*/ 4918 w 6553"/>
                <a:gd name="T3" fmla="*/ 1807 h 2664"/>
                <a:gd name="T4" fmla="*/ 3270 w 6553"/>
                <a:gd name="T5" fmla="*/ 2362 h 2664"/>
                <a:gd name="T6" fmla="*/ 1635 w 6553"/>
                <a:gd name="T7" fmla="*/ 2664 h 2664"/>
                <a:gd name="T8" fmla="*/ 0 w 6553"/>
                <a:gd name="T9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3" h="2664">
                  <a:moveTo>
                    <a:pt x="6553" y="1412"/>
                  </a:moveTo>
                  <a:lnTo>
                    <a:pt x="4918" y="1807"/>
                  </a:lnTo>
                  <a:lnTo>
                    <a:pt x="3270" y="2362"/>
                  </a:lnTo>
                  <a:lnTo>
                    <a:pt x="1635" y="2664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CC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78">
              <a:extLst>
                <a:ext uri="{FF2B5EF4-FFF2-40B4-BE49-F238E27FC236}">
                  <a16:creationId xmlns:a16="http://schemas.microsoft.com/office/drawing/2014/main" id="{7031EC02-A3E4-E972-ADEC-83CD7D53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4000500"/>
              <a:ext cx="96838" cy="95250"/>
            </a:xfrm>
            <a:custGeom>
              <a:avLst/>
              <a:gdLst>
                <a:gd name="T0" fmla="*/ 206 w 243"/>
                <a:gd name="T1" fmla="*/ 36 h 244"/>
                <a:gd name="T2" fmla="*/ 196 w 243"/>
                <a:gd name="T3" fmla="*/ 27 h 244"/>
                <a:gd name="T4" fmla="*/ 188 w 243"/>
                <a:gd name="T5" fmla="*/ 20 h 244"/>
                <a:gd name="T6" fmla="*/ 168 w 243"/>
                <a:gd name="T7" fmla="*/ 9 h 244"/>
                <a:gd name="T8" fmla="*/ 156 w 243"/>
                <a:gd name="T9" fmla="*/ 5 h 244"/>
                <a:gd name="T10" fmla="*/ 144 w 243"/>
                <a:gd name="T11" fmla="*/ 3 h 244"/>
                <a:gd name="T12" fmla="*/ 132 w 243"/>
                <a:gd name="T13" fmla="*/ 0 h 244"/>
                <a:gd name="T14" fmla="*/ 121 w 243"/>
                <a:gd name="T15" fmla="*/ 0 h 244"/>
                <a:gd name="T16" fmla="*/ 96 w 243"/>
                <a:gd name="T17" fmla="*/ 3 h 244"/>
                <a:gd name="T18" fmla="*/ 74 w 243"/>
                <a:gd name="T19" fmla="*/ 9 h 244"/>
                <a:gd name="T20" fmla="*/ 53 w 243"/>
                <a:gd name="T21" fmla="*/ 20 h 244"/>
                <a:gd name="T22" fmla="*/ 34 w 243"/>
                <a:gd name="T23" fmla="*/ 36 h 244"/>
                <a:gd name="T24" fmla="*/ 19 w 243"/>
                <a:gd name="T25" fmla="*/ 54 h 244"/>
                <a:gd name="T26" fmla="*/ 8 w 243"/>
                <a:gd name="T27" fmla="*/ 74 h 244"/>
                <a:gd name="T28" fmla="*/ 1 w 243"/>
                <a:gd name="T29" fmla="*/ 97 h 244"/>
                <a:gd name="T30" fmla="*/ 0 w 243"/>
                <a:gd name="T31" fmla="*/ 122 h 244"/>
                <a:gd name="T32" fmla="*/ 1 w 243"/>
                <a:gd name="T33" fmla="*/ 145 h 244"/>
                <a:gd name="T34" fmla="*/ 3 w 243"/>
                <a:gd name="T35" fmla="*/ 156 h 244"/>
                <a:gd name="T36" fmla="*/ 8 w 243"/>
                <a:gd name="T37" fmla="*/ 168 h 244"/>
                <a:gd name="T38" fmla="*/ 12 w 243"/>
                <a:gd name="T39" fmla="*/ 178 h 244"/>
                <a:gd name="T40" fmla="*/ 19 w 243"/>
                <a:gd name="T41" fmla="*/ 189 h 244"/>
                <a:gd name="T42" fmla="*/ 25 w 243"/>
                <a:gd name="T43" fmla="*/ 198 h 244"/>
                <a:gd name="T44" fmla="*/ 34 w 243"/>
                <a:gd name="T45" fmla="*/ 208 h 244"/>
                <a:gd name="T46" fmla="*/ 53 w 243"/>
                <a:gd name="T47" fmla="*/ 224 h 244"/>
                <a:gd name="T48" fmla="*/ 74 w 243"/>
                <a:gd name="T49" fmla="*/ 235 h 244"/>
                <a:gd name="T50" fmla="*/ 96 w 243"/>
                <a:gd name="T51" fmla="*/ 241 h 244"/>
                <a:gd name="T52" fmla="*/ 121 w 243"/>
                <a:gd name="T53" fmla="*/ 244 h 244"/>
                <a:gd name="T54" fmla="*/ 132 w 243"/>
                <a:gd name="T55" fmla="*/ 242 h 244"/>
                <a:gd name="T56" fmla="*/ 135 w 243"/>
                <a:gd name="T57" fmla="*/ 241 h 244"/>
                <a:gd name="T58" fmla="*/ 138 w 243"/>
                <a:gd name="T59" fmla="*/ 241 h 244"/>
                <a:gd name="T60" fmla="*/ 144 w 243"/>
                <a:gd name="T61" fmla="*/ 241 h 244"/>
                <a:gd name="T62" fmla="*/ 156 w 243"/>
                <a:gd name="T63" fmla="*/ 238 h 244"/>
                <a:gd name="T64" fmla="*/ 161 w 243"/>
                <a:gd name="T65" fmla="*/ 236 h 244"/>
                <a:gd name="T66" fmla="*/ 168 w 243"/>
                <a:gd name="T67" fmla="*/ 235 h 244"/>
                <a:gd name="T68" fmla="*/ 188 w 243"/>
                <a:gd name="T69" fmla="*/ 224 h 244"/>
                <a:gd name="T70" fmla="*/ 196 w 243"/>
                <a:gd name="T71" fmla="*/ 216 h 244"/>
                <a:gd name="T72" fmla="*/ 201 w 243"/>
                <a:gd name="T73" fmla="*/ 211 h 244"/>
                <a:gd name="T74" fmla="*/ 203 w 243"/>
                <a:gd name="T75" fmla="*/ 209 h 244"/>
                <a:gd name="T76" fmla="*/ 203 w 243"/>
                <a:gd name="T77" fmla="*/ 208 h 244"/>
                <a:gd name="T78" fmla="*/ 204 w 243"/>
                <a:gd name="T79" fmla="*/ 208 h 244"/>
                <a:gd name="T80" fmla="*/ 206 w 243"/>
                <a:gd name="T81" fmla="*/ 208 h 244"/>
                <a:gd name="T82" fmla="*/ 206 w 243"/>
                <a:gd name="T83" fmla="*/ 206 h 244"/>
                <a:gd name="T84" fmla="*/ 206 w 243"/>
                <a:gd name="T85" fmla="*/ 205 h 244"/>
                <a:gd name="T86" fmla="*/ 207 w 243"/>
                <a:gd name="T87" fmla="*/ 205 h 244"/>
                <a:gd name="T88" fmla="*/ 210 w 243"/>
                <a:gd name="T89" fmla="*/ 203 h 244"/>
                <a:gd name="T90" fmla="*/ 214 w 243"/>
                <a:gd name="T91" fmla="*/ 198 h 244"/>
                <a:gd name="T92" fmla="*/ 222 w 243"/>
                <a:gd name="T93" fmla="*/ 189 h 244"/>
                <a:gd name="T94" fmla="*/ 227 w 243"/>
                <a:gd name="T95" fmla="*/ 178 h 244"/>
                <a:gd name="T96" fmla="*/ 229 w 243"/>
                <a:gd name="T97" fmla="*/ 173 h 244"/>
                <a:gd name="T98" fmla="*/ 233 w 243"/>
                <a:gd name="T99" fmla="*/ 168 h 244"/>
                <a:gd name="T100" fmla="*/ 234 w 243"/>
                <a:gd name="T101" fmla="*/ 162 h 244"/>
                <a:gd name="T102" fmla="*/ 236 w 243"/>
                <a:gd name="T103" fmla="*/ 156 h 244"/>
                <a:gd name="T104" fmla="*/ 239 w 243"/>
                <a:gd name="T105" fmla="*/ 145 h 244"/>
                <a:gd name="T106" fmla="*/ 242 w 243"/>
                <a:gd name="T107" fmla="*/ 133 h 244"/>
                <a:gd name="T108" fmla="*/ 243 w 243"/>
                <a:gd name="T109" fmla="*/ 122 h 244"/>
                <a:gd name="T110" fmla="*/ 242 w 243"/>
                <a:gd name="T111" fmla="*/ 109 h 244"/>
                <a:gd name="T112" fmla="*/ 239 w 243"/>
                <a:gd name="T113" fmla="*/ 97 h 244"/>
                <a:gd name="T114" fmla="*/ 233 w 243"/>
                <a:gd name="T115" fmla="*/ 74 h 244"/>
                <a:gd name="T116" fmla="*/ 222 w 243"/>
                <a:gd name="T117" fmla="*/ 54 h 244"/>
                <a:gd name="T118" fmla="*/ 206 w 243"/>
                <a:gd name="T119" fmla="*/ 3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4">
                  <a:moveTo>
                    <a:pt x="206" y="36"/>
                  </a:move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4"/>
                  </a:lnTo>
                  <a:lnTo>
                    <a:pt x="8" y="74"/>
                  </a:lnTo>
                  <a:lnTo>
                    <a:pt x="1" y="97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4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5"/>
                  </a:lnTo>
                  <a:lnTo>
                    <a:pt x="188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7"/>
                  </a:lnTo>
                  <a:lnTo>
                    <a:pt x="233" y="74"/>
                  </a:lnTo>
                  <a:lnTo>
                    <a:pt x="222" y="54"/>
                  </a:lnTo>
                  <a:lnTo>
                    <a:pt x="206" y="36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79">
              <a:extLst>
                <a:ext uri="{FF2B5EF4-FFF2-40B4-BE49-F238E27FC236}">
                  <a16:creationId xmlns:a16="http://schemas.microsoft.com/office/drawing/2014/main" id="{C544E8EB-B5BC-C502-A73D-0A316C9F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4090988"/>
              <a:ext cx="96838" cy="96838"/>
            </a:xfrm>
            <a:custGeom>
              <a:avLst/>
              <a:gdLst>
                <a:gd name="T0" fmla="*/ 206 w 243"/>
                <a:gd name="T1" fmla="*/ 36 h 243"/>
                <a:gd name="T2" fmla="*/ 196 w 243"/>
                <a:gd name="T3" fmla="*/ 27 h 243"/>
                <a:gd name="T4" fmla="*/ 188 w 243"/>
                <a:gd name="T5" fmla="*/ 20 h 243"/>
                <a:gd name="T6" fmla="*/ 168 w 243"/>
                <a:gd name="T7" fmla="*/ 9 h 243"/>
                <a:gd name="T8" fmla="*/ 156 w 243"/>
                <a:gd name="T9" fmla="*/ 5 h 243"/>
                <a:gd name="T10" fmla="*/ 144 w 243"/>
                <a:gd name="T11" fmla="*/ 3 h 243"/>
                <a:gd name="T12" fmla="*/ 132 w 243"/>
                <a:gd name="T13" fmla="*/ 0 h 243"/>
                <a:gd name="T14" fmla="*/ 121 w 243"/>
                <a:gd name="T15" fmla="*/ 0 h 243"/>
                <a:gd name="T16" fmla="*/ 96 w 243"/>
                <a:gd name="T17" fmla="*/ 3 h 243"/>
                <a:gd name="T18" fmla="*/ 74 w 243"/>
                <a:gd name="T19" fmla="*/ 9 h 243"/>
                <a:gd name="T20" fmla="*/ 53 w 243"/>
                <a:gd name="T21" fmla="*/ 20 h 243"/>
                <a:gd name="T22" fmla="*/ 34 w 243"/>
                <a:gd name="T23" fmla="*/ 36 h 243"/>
                <a:gd name="T24" fmla="*/ 19 w 243"/>
                <a:gd name="T25" fmla="*/ 53 h 243"/>
                <a:gd name="T26" fmla="*/ 8 w 243"/>
                <a:gd name="T27" fmla="*/ 74 h 243"/>
                <a:gd name="T28" fmla="*/ 1 w 243"/>
                <a:gd name="T29" fmla="*/ 96 h 243"/>
                <a:gd name="T30" fmla="*/ 0 w 243"/>
                <a:gd name="T31" fmla="*/ 122 h 243"/>
                <a:gd name="T32" fmla="*/ 1 w 243"/>
                <a:gd name="T33" fmla="*/ 145 h 243"/>
                <a:gd name="T34" fmla="*/ 3 w 243"/>
                <a:gd name="T35" fmla="*/ 156 h 243"/>
                <a:gd name="T36" fmla="*/ 8 w 243"/>
                <a:gd name="T37" fmla="*/ 168 h 243"/>
                <a:gd name="T38" fmla="*/ 12 w 243"/>
                <a:gd name="T39" fmla="*/ 178 h 243"/>
                <a:gd name="T40" fmla="*/ 19 w 243"/>
                <a:gd name="T41" fmla="*/ 189 h 243"/>
                <a:gd name="T42" fmla="*/ 25 w 243"/>
                <a:gd name="T43" fmla="*/ 198 h 243"/>
                <a:gd name="T44" fmla="*/ 34 w 243"/>
                <a:gd name="T45" fmla="*/ 208 h 243"/>
                <a:gd name="T46" fmla="*/ 53 w 243"/>
                <a:gd name="T47" fmla="*/ 224 h 243"/>
                <a:gd name="T48" fmla="*/ 74 w 243"/>
                <a:gd name="T49" fmla="*/ 235 h 243"/>
                <a:gd name="T50" fmla="*/ 96 w 243"/>
                <a:gd name="T51" fmla="*/ 241 h 243"/>
                <a:gd name="T52" fmla="*/ 121 w 243"/>
                <a:gd name="T53" fmla="*/ 243 h 243"/>
                <a:gd name="T54" fmla="*/ 132 w 243"/>
                <a:gd name="T55" fmla="*/ 242 h 243"/>
                <a:gd name="T56" fmla="*/ 135 w 243"/>
                <a:gd name="T57" fmla="*/ 241 h 243"/>
                <a:gd name="T58" fmla="*/ 138 w 243"/>
                <a:gd name="T59" fmla="*/ 241 h 243"/>
                <a:gd name="T60" fmla="*/ 144 w 243"/>
                <a:gd name="T61" fmla="*/ 241 h 243"/>
                <a:gd name="T62" fmla="*/ 156 w 243"/>
                <a:gd name="T63" fmla="*/ 238 h 243"/>
                <a:gd name="T64" fmla="*/ 161 w 243"/>
                <a:gd name="T65" fmla="*/ 236 h 243"/>
                <a:gd name="T66" fmla="*/ 168 w 243"/>
                <a:gd name="T67" fmla="*/ 235 h 243"/>
                <a:gd name="T68" fmla="*/ 188 w 243"/>
                <a:gd name="T69" fmla="*/ 224 h 243"/>
                <a:gd name="T70" fmla="*/ 196 w 243"/>
                <a:gd name="T71" fmla="*/ 216 h 243"/>
                <a:gd name="T72" fmla="*/ 201 w 243"/>
                <a:gd name="T73" fmla="*/ 211 h 243"/>
                <a:gd name="T74" fmla="*/ 203 w 243"/>
                <a:gd name="T75" fmla="*/ 209 h 243"/>
                <a:gd name="T76" fmla="*/ 203 w 243"/>
                <a:gd name="T77" fmla="*/ 208 h 243"/>
                <a:gd name="T78" fmla="*/ 204 w 243"/>
                <a:gd name="T79" fmla="*/ 208 h 243"/>
                <a:gd name="T80" fmla="*/ 206 w 243"/>
                <a:gd name="T81" fmla="*/ 208 h 243"/>
                <a:gd name="T82" fmla="*/ 206 w 243"/>
                <a:gd name="T83" fmla="*/ 206 h 243"/>
                <a:gd name="T84" fmla="*/ 206 w 243"/>
                <a:gd name="T85" fmla="*/ 205 h 243"/>
                <a:gd name="T86" fmla="*/ 207 w 243"/>
                <a:gd name="T87" fmla="*/ 205 h 243"/>
                <a:gd name="T88" fmla="*/ 210 w 243"/>
                <a:gd name="T89" fmla="*/ 203 h 243"/>
                <a:gd name="T90" fmla="*/ 214 w 243"/>
                <a:gd name="T91" fmla="*/ 198 h 243"/>
                <a:gd name="T92" fmla="*/ 222 w 243"/>
                <a:gd name="T93" fmla="*/ 189 h 243"/>
                <a:gd name="T94" fmla="*/ 227 w 243"/>
                <a:gd name="T95" fmla="*/ 178 h 243"/>
                <a:gd name="T96" fmla="*/ 229 w 243"/>
                <a:gd name="T97" fmla="*/ 173 h 243"/>
                <a:gd name="T98" fmla="*/ 233 w 243"/>
                <a:gd name="T99" fmla="*/ 168 h 243"/>
                <a:gd name="T100" fmla="*/ 234 w 243"/>
                <a:gd name="T101" fmla="*/ 162 h 243"/>
                <a:gd name="T102" fmla="*/ 236 w 243"/>
                <a:gd name="T103" fmla="*/ 156 h 243"/>
                <a:gd name="T104" fmla="*/ 239 w 243"/>
                <a:gd name="T105" fmla="*/ 145 h 243"/>
                <a:gd name="T106" fmla="*/ 242 w 243"/>
                <a:gd name="T107" fmla="*/ 133 h 243"/>
                <a:gd name="T108" fmla="*/ 243 w 243"/>
                <a:gd name="T109" fmla="*/ 122 h 243"/>
                <a:gd name="T110" fmla="*/ 242 w 243"/>
                <a:gd name="T111" fmla="*/ 109 h 243"/>
                <a:gd name="T112" fmla="*/ 239 w 243"/>
                <a:gd name="T113" fmla="*/ 96 h 243"/>
                <a:gd name="T114" fmla="*/ 233 w 243"/>
                <a:gd name="T115" fmla="*/ 74 h 243"/>
                <a:gd name="T116" fmla="*/ 222 w 243"/>
                <a:gd name="T117" fmla="*/ 53 h 243"/>
                <a:gd name="T118" fmla="*/ 206 w 243"/>
                <a:gd name="T119" fmla="*/ 3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36"/>
                  </a:move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4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4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5"/>
                  </a:lnTo>
                  <a:lnTo>
                    <a:pt x="188" y="224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3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80">
              <a:extLst>
                <a:ext uri="{FF2B5EF4-FFF2-40B4-BE49-F238E27FC236}">
                  <a16:creationId xmlns:a16="http://schemas.microsoft.com/office/drawing/2014/main" id="{4255F916-E86D-8242-2CC5-361D47011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4044950"/>
              <a:ext cx="96838" cy="95250"/>
            </a:xfrm>
            <a:custGeom>
              <a:avLst/>
              <a:gdLst>
                <a:gd name="T0" fmla="*/ 206 w 243"/>
                <a:gd name="T1" fmla="*/ 35 h 243"/>
                <a:gd name="T2" fmla="*/ 196 w 243"/>
                <a:gd name="T3" fmla="*/ 27 h 243"/>
                <a:gd name="T4" fmla="*/ 187 w 243"/>
                <a:gd name="T5" fmla="*/ 20 h 243"/>
                <a:gd name="T6" fmla="*/ 167 w 243"/>
                <a:gd name="T7" fmla="*/ 9 h 243"/>
                <a:gd name="T8" fmla="*/ 155 w 243"/>
                <a:gd name="T9" fmla="*/ 4 h 243"/>
                <a:gd name="T10" fmla="*/ 144 w 243"/>
                <a:gd name="T11" fmla="*/ 2 h 243"/>
                <a:gd name="T12" fmla="*/ 132 w 243"/>
                <a:gd name="T13" fmla="*/ 0 h 243"/>
                <a:gd name="T14" fmla="*/ 121 w 243"/>
                <a:gd name="T15" fmla="*/ 0 h 243"/>
                <a:gd name="T16" fmla="*/ 96 w 243"/>
                <a:gd name="T17" fmla="*/ 2 h 243"/>
                <a:gd name="T18" fmla="*/ 74 w 243"/>
                <a:gd name="T19" fmla="*/ 9 h 243"/>
                <a:gd name="T20" fmla="*/ 53 w 243"/>
                <a:gd name="T21" fmla="*/ 20 h 243"/>
                <a:gd name="T22" fmla="*/ 34 w 243"/>
                <a:gd name="T23" fmla="*/ 35 h 243"/>
                <a:gd name="T24" fmla="*/ 18 w 243"/>
                <a:gd name="T25" fmla="*/ 53 h 243"/>
                <a:gd name="T26" fmla="*/ 7 w 243"/>
                <a:gd name="T27" fmla="*/ 74 h 243"/>
                <a:gd name="T28" fmla="*/ 1 w 243"/>
                <a:gd name="T29" fmla="*/ 96 h 243"/>
                <a:gd name="T30" fmla="*/ 0 w 243"/>
                <a:gd name="T31" fmla="*/ 122 h 243"/>
                <a:gd name="T32" fmla="*/ 1 w 243"/>
                <a:gd name="T33" fmla="*/ 145 h 243"/>
                <a:gd name="T34" fmla="*/ 3 w 243"/>
                <a:gd name="T35" fmla="*/ 156 h 243"/>
                <a:gd name="T36" fmla="*/ 7 w 243"/>
                <a:gd name="T37" fmla="*/ 168 h 243"/>
                <a:gd name="T38" fmla="*/ 12 w 243"/>
                <a:gd name="T39" fmla="*/ 178 h 243"/>
                <a:gd name="T40" fmla="*/ 18 w 243"/>
                <a:gd name="T41" fmla="*/ 189 h 243"/>
                <a:gd name="T42" fmla="*/ 25 w 243"/>
                <a:gd name="T43" fmla="*/ 198 h 243"/>
                <a:gd name="T44" fmla="*/ 34 w 243"/>
                <a:gd name="T45" fmla="*/ 208 h 243"/>
                <a:gd name="T46" fmla="*/ 53 w 243"/>
                <a:gd name="T47" fmla="*/ 223 h 243"/>
                <a:gd name="T48" fmla="*/ 74 w 243"/>
                <a:gd name="T49" fmla="*/ 234 h 243"/>
                <a:gd name="T50" fmla="*/ 96 w 243"/>
                <a:gd name="T51" fmla="*/ 241 h 243"/>
                <a:gd name="T52" fmla="*/ 121 w 243"/>
                <a:gd name="T53" fmla="*/ 243 h 243"/>
                <a:gd name="T54" fmla="*/ 132 w 243"/>
                <a:gd name="T55" fmla="*/ 242 h 243"/>
                <a:gd name="T56" fmla="*/ 134 w 243"/>
                <a:gd name="T57" fmla="*/ 241 h 243"/>
                <a:gd name="T58" fmla="*/ 138 w 243"/>
                <a:gd name="T59" fmla="*/ 241 h 243"/>
                <a:gd name="T60" fmla="*/ 144 w 243"/>
                <a:gd name="T61" fmla="*/ 241 h 243"/>
                <a:gd name="T62" fmla="*/ 155 w 243"/>
                <a:gd name="T63" fmla="*/ 238 h 243"/>
                <a:gd name="T64" fmla="*/ 161 w 243"/>
                <a:gd name="T65" fmla="*/ 235 h 243"/>
                <a:gd name="T66" fmla="*/ 167 w 243"/>
                <a:gd name="T67" fmla="*/ 234 h 243"/>
                <a:gd name="T68" fmla="*/ 187 w 243"/>
                <a:gd name="T69" fmla="*/ 223 h 243"/>
                <a:gd name="T70" fmla="*/ 196 w 243"/>
                <a:gd name="T71" fmla="*/ 215 h 243"/>
                <a:gd name="T72" fmla="*/ 201 w 243"/>
                <a:gd name="T73" fmla="*/ 211 h 243"/>
                <a:gd name="T74" fmla="*/ 203 w 243"/>
                <a:gd name="T75" fmla="*/ 209 h 243"/>
                <a:gd name="T76" fmla="*/ 203 w 243"/>
                <a:gd name="T77" fmla="*/ 208 h 243"/>
                <a:gd name="T78" fmla="*/ 204 w 243"/>
                <a:gd name="T79" fmla="*/ 208 h 243"/>
                <a:gd name="T80" fmla="*/ 206 w 243"/>
                <a:gd name="T81" fmla="*/ 208 h 243"/>
                <a:gd name="T82" fmla="*/ 206 w 243"/>
                <a:gd name="T83" fmla="*/ 206 h 243"/>
                <a:gd name="T84" fmla="*/ 206 w 243"/>
                <a:gd name="T85" fmla="*/ 204 h 243"/>
                <a:gd name="T86" fmla="*/ 207 w 243"/>
                <a:gd name="T87" fmla="*/ 204 h 243"/>
                <a:gd name="T88" fmla="*/ 209 w 243"/>
                <a:gd name="T89" fmla="*/ 202 h 243"/>
                <a:gd name="T90" fmla="*/ 214 w 243"/>
                <a:gd name="T91" fmla="*/ 198 h 243"/>
                <a:gd name="T92" fmla="*/ 222 w 243"/>
                <a:gd name="T93" fmla="*/ 189 h 243"/>
                <a:gd name="T94" fmla="*/ 227 w 243"/>
                <a:gd name="T95" fmla="*/ 178 h 243"/>
                <a:gd name="T96" fmla="*/ 229 w 243"/>
                <a:gd name="T97" fmla="*/ 172 h 243"/>
                <a:gd name="T98" fmla="*/ 233 w 243"/>
                <a:gd name="T99" fmla="*/ 168 h 243"/>
                <a:gd name="T100" fmla="*/ 234 w 243"/>
                <a:gd name="T101" fmla="*/ 161 h 243"/>
                <a:gd name="T102" fmla="*/ 236 w 243"/>
                <a:gd name="T103" fmla="*/ 156 h 243"/>
                <a:gd name="T104" fmla="*/ 239 w 243"/>
                <a:gd name="T105" fmla="*/ 145 h 243"/>
                <a:gd name="T106" fmla="*/ 241 w 243"/>
                <a:gd name="T107" fmla="*/ 133 h 243"/>
                <a:gd name="T108" fmla="*/ 243 w 243"/>
                <a:gd name="T109" fmla="*/ 122 h 243"/>
                <a:gd name="T110" fmla="*/ 241 w 243"/>
                <a:gd name="T111" fmla="*/ 108 h 243"/>
                <a:gd name="T112" fmla="*/ 239 w 243"/>
                <a:gd name="T113" fmla="*/ 96 h 243"/>
                <a:gd name="T114" fmla="*/ 233 w 243"/>
                <a:gd name="T115" fmla="*/ 74 h 243"/>
                <a:gd name="T116" fmla="*/ 222 w 243"/>
                <a:gd name="T117" fmla="*/ 53 h 243"/>
                <a:gd name="T118" fmla="*/ 206 w 243"/>
                <a:gd name="T119" fmla="*/ 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35"/>
                  </a:move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81">
              <a:extLst>
                <a:ext uri="{FF2B5EF4-FFF2-40B4-BE49-F238E27FC236}">
                  <a16:creationId xmlns:a16="http://schemas.microsoft.com/office/drawing/2014/main" id="{45612EE9-9F71-4A49-6F93-517967DA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0" y="3965575"/>
              <a:ext cx="96838" cy="96838"/>
            </a:xfrm>
            <a:custGeom>
              <a:avLst/>
              <a:gdLst>
                <a:gd name="T0" fmla="*/ 206 w 243"/>
                <a:gd name="T1" fmla="*/ 36 h 243"/>
                <a:gd name="T2" fmla="*/ 196 w 243"/>
                <a:gd name="T3" fmla="*/ 27 h 243"/>
                <a:gd name="T4" fmla="*/ 188 w 243"/>
                <a:gd name="T5" fmla="*/ 20 h 243"/>
                <a:gd name="T6" fmla="*/ 168 w 243"/>
                <a:gd name="T7" fmla="*/ 9 h 243"/>
                <a:gd name="T8" fmla="*/ 156 w 243"/>
                <a:gd name="T9" fmla="*/ 5 h 243"/>
                <a:gd name="T10" fmla="*/ 145 w 243"/>
                <a:gd name="T11" fmla="*/ 3 h 243"/>
                <a:gd name="T12" fmla="*/ 132 w 243"/>
                <a:gd name="T13" fmla="*/ 0 h 243"/>
                <a:gd name="T14" fmla="*/ 121 w 243"/>
                <a:gd name="T15" fmla="*/ 0 h 243"/>
                <a:gd name="T16" fmla="*/ 96 w 243"/>
                <a:gd name="T17" fmla="*/ 3 h 243"/>
                <a:gd name="T18" fmla="*/ 74 w 243"/>
                <a:gd name="T19" fmla="*/ 9 h 243"/>
                <a:gd name="T20" fmla="*/ 53 w 243"/>
                <a:gd name="T21" fmla="*/ 20 h 243"/>
                <a:gd name="T22" fmla="*/ 34 w 243"/>
                <a:gd name="T23" fmla="*/ 36 h 243"/>
                <a:gd name="T24" fmla="*/ 19 w 243"/>
                <a:gd name="T25" fmla="*/ 53 h 243"/>
                <a:gd name="T26" fmla="*/ 8 w 243"/>
                <a:gd name="T27" fmla="*/ 74 h 243"/>
                <a:gd name="T28" fmla="*/ 1 w 243"/>
                <a:gd name="T29" fmla="*/ 96 h 243"/>
                <a:gd name="T30" fmla="*/ 0 w 243"/>
                <a:gd name="T31" fmla="*/ 122 h 243"/>
                <a:gd name="T32" fmla="*/ 1 w 243"/>
                <a:gd name="T33" fmla="*/ 145 h 243"/>
                <a:gd name="T34" fmla="*/ 3 w 243"/>
                <a:gd name="T35" fmla="*/ 156 h 243"/>
                <a:gd name="T36" fmla="*/ 8 w 243"/>
                <a:gd name="T37" fmla="*/ 168 h 243"/>
                <a:gd name="T38" fmla="*/ 12 w 243"/>
                <a:gd name="T39" fmla="*/ 178 h 243"/>
                <a:gd name="T40" fmla="*/ 19 w 243"/>
                <a:gd name="T41" fmla="*/ 189 h 243"/>
                <a:gd name="T42" fmla="*/ 25 w 243"/>
                <a:gd name="T43" fmla="*/ 198 h 243"/>
                <a:gd name="T44" fmla="*/ 34 w 243"/>
                <a:gd name="T45" fmla="*/ 208 h 243"/>
                <a:gd name="T46" fmla="*/ 53 w 243"/>
                <a:gd name="T47" fmla="*/ 223 h 243"/>
                <a:gd name="T48" fmla="*/ 74 w 243"/>
                <a:gd name="T49" fmla="*/ 235 h 243"/>
                <a:gd name="T50" fmla="*/ 96 w 243"/>
                <a:gd name="T51" fmla="*/ 241 h 243"/>
                <a:gd name="T52" fmla="*/ 121 w 243"/>
                <a:gd name="T53" fmla="*/ 243 h 243"/>
                <a:gd name="T54" fmla="*/ 132 w 243"/>
                <a:gd name="T55" fmla="*/ 242 h 243"/>
                <a:gd name="T56" fmla="*/ 135 w 243"/>
                <a:gd name="T57" fmla="*/ 241 h 243"/>
                <a:gd name="T58" fmla="*/ 138 w 243"/>
                <a:gd name="T59" fmla="*/ 241 h 243"/>
                <a:gd name="T60" fmla="*/ 145 w 243"/>
                <a:gd name="T61" fmla="*/ 241 h 243"/>
                <a:gd name="T62" fmla="*/ 156 w 243"/>
                <a:gd name="T63" fmla="*/ 238 h 243"/>
                <a:gd name="T64" fmla="*/ 161 w 243"/>
                <a:gd name="T65" fmla="*/ 236 h 243"/>
                <a:gd name="T66" fmla="*/ 168 w 243"/>
                <a:gd name="T67" fmla="*/ 235 h 243"/>
                <a:gd name="T68" fmla="*/ 188 w 243"/>
                <a:gd name="T69" fmla="*/ 223 h 243"/>
                <a:gd name="T70" fmla="*/ 196 w 243"/>
                <a:gd name="T71" fmla="*/ 216 h 243"/>
                <a:gd name="T72" fmla="*/ 201 w 243"/>
                <a:gd name="T73" fmla="*/ 211 h 243"/>
                <a:gd name="T74" fmla="*/ 203 w 243"/>
                <a:gd name="T75" fmla="*/ 209 h 243"/>
                <a:gd name="T76" fmla="*/ 203 w 243"/>
                <a:gd name="T77" fmla="*/ 208 h 243"/>
                <a:gd name="T78" fmla="*/ 204 w 243"/>
                <a:gd name="T79" fmla="*/ 208 h 243"/>
                <a:gd name="T80" fmla="*/ 206 w 243"/>
                <a:gd name="T81" fmla="*/ 208 h 243"/>
                <a:gd name="T82" fmla="*/ 206 w 243"/>
                <a:gd name="T83" fmla="*/ 206 h 243"/>
                <a:gd name="T84" fmla="*/ 206 w 243"/>
                <a:gd name="T85" fmla="*/ 205 h 243"/>
                <a:gd name="T86" fmla="*/ 207 w 243"/>
                <a:gd name="T87" fmla="*/ 205 h 243"/>
                <a:gd name="T88" fmla="*/ 210 w 243"/>
                <a:gd name="T89" fmla="*/ 202 h 243"/>
                <a:gd name="T90" fmla="*/ 214 w 243"/>
                <a:gd name="T91" fmla="*/ 198 h 243"/>
                <a:gd name="T92" fmla="*/ 222 w 243"/>
                <a:gd name="T93" fmla="*/ 189 h 243"/>
                <a:gd name="T94" fmla="*/ 227 w 243"/>
                <a:gd name="T95" fmla="*/ 178 h 243"/>
                <a:gd name="T96" fmla="*/ 230 w 243"/>
                <a:gd name="T97" fmla="*/ 173 h 243"/>
                <a:gd name="T98" fmla="*/ 233 w 243"/>
                <a:gd name="T99" fmla="*/ 168 h 243"/>
                <a:gd name="T100" fmla="*/ 234 w 243"/>
                <a:gd name="T101" fmla="*/ 162 h 243"/>
                <a:gd name="T102" fmla="*/ 236 w 243"/>
                <a:gd name="T103" fmla="*/ 156 h 243"/>
                <a:gd name="T104" fmla="*/ 239 w 243"/>
                <a:gd name="T105" fmla="*/ 145 h 243"/>
                <a:gd name="T106" fmla="*/ 242 w 243"/>
                <a:gd name="T107" fmla="*/ 133 h 243"/>
                <a:gd name="T108" fmla="*/ 243 w 243"/>
                <a:gd name="T109" fmla="*/ 122 h 243"/>
                <a:gd name="T110" fmla="*/ 242 w 243"/>
                <a:gd name="T111" fmla="*/ 109 h 243"/>
                <a:gd name="T112" fmla="*/ 239 w 243"/>
                <a:gd name="T113" fmla="*/ 96 h 243"/>
                <a:gd name="T114" fmla="*/ 233 w 243"/>
                <a:gd name="T115" fmla="*/ 74 h 243"/>
                <a:gd name="T116" fmla="*/ 222 w 243"/>
                <a:gd name="T117" fmla="*/ 53 h 243"/>
                <a:gd name="T118" fmla="*/ 206 w 243"/>
                <a:gd name="T119" fmla="*/ 3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36"/>
                  </a:moveTo>
                  <a:lnTo>
                    <a:pt x="196" y="27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3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3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5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5" y="241"/>
                  </a:lnTo>
                  <a:lnTo>
                    <a:pt x="156" y="238"/>
                  </a:lnTo>
                  <a:lnTo>
                    <a:pt x="161" y="236"/>
                  </a:lnTo>
                  <a:lnTo>
                    <a:pt x="168" y="235"/>
                  </a:lnTo>
                  <a:lnTo>
                    <a:pt x="188" y="223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30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3"/>
                  </a:lnTo>
                  <a:lnTo>
                    <a:pt x="243" y="122"/>
                  </a:lnTo>
                  <a:lnTo>
                    <a:pt x="242" y="109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82">
              <a:extLst>
                <a:ext uri="{FF2B5EF4-FFF2-40B4-BE49-F238E27FC236}">
                  <a16:creationId xmlns:a16="http://schemas.microsoft.com/office/drawing/2014/main" id="{012C3DBF-F66E-B2CD-B7C0-E03D22EDF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3824288"/>
              <a:ext cx="96838" cy="96838"/>
            </a:xfrm>
            <a:custGeom>
              <a:avLst/>
              <a:gdLst>
                <a:gd name="T0" fmla="*/ 206 w 243"/>
                <a:gd name="T1" fmla="*/ 35 h 243"/>
                <a:gd name="T2" fmla="*/ 196 w 243"/>
                <a:gd name="T3" fmla="*/ 26 h 243"/>
                <a:gd name="T4" fmla="*/ 187 w 243"/>
                <a:gd name="T5" fmla="*/ 19 h 243"/>
                <a:gd name="T6" fmla="*/ 168 w 243"/>
                <a:gd name="T7" fmla="*/ 8 h 243"/>
                <a:gd name="T8" fmla="*/ 155 w 243"/>
                <a:gd name="T9" fmla="*/ 4 h 243"/>
                <a:gd name="T10" fmla="*/ 144 w 243"/>
                <a:gd name="T11" fmla="*/ 2 h 243"/>
                <a:gd name="T12" fmla="*/ 132 w 243"/>
                <a:gd name="T13" fmla="*/ 0 h 243"/>
                <a:gd name="T14" fmla="*/ 121 w 243"/>
                <a:gd name="T15" fmla="*/ 0 h 243"/>
                <a:gd name="T16" fmla="*/ 96 w 243"/>
                <a:gd name="T17" fmla="*/ 2 h 243"/>
                <a:gd name="T18" fmla="*/ 74 w 243"/>
                <a:gd name="T19" fmla="*/ 8 h 243"/>
                <a:gd name="T20" fmla="*/ 53 w 243"/>
                <a:gd name="T21" fmla="*/ 19 h 243"/>
                <a:gd name="T22" fmla="*/ 34 w 243"/>
                <a:gd name="T23" fmla="*/ 35 h 243"/>
                <a:gd name="T24" fmla="*/ 19 w 243"/>
                <a:gd name="T25" fmla="*/ 53 h 243"/>
                <a:gd name="T26" fmla="*/ 7 w 243"/>
                <a:gd name="T27" fmla="*/ 74 h 243"/>
                <a:gd name="T28" fmla="*/ 1 w 243"/>
                <a:gd name="T29" fmla="*/ 96 h 243"/>
                <a:gd name="T30" fmla="*/ 0 w 243"/>
                <a:gd name="T31" fmla="*/ 121 h 243"/>
                <a:gd name="T32" fmla="*/ 1 w 243"/>
                <a:gd name="T33" fmla="*/ 144 h 243"/>
                <a:gd name="T34" fmla="*/ 3 w 243"/>
                <a:gd name="T35" fmla="*/ 155 h 243"/>
                <a:gd name="T36" fmla="*/ 7 w 243"/>
                <a:gd name="T37" fmla="*/ 167 h 243"/>
                <a:gd name="T38" fmla="*/ 12 w 243"/>
                <a:gd name="T39" fmla="*/ 177 h 243"/>
                <a:gd name="T40" fmla="*/ 19 w 243"/>
                <a:gd name="T41" fmla="*/ 188 h 243"/>
                <a:gd name="T42" fmla="*/ 25 w 243"/>
                <a:gd name="T43" fmla="*/ 197 h 243"/>
                <a:gd name="T44" fmla="*/ 34 w 243"/>
                <a:gd name="T45" fmla="*/ 207 h 243"/>
                <a:gd name="T46" fmla="*/ 53 w 243"/>
                <a:gd name="T47" fmla="*/ 223 h 243"/>
                <a:gd name="T48" fmla="*/ 74 w 243"/>
                <a:gd name="T49" fmla="*/ 234 h 243"/>
                <a:gd name="T50" fmla="*/ 96 w 243"/>
                <a:gd name="T51" fmla="*/ 240 h 243"/>
                <a:gd name="T52" fmla="*/ 121 w 243"/>
                <a:gd name="T53" fmla="*/ 243 h 243"/>
                <a:gd name="T54" fmla="*/ 132 w 243"/>
                <a:gd name="T55" fmla="*/ 242 h 243"/>
                <a:gd name="T56" fmla="*/ 134 w 243"/>
                <a:gd name="T57" fmla="*/ 240 h 243"/>
                <a:gd name="T58" fmla="*/ 138 w 243"/>
                <a:gd name="T59" fmla="*/ 240 h 243"/>
                <a:gd name="T60" fmla="*/ 144 w 243"/>
                <a:gd name="T61" fmla="*/ 240 h 243"/>
                <a:gd name="T62" fmla="*/ 155 w 243"/>
                <a:gd name="T63" fmla="*/ 237 h 243"/>
                <a:gd name="T64" fmla="*/ 161 w 243"/>
                <a:gd name="T65" fmla="*/ 235 h 243"/>
                <a:gd name="T66" fmla="*/ 168 w 243"/>
                <a:gd name="T67" fmla="*/ 234 h 243"/>
                <a:gd name="T68" fmla="*/ 187 w 243"/>
                <a:gd name="T69" fmla="*/ 223 h 243"/>
                <a:gd name="T70" fmla="*/ 196 w 243"/>
                <a:gd name="T71" fmla="*/ 215 h 243"/>
                <a:gd name="T72" fmla="*/ 201 w 243"/>
                <a:gd name="T73" fmla="*/ 211 h 243"/>
                <a:gd name="T74" fmla="*/ 203 w 243"/>
                <a:gd name="T75" fmla="*/ 208 h 243"/>
                <a:gd name="T76" fmla="*/ 203 w 243"/>
                <a:gd name="T77" fmla="*/ 207 h 243"/>
                <a:gd name="T78" fmla="*/ 204 w 243"/>
                <a:gd name="T79" fmla="*/ 207 h 243"/>
                <a:gd name="T80" fmla="*/ 206 w 243"/>
                <a:gd name="T81" fmla="*/ 207 h 243"/>
                <a:gd name="T82" fmla="*/ 206 w 243"/>
                <a:gd name="T83" fmla="*/ 205 h 243"/>
                <a:gd name="T84" fmla="*/ 206 w 243"/>
                <a:gd name="T85" fmla="*/ 204 h 243"/>
                <a:gd name="T86" fmla="*/ 207 w 243"/>
                <a:gd name="T87" fmla="*/ 204 h 243"/>
                <a:gd name="T88" fmla="*/ 209 w 243"/>
                <a:gd name="T89" fmla="*/ 202 h 243"/>
                <a:gd name="T90" fmla="*/ 214 w 243"/>
                <a:gd name="T91" fmla="*/ 197 h 243"/>
                <a:gd name="T92" fmla="*/ 222 w 243"/>
                <a:gd name="T93" fmla="*/ 188 h 243"/>
                <a:gd name="T94" fmla="*/ 227 w 243"/>
                <a:gd name="T95" fmla="*/ 177 h 243"/>
                <a:gd name="T96" fmla="*/ 229 w 243"/>
                <a:gd name="T97" fmla="*/ 172 h 243"/>
                <a:gd name="T98" fmla="*/ 233 w 243"/>
                <a:gd name="T99" fmla="*/ 167 h 243"/>
                <a:gd name="T100" fmla="*/ 234 w 243"/>
                <a:gd name="T101" fmla="*/ 161 h 243"/>
                <a:gd name="T102" fmla="*/ 236 w 243"/>
                <a:gd name="T103" fmla="*/ 155 h 243"/>
                <a:gd name="T104" fmla="*/ 239 w 243"/>
                <a:gd name="T105" fmla="*/ 144 h 243"/>
                <a:gd name="T106" fmla="*/ 241 w 243"/>
                <a:gd name="T107" fmla="*/ 132 h 243"/>
                <a:gd name="T108" fmla="*/ 243 w 243"/>
                <a:gd name="T109" fmla="*/ 121 h 243"/>
                <a:gd name="T110" fmla="*/ 241 w 243"/>
                <a:gd name="T111" fmla="*/ 108 h 243"/>
                <a:gd name="T112" fmla="*/ 239 w 243"/>
                <a:gd name="T113" fmla="*/ 96 h 243"/>
                <a:gd name="T114" fmla="*/ 233 w 243"/>
                <a:gd name="T115" fmla="*/ 74 h 243"/>
                <a:gd name="T116" fmla="*/ 222 w 243"/>
                <a:gd name="T117" fmla="*/ 53 h 243"/>
                <a:gd name="T118" fmla="*/ 206 w 243"/>
                <a:gd name="T119" fmla="*/ 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35"/>
                  </a:moveTo>
                  <a:lnTo>
                    <a:pt x="196" y="26"/>
                  </a:lnTo>
                  <a:lnTo>
                    <a:pt x="187" y="19"/>
                  </a:lnTo>
                  <a:lnTo>
                    <a:pt x="168" y="8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8"/>
                  </a:lnTo>
                  <a:lnTo>
                    <a:pt x="53" y="19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7"/>
                  </a:lnTo>
                  <a:lnTo>
                    <a:pt x="12" y="177"/>
                  </a:lnTo>
                  <a:lnTo>
                    <a:pt x="19" y="188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0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0"/>
                  </a:lnTo>
                  <a:lnTo>
                    <a:pt x="138" y="240"/>
                  </a:lnTo>
                  <a:lnTo>
                    <a:pt x="144" y="240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2" y="188"/>
                  </a:lnTo>
                  <a:lnTo>
                    <a:pt x="227" y="177"/>
                  </a:lnTo>
                  <a:lnTo>
                    <a:pt x="229" y="172"/>
                  </a:lnTo>
                  <a:lnTo>
                    <a:pt x="233" y="167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3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83">
              <a:extLst>
                <a:ext uri="{FF2B5EF4-FFF2-40B4-BE49-F238E27FC236}">
                  <a16:creationId xmlns:a16="http://schemas.microsoft.com/office/drawing/2014/main" id="{2F566C52-0187-2BB1-8876-2E1A4C93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4562475"/>
              <a:ext cx="96838" cy="96838"/>
            </a:xfrm>
            <a:custGeom>
              <a:avLst/>
              <a:gdLst>
                <a:gd name="T0" fmla="*/ 206 w 242"/>
                <a:gd name="T1" fmla="*/ 35 h 243"/>
                <a:gd name="T2" fmla="*/ 196 w 242"/>
                <a:gd name="T3" fmla="*/ 27 h 243"/>
                <a:gd name="T4" fmla="*/ 187 w 242"/>
                <a:gd name="T5" fmla="*/ 20 h 243"/>
                <a:gd name="T6" fmla="*/ 167 w 242"/>
                <a:gd name="T7" fmla="*/ 9 h 243"/>
                <a:gd name="T8" fmla="*/ 155 w 242"/>
                <a:gd name="T9" fmla="*/ 4 h 243"/>
                <a:gd name="T10" fmla="*/ 144 w 242"/>
                <a:gd name="T11" fmla="*/ 2 h 243"/>
                <a:gd name="T12" fmla="*/ 132 w 242"/>
                <a:gd name="T13" fmla="*/ 0 h 243"/>
                <a:gd name="T14" fmla="*/ 121 w 242"/>
                <a:gd name="T15" fmla="*/ 0 h 243"/>
                <a:gd name="T16" fmla="*/ 96 w 242"/>
                <a:gd name="T17" fmla="*/ 2 h 243"/>
                <a:gd name="T18" fmla="*/ 73 w 242"/>
                <a:gd name="T19" fmla="*/ 9 h 243"/>
                <a:gd name="T20" fmla="*/ 52 w 242"/>
                <a:gd name="T21" fmla="*/ 20 h 243"/>
                <a:gd name="T22" fmla="*/ 34 w 242"/>
                <a:gd name="T23" fmla="*/ 35 h 243"/>
                <a:gd name="T24" fmla="*/ 18 w 242"/>
                <a:gd name="T25" fmla="*/ 53 h 243"/>
                <a:gd name="T26" fmla="*/ 7 w 242"/>
                <a:gd name="T27" fmla="*/ 74 h 243"/>
                <a:gd name="T28" fmla="*/ 1 w 242"/>
                <a:gd name="T29" fmla="*/ 96 h 243"/>
                <a:gd name="T30" fmla="*/ 0 w 242"/>
                <a:gd name="T31" fmla="*/ 122 h 243"/>
                <a:gd name="T32" fmla="*/ 1 w 242"/>
                <a:gd name="T33" fmla="*/ 145 h 243"/>
                <a:gd name="T34" fmla="*/ 3 w 242"/>
                <a:gd name="T35" fmla="*/ 156 h 243"/>
                <a:gd name="T36" fmla="*/ 7 w 242"/>
                <a:gd name="T37" fmla="*/ 168 h 243"/>
                <a:gd name="T38" fmla="*/ 12 w 242"/>
                <a:gd name="T39" fmla="*/ 178 h 243"/>
                <a:gd name="T40" fmla="*/ 18 w 242"/>
                <a:gd name="T41" fmla="*/ 189 h 243"/>
                <a:gd name="T42" fmla="*/ 25 w 242"/>
                <a:gd name="T43" fmla="*/ 198 h 243"/>
                <a:gd name="T44" fmla="*/ 34 w 242"/>
                <a:gd name="T45" fmla="*/ 208 h 243"/>
                <a:gd name="T46" fmla="*/ 52 w 242"/>
                <a:gd name="T47" fmla="*/ 223 h 243"/>
                <a:gd name="T48" fmla="*/ 73 w 242"/>
                <a:gd name="T49" fmla="*/ 234 h 243"/>
                <a:gd name="T50" fmla="*/ 96 w 242"/>
                <a:gd name="T51" fmla="*/ 241 h 243"/>
                <a:gd name="T52" fmla="*/ 121 w 242"/>
                <a:gd name="T53" fmla="*/ 243 h 243"/>
                <a:gd name="T54" fmla="*/ 132 w 242"/>
                <a:gd name="T55" fmla="*/ 242 h 243"/>
                <a:gd name="T56" fmla="*/ 134 w 242"/>
                <a:gd name="T57" fmla="*/ 241 h 243"/>
                <a:gd name="T58" fmla="*/ 137 w 242"/>
                <a:gd name="T59" fmla="*/ 241 h 243"/>
                <a:gd name="T60" fmla="*/ 144 w 242"/>
                <a:gd name="T61" fmla="*/ 241 h 243"/>
                <a:gd name="T62" fmla="*/ 155 w 242"/>
                <a:gd name="T63" fmla="*/ 238 h 243"/>
                <a:gd name="T64" fmla="*/ 161 w 242"/>
                <a:gd name="T65" fmla="*/ 235 h 243"/>
                <a:gd name="T66" fmla="*/ 167 w 242"/>
                <a:gd name="T67" fmla="*/ 234 h 243"/>
                <a:gd name="T68" fmla="*/ 187 w 242"/>
                <a:gd name="T69" fmla="*/ 223 h 243"/>
                <a:gd name="T70" fmla="*/ 196 w 242"/>
                <a:gd name="T71" fmla="*/ 215 h 243"/>
                <a:gd name="T72" fmla="*/ 200 w 242"/>
                <a:gd name="T73" fmla="*/ 211 h 243"/>
                <a:gd name="T74" fmla="*/ 203 w 242"/>
                <a:gd name="T75" fmla="*/ 209 h 243"/>
                <a:gd name="T76" fmla="*/ 203 w 242"/>
                <a:gd name="T77" fmla="*/ 208 h 243"/>
                <a:gd name="T78" fmla="*/ 204 w 242"/>
                <a:gd name="T79" fmla="*/ 208 h 243"/>
                <a:gd name="T80" fmla="*/ 206 w 242"/>
                <a:gd name="T81" fmla="*/ 208 h 243"/>
                <a:gd name="T82" fmla="*/ 206 w 242"/>
                <a:gd name="T83" fmla="*/ 206 h 243"/>
                <a:gd name="T84" fmla="*/ 206 w 242"/>
                <a:gd name="T85" fmla="*/ 204 h 243"/>
                <a:gd name="T86" fmla="*/ 207 w 242"/>
                <a:gd name="T87" fmla="*/ 204 h 243"/>
                <a:gd name="T88" fmla="*/ 209 w 242"/>
                <a:gd name="T89" fmla="*/ 202 h 243"/>
                <a:gd name="T90" fmla="*/ 214 w 242"/>
                <a:gd name="T91" fmla="*/ 198 h 243"/>
                <a:gd name="T92" fmla="*/ 221 w 242"/>
                <a:gd name="T93" fmla="*/ 189 h 243"/>
                <a:gd name="T94" fmla="*/ 227 w 242"/>
                <a:gd name="T95" fmla="*/ 178 h 243"/>
                <a:gd name="T96" fmla="*/ 229 w 242"/>
                <a:gd name="T97" fmla="*/ 172 h 243"/>
                <a:gd name="T98" fmla="*/ 232 w 242"/>
                <a:gd name="T99" fmla="*/ 168 h 243"/>
                <a:gd name="T100" fmla="*/ 234 w 242"/>
                <a:gd name="T101" fmla="*/ 161 h 243"/>
                <a:gd name="T102" fmla="*/ 236 w 242"/>
                <a:gd name="T103" fmla="*/ 156 h 243"/>
                <a:gd name="T104" fmla="*/ 239 w 242"/>
                <a:gd name="T105" fmla="*/ 145 h 243"/>
                <a:gd name="T106" fmla="*/ 241 w 242"/>
                <a:gd name="T107" fmla="*/ 133 h 243"/>
                <a:gd name="T108" fmla="*/ 242 w 242"/>
                <a:gd name="T109" fmla="*/ 122 h 243"/>
                <a:gd name="T110" fmla="*/ 241 w 242"/>
                <a:gd name="T111" fmla="*/ 108 h 243"/>
                <a:gd name="T112" fmla="*/ 239 w 242"/>
                <a:gd name="T113" fmla="*/ 96 h 243"/>
                <a:gd name="T114" fmla="*/ 232 w 242"/>
                <a:gd name="T115" fmla="*/ 74 h 243"/>
                <a:gd name="T116" fmla="*/ 221 w 242"/>
                <a:gd name="T117" fmla="*/ 53 h 243"/>
                <a:gd name="T118" fmla="*/ 206 w 242"/>
                <a:gd name="T119" fmla="*/ 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243">
                  <a:moveTo>
                    <a:pt x="206" y="35"/>
                  </a:move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3" y="9"/>
                  </a:lnTo>
                  <a:lnTo>
                    <a:pt x="52" y="20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2" y="223"/>
                  </a:lnTo>
                  <a:lnTo>
                    <a:pt x="73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7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0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8"/>
                  </a:lnTo>
                  <a:lnTo>
                    <a:pt x="221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2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2" y="122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2" y="74"/>
                  </a:lnTo>
                  <a:lnTo>
                    <a:pt x="221" y="53"/>
                  </a:lnTo>
                  <a:lnTo>
                    <a:pt x="206" y="3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84">
              <a:extLst>
                <a:ext uri="{FF2B5EF4-FFF2-40B4-BE49-F238E27FC236}">
                  <a16:creationId xmlns:a16="http://schemas.microsoft.com/office/drawing/2014/main" id="{8ED92993-9DEF-6660-7576-EE2D7F6F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4719638"/>
              <a:ext cx="96838" cy="96838"/>
            </a:xfrm>
            <a:custGeom>
              <a:avLst/>
              <a:gdLst>
                <a:gd name="T0" fmla="*/ 206 w 243"/>
                <a:gd name="T1" fmla="*/ 35 h 243"/>
                <a:gd name="T2" fmla="*/ 196 w 243"/>
                <a:gd name="T3" fmla="*/ 26 h 243"/>
                <a:gd name="T4" fmla="*/ 187 w 243"/>
                <a:gd name="T5" fmla="*/ 19 h 243"/>
                <a:gd name="T6" fmla="*/ 167 w 243"/>
                <a:gd name="T7" fmla="*/ 8 h 243"/>
                <a:gd name="T8" fmla="*/ 155 w 243"/>
                <a:gd name="T9" fmla="*/ 4 h 243"/>
                <a:gd name="T10" fmla="*/ 144 w 243"/>
                <a:gd name="T11" fmla="*/ 2 h 243"/>
                <a:gd name="T12" fmla="*/ 132 w 243"/>
                <a:gd name="T13" fmla="*/ 0 h 243"/>
                <a:gd name="T14" fmla="*/ 121 w 243"/>
                <a:gd name="T15" fmla="*/ 0 h 243"/>
                <a:gd name="T16" fmla="*/ 96 w 243"/>
                <a:gd name="T17" fmla="*/ 2 h 243"/>
                <a:gd name="T18" fmla="*/ 74 w 243"/>
                <a:gd name="T19" fmla="*/ 8 h 243"/>
                <a:gd name="T20" fmla="*/ 53 w 243"/>
                <a:gd name="T21" fmla="*/ 19 h 243"/>
                <a:gd name="T22" fmla="*/ 34 w 243"/>
                <a:gd name="T23" fmla="*/ 35 h 243"/>
                <a:gd name="T24" fmla="*/ 18 w 243"/>
                <a:gd name="T25" fmla="*/ 53 h 243"/>
                <a:gd name="T26" fmla="*/ 7 w 243"/>
                <a:gd name="T27" fmla="*/ 74 h 243"/>
                <a:gd name="T28" fmla="*/ 1 w 243"/>
                <a:gd name="T29" fmla="*/ 96 h 243"/>
                <a:gd name="T30" fmla="*/ 0 w 243"/>
                <a:gd name="T31" fmla="*/ 121 h 243"/>
                <a:gd name="T32" fmla="*/ 1 w 243"/>
                <a:gd name="T33" fmla="*/ 144 h 243"/>
                <a:gd name="T34" fmla="*/ 3 w 243"/>
                <a:gd name="T35" fmla="*/ 155 h 243"/>
                <a:gd name="T36" fmla="*/ 7 w 243"/>
                <a:gd name="T37" fmla="*/ 168 h 243"/>
                <a:gd name="T38" fmla="*/ 12 w 243"/>
                <a:gd name="T39" fmla="*/ 177 h 243"/>
                <a:gd name="T40" fmla="*/ 18 w 243"/>
                <a:gd name="T41" fmla="*/ 189 h 243"/>
                <a:gd name="T42" fmla="*/ 25 w 243"/>
                <a:gd name="T43" fmla="*/ 197 h 243"/>
                <a:gd name="T44" fmla="*/ 34 w 243"/>
                <a:gd name="T45" fmla="*/ 207 h 243"/>
                <a:gd name="T46" fmla="*/ 53 w 243"/>
                <a:gd name="T47" fmla="*/ 223 h 243"/>
                <a:gd name="T48" fmla="*/ 74 w 243"/>
                <a:gd name="T49" fmla="*/ 234 h 243"/>
                <a:gd name="T50" fmla="*/ 96 w 243"/>
                <a:gd name="T51" fmla="*/ 240 h 243"/>
                <a:gd name="T52" fmla="*/ 121 w 243"/>
                <a:gd name="T53" fmla="*/ 243 h 243"/>
                <a:gd name="T54" fmla="*/ 132 w 243"/>
                <a:gd name="T55" fmla="*/ 242 h 243"/>
                <a:gd name="T56" fmla="*/ 134 w 243"/>
                <a:gd name="T57" fmla="*/ 240 h 243"/>
                <a:gd name="T58" fmla="*/ 138 w 243"/>
                <a:gd name="T59" fmla="*/ 240 h 243"/>
                <a:gd name="T60" fmla="*/ 144 w 243"/>
                <a:gd name="T61" fmla="*/ 240 h 243"/>
                <a:gd name="T62" fmla="*/ 155 w 243"/>
                <a:gd name="T63" fmla="*/ 237 h 243"/>
                <a:gd name="T64" fmla="*/ 161 w 243"/>
                <a:gd name="T65" fmla="*/ 235 h 243"/>
                <a:gd name="T66" fmla="*/ 167 w 243"/>
                <a:gd name="T67" fmla="*/ 234 h 243"/>
                <a:gd name="T68" fmla="*/ 187 w 243"/>
                <a:gd name="T69" fmla="*/ 223 h 243"/>
                <a:gd name="T70" fmla="*/ 196 w 243"/>
                <a:gd name="T71" fmla="*/ 215 h 243"/>
                <a:gd name="T72" fmla="*/ 201 w 243"/>
                <a:gd name="T73" fmla="*/ 211 h 243"/>
                <a:gd name="T74" fmla="*/ 203 w 243"/>
                <a:gd name="T75" fmla="*/ 208 h 243"/>
                <a:gd name="T76" fmla="*/ 203 w 243"/>
                <a:gd name="T77" fmla="*/ 207 h 243"/>
                <a:gd name="T78" fmla="*/ 204 w 243"/>
                <a:gd name="T79" fmla="*/ 207 h 243"/>
                <a:gd name="T80" fmla="*/ 206 w 243"/>
                <a:gd name="T81" fmla="*/ 207 h 243"/>
                <a:gd name="T82" fmla="*/ 206 w 243"/>
                <a:gd name="T83" fmla="*/ 205 h 243"/>
                <a:gd name="T84" fmla="*/ 206 w 243"/>
                <a:gd name="T85" fmla="*/ 204 h 243"/>
                <a:gd name="T86" fmla="*/ 207 w 243"/>
                <a:gd name="T87" fmla="*/ 204 h 243"/>
                <a:gd name="T88" fmla="*/ 209 w 243"/>
                <a:gd name="T89" fmla="*/ 202 h 243"/>
                <a:gd name="T90" fmla="*/ 214 w 243"/>
                <a:gd name="T91" fmla="*/ 197 h 243"/>
                <a:gd name="T92" fmla="*/ 222 w 243"/>
                <a:gd name="T93" fmla="*/ 189 h 243"/>
                <a:gd name="T94" fmla="*/ 227 w 243"/>
                <a:gd name="T95" fmla="*/ 177 h 243"/>
                <a:gd name="T96" fmla="*/ 229 w 243"/>
                <a:gd name="T97" fmla="*/ 172 h 243"/>
                <a:gd name="T98" fmla="*/ 233 w 243"/>
                <a:gd name="T99" fmla="*/ 168 h 243"/>
                <a:gd name="T100" fmla="*/ 234 w 243"/>
                <a:gd name="T101" fmla="*/ 161 h 243"/>
                <a:gd name="T102" fmla="*/ 236 w 243"/>
                <a:gd name="T103" fmla="*/ 155 h 243"/>
                <a:gd name="T104" fmla="*/ 239 w 243"/>
                <a:gd name="T105" fmla="*/ 144 h 243"/>
                <a:gd name="T106" fmla="*/ 241 w 243"/>
                <a:gd name="T107" fmla="*/ 132 h 243"/>
                <a:gd name="T108" fmla="*/ 243 w 243"/>
                <a:gd name="T109" fmla="*/ 121 h 243"/>
                <a:gd name="T110" fmla="*/ 241 w 243"/>
                <a:gd name="T111" fmla="*/ 108 h 243"/>
                <a:gd name="T112" fmla="*/ 239 w 243"/>
                <a:gd name="T113" fmla="*/ 96 h 243"/>
                <a:gd name="T114" fmla="*/ 233 w 243"/>
                <a:gd name="T115" fmla="*/ 74 h 243"/>
                <a:gd name="T116" fmla="*/ 222 w 243"/>
                <a:gd name="T117" fmla="*/ 53 h 243"/>
                <a:gd name="T118" fmla="*/ 206 w 243"/>
                <a:gd name="T119" fmla="*/ 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35"/>
                  </a:moveTo>
                  <a:lnTo>
                    <a:pt x="196" y="26"/>
                  </a:lnTo>
                  <a:lnTo>
                    <a:pt x="187" y="19"/>
                  </a:lnTo>
                  <a:lnTo>
                    <a:pt x="167" y="8"/>
                  </a:lnTo>
                  <a:lnTo>
                    <a:pt x="155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8"/>
                  </a:lnTo>
                  <a:lnTo>
                    <a:pt x="53" y="19"/>
                  </a:lnTo>
                  <a:lnTo>
                    <a:pt x="34" y="35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4"/>
                  </a:lnTo>
                  <a:lnTo>
                    <a:pt x="3" y="155"/>
                  </a:lnTo>
                  <a:lnTo>
                    <a:pt x="7" y="168"/>
                  </a:lnTo>
                  <a:lnTo>
                    <a:pt x="12" y="177"/>
                  </a:lnTo>
                  <a:lnTo>
                    <a:pt x="18" y="189"/>
                  </a:lnTo>
                  <a:lnTo>
                    <a:pt x="25" y="197"/>
                  </a:lnTo>
                  <a:lnTo>
                    <a:pt x="34" y="207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0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0"/>
                  </a:lnTo>
                  <a:lnTo>
                    <a:pt x="138" y="240"/>
                  </a:lnTo>
                  <a:lnTo>
                    <a:pt x="144" y="240"/>
                  </a:lnTo>
                  <a:lnTo>
                    <a:pt x="155" y="237"/>
                  </a:lnTo>
                  <a:lnTo>
                    <a:pt x="161" y="235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8"/>
                  </a:lnTo>
                  <a:lnTo>
                    <a:pt x="203" y="207"/>
                  </a:lnTo>
                  <a:lnTo>
                    <a:pt x="204" y="207"/>
                  </a:lnTo>
                  <a:lnTo>
                    <a:pt x="206" y="207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14" y="197"/>
                  </a:lnTo>
                  <a:lnTo>
                    <a:pt x="222" y="189"/>
                  </a:lnTo>
                  <a:lnTo>
                    <a:pt x="227" y="177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5"/>
                  </a:lnTo>
                  <a:lnTo>
                    <a:pt x="239" y="144"/>
                  </a:lnTo>
                  <a:lnTo>
                    <a:pt x="241" y="132"/>
                  </a:lnTo>
                  <a:lnTo>
                    <a:pt x="243" y="121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85">
              <a:extLst>
                <a:ext uri="{FF2B5EF4-FFF2-40B4-BE49-F238E27FC236}">
                  <a16:creationId xmlns:a16="http://schemas.microsoft.com/office/drawing/2014/main" id="{E7D2C45D-DCD5-4591-3F19-6995969BA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038" y="4940300"/>
              <a:ext cx="96838" cy="96838"/>
            </a:xfrm>
            <a:custGeom>
              <a:avLst/>
              <a:gdLst>
                <a:gd name="T0" fmla="*/ 206 w 243"/>
                <a:gd name="T1" fmla="*/ 36 h 243"/>
                <a:gd name="T2" fmla="*/ 196 w 243"/>
                <a:gd name="T3" fmla="*/ 27 h 243"/>
                <a:gd name="T4" fmla="*/ 187 w 243"/>
                <a:gd name="T5" fmla="*/ 20 h 243"/>
                <a:gd name="T6" fmla="*/ 167 w 243"/>
                <a:gd name="T7" fmla="*/ 9 h 243"/>
                <a:gd name="T8" fmla="*/ 155 w 243"/>
                <a:gd name="T9" fmla="*/ 5 h 243"/>
                <a:gd name="T10" fmla="*/ 144 w 243"/>
                <a:gd name="T11" fmla="*/ 2 h 243"/>
                <a:gd name="T12" fmla="*/ 132 w 243"/>
                <a:gd name="T13" fmla="*/ 0 h 243"/>
                <a:gd name="T14" fmla="*/ 121 w 243"/>
                <a:gd name="T15" fmla="*/ 0 h 243"/>
                <a:gd name="T16" fmla="*/ 96 w 243"/>
                <a:gd name="T17" fmla="*/ 2 h 243"/>
                <a:gd name="T18" fmla="*/ 74 w 243"/>
                <a:gd name="T19" fmla="*/ 9 h 243"/>
                <a:gd name="T20" fmla="*/ 53 w 243"/>
                <a:gd name="T21" fmla="*/ 20 h 243"/>
                <a:gd name="T22" fmla="*/ 34 w 243"/>
                <a:gd name="T23" fmla="*/ 36 h 243"/>
                <a:gd name="T24" fmla="*/ 18 w 243"/>
                <a:gd name="T25" fmla="*/ 53 h 243"/>
                <a:gd name="T26" fmla="*/ 7 w 243"/>
                <a:gd name="T27" fmla="*/ 74 h 243"/>
                <a:gd name="T28" fmla="*/ 1 w 243"/>
                <a:gd name="T29" fmla="*/ 96 h 243"/>
                <a:gd name="T30" fmla="*/ 0 w 243"/>
                <a:gd name="T31" fmla="*/ 122 h 243"/>
                <a:gd name="T32" fmla="*/ 1 w 243"/>
                <a:gd name="T33" fmla="*/ 145 h 243"/>
                <a:gd name="T34" fmla="*/ 3 w 243"/>
                <a:gd name="T35" fmla="*/ 156 h 243"/>
                <a:gd name="T36" fmla="*/ 7 w 243"/>
                <a:gd name="T37" fmla="*/ 168 h 243"/>
                <a:gd name="T38" fmla="*/ 12 w 243"/>
                <a:gd name="T39" fmla="*/ 178 h 243"/>
                <a:gd name="T40" fmla="*/ 18 w 243"/>
                <a:gd name="T41" fmla="*/ 189 h 243"/>
                <a:gd name="T42" fmla="*/ 25 w 243"/>
                <a:gd name="T43" fmla="*/ 198 h 243"/>
                <a:gd name="T44" fmla="*/ 34 w 243"/>
                <a:gd name="T45" fmla="*/ 208 h 243"/>
                <a:gd name="T46" fmla="*/ 53 w 243"/>
                <a:gd name="T47" fmla="*/ 223 h 243"/>
                <a:gd name="T48" fmla="*/ 74 w 243"/>
                <a:gd name="T49" fmla="*/ 234 h 243"/>
                <a:gd name="T50" fmla="*/ 96 w 243"/>
                <a:gd name="T51" fmla="*/ 241 h 243"/>
                <a:gd name="T52" fmla="*/ 121 w 243"/>
                <a:gd name="T53" fmla="*/ 243 h 243"/>
                <a:gd name="T54" fmla="*/ 132 w 243"/>
                <a:gd name="T55" fmla="*/ 242 h 243"/>
                <a:gd name="T56" fmla="*/ 134 w 243"/>
                <a:gd name="T57" fmla="*/ 241 h 243"/>
                <a:gd name="T58" fmla="*/ 138 w 243"/>
                <a:gd name="T59" fmla="*/ 241 h 243"/>
                <a:gd name="T60" fmla="*/ 144 w 243"/>
                <a:gd name="T61" fmla="*/ 241 h 243"/>
                <a:gd name="T62" fmla="*/ 155 w 243"/>
                <a:gd name="T63" fmla="*/ 238 h 243"/>
                <a:gd name="T64" fmla="*/ 161 w 243"/>
                <a:gd name="T65" fmla="*/ 236 h 243"/>
                <a:gd name="T66" fmla="*/ 167 w 243"/>
                <a:gd name="T67" fmla="*/ 234 h 243"/>
                <a:gd name="T68" fmla="*/ 187 w 243"/>
                <a:gd name="T69" fmla="*/ 223 h 243"/>
                <a:gd name="T70" fmla="*/ 196 w 243"/>
                <a:gd name="T71" fmla="*/ 216 h 243"/>
                <a:gd name="T72" fmla="*/ 201 w 243"/>
                <a:gd name="T73" fmla="*/ 211 h 243"/>
                <a:gd name="T74" fmla="*/ 203 w 243"/>
                <a:gd name="T75" fmla="*/ 209 h 243"/>
                <a:gd name="T76" fmla="*/ 203 w 243"/>
                <a:gd name="T77" fmla="*/ 208 h 243"/>
                <a:gd name="T78" fmla="*/ 204 w 243"/>
                <a:gd name="T79" fmla="*/ 208 h 243"/>
                <a:gd name="T80" fmla="*/ 206 w 243"/>
                <a:gd name="T81" fmla="*/ 208 h 243"/>
                <a:gd name="T82" fmla="*/ 206 w 243"/>
                <a:gd name="T83" fmla="*/ 206 h 243"/>
                <a:gd name="T84" fmla="*/ 206 w 243"/>
                <a:gd name="T85" fmla="*/ 205 h 243"/>
                <a:gd name="T86" fmla="*/ 207 w 243"/>
                <a:gd name="T87" fmla="*/ 205 h 243"/>
                <a:gd name="T88" fmla="*/ 209 w 243"/>
                <a:gd name="T89" fmla="*/ 202 h 243"/>
                <a:gd name="T90" fmla="*/ 214 w 243"/>
                <a:gd name="T91" fmla="*/ 198 h 243"/>
                <a:gd name="T92" fmla="*/ 222 w 243"/>
                <a:gd name="T93" fmla="*/ 189 h 243"/>
                <a:gd name="T94" fmla="*/ 227 w 243"/>
                <a:gd name="T95" fmla="*/ 178 h 243"/>
                <a:gd name="T96" fmla="*/ 229 w 243"/>
                <a:gd name="T97" fmla="*/ 173 h 243"/>
                <a:gd name="T98" fmla="*/ 233 w 243"/>
                <a:gd name="T99" fmla="*/ 168 h 243"/>
                <a:gd name="T100" fmla="*/ 234 w 243"/>
                <a:gd name="T101" fmla="*/ 162 h 243"/>
                <a:gd name="T102" fmla="*/ 236 w 243"/>
                <a:gd name="T103" fmla="*/ 156 h 243"/>
                <a:gd name="T104" fmla="*/ 239 w 243"/>
                <a:gd name="T105" fmla="*/ 145 h 243"/>
                <a:gd name="T106" fmla="*/ 241 w 243"/>
                <a:gd name="T107" fmla="*/ 133 h 243"/>
                <a:gd name="T108" fmla="*/ 243 w 243"/>
                <a:gd name="T109" fmla="*/ 122 h 243"/>
                <a:gd name="T110" fmla="*/ 241 w 243"/>
                <a:gd name="T111" fmla="*/ 108 h 243"/>
                <a:gd name="T112" fmla="*/ 239 w 243"/>
                <a:gd name="T113" fmla="*/ 96 h 243"/>
                <a:gd name="T114" fmla="*/ 233 w 243"/>
                <a:gd name="T115" fmla="*/ 74 h 243"/>
                <a:gd name="T116" fmla="*/ 222 w 243"/>
                <a:gd name="T117" fmla="*/ 53 h 243"/>
                <a:gd name="T118" fmla="*/ 206 w 243"/>
                <a:gd name="T119" fmla="*/ 3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36"/>
                  </a:moveTo>
                  <a:lnTo>
                    <a:pt x="196" y="27"/>
                  </a:lnTo>
                  <a:lnTo>
                    <a:pt x="187" y="20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18" y="53"/>
                  </a:lnTo>
                  <a:lnTo>
                    <a:pt x="7" y="74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7" y="168"/>
                  </a:lnTo>
                  <a:lnTo>
                    <a:pt x="12" y="178"/>
                  </a:lnTo>
                  <a:lnTo>
                    <a:pt x="18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4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5" y="238"/>
                  </a:lnTo>
                  <a:lnTo>
                    <a:pt x="161" y="236"/>
                  </a:lnTo>
                  <a:lnTo>
                    <a:pt x="167" y="234"/>
                  </a:lnTo>
                  <a:lnTo>
                    <a:pt x="187" y="223"/>
                  </a:lnTo>
                  <a:lnTo>
                    <a:pt x="196" y="216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6"/>
                  </a:lnTo>
                  <a:lnTo>
                    <a:pt x="206" y="205"/>
                  </a:lnTo>
                  <a:lnTo>
                    <a:pt x="207" y="205"/>
                  </a:lnTo>
                  <a:lnTo>
                    <a:pt x="209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3"/>
                  </a:lnTo>
                  <a:lnTo>
                    <a:pt x="233" y="168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1" y="133"/>
                  </a:lnTo>
                  <a:lnTo>
                    <a:pt x="243" y="122"/>
                  </a:lnTo>
                  <a:lnTo>
                    <a:pt x="241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6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86">
              <a:extLst>
                <a:ext uri="{FF2B5EF4-FFF2-40B4-BE49-F238E27FC236}">
                  <a16:creationId xmlns:a16="http://schemas.microsoft.com/office/drawing/2014/main" id="{167651D4-BF2C-F205-7EC4-DBC1D315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5059363"/>
              <a:ext cx="96838" cy="96838"/>
            </a:xfrm>
            <a:custGeom>
              <a:avLst/>
              <a:gdLst>
                <a:gd name="T0" fmla="*/ 206 w 243"/>
                <a:gd name="T1" fmla="*/ 35 h 243"/>
                <a:gd name="T2" fmla="*/ 196 w 243"/>
                <a:gd name="T3" fmla="*/ 26 h 243"/>
                <a:gd name="T4" fmla="*/ 188 w 243"/>
                <a:gd name="T5" fmla="*/ 20 h 243"/>
                <a:gd name="T6" fmla="*/ 168 w 243"/>
                <a:gd name="T7" fmla="*/ 9 h 243"/>
                <a:gd name="T8" fmla="*/ 156 w 243"/>
                <a:gd name="T9" fmla="*/ 4 h 243"/>
                <a:gd name="T10" fmla="*/ 144 w 243"/>
                <a:gd name="T11" fmla="*/ 2 h 243"/>
                <a:gd name="T12" fmla="*/ 132 w 243"/>
                <a:gd name="T13" fmla="*/ 0 h 243"/>
                <a:gd name="T14" fmla="*/ 121 w 243"/>
                <a:gd name="T15" fmla="*/ 0 h 243"/>
                <a:gd name="T16" fmla="*/ 96 w 243"/>
                <a:gd name="T17" fmla="*/ 2 h 243"/>
                <a:gd name="T18" fmla="*/ 74 w 243"/>
                <a:gd name="T19" fmla="*/ 9 h 243"/>
                <a:gd name="T20" fmla="*/ 53 w 243"/>
                <a:gd name="T21" fmla="*/ 20 h 243"/>
                <a:gd name="T22" fmla="*/ 34 w 243"/>
                <a:gd name="T23" fmla="*/ 35 h 243"/>
                <a:gd name="T24" fmla="*/ 19 w 243"/>
                <a:gd name="T25" fmla="*/ 53 h 243"/>
                <a:gd name="T26" fmla="*/ 8 w 243"/>
                <a:gd name="T27" fmla="*/ 74 h 243"/>
                <a:gd name="T28" fmla="*/ 1 w 243"/>
                <a:gd name="T29" fmla="*/ 96 h 243"/>
                <a:gd name="T30" fmla="*/ 0 w 243"/>
                <a:gd name="T31" fmla="*/ 121 h 243"/>
                <a:gd name="T32" fmla="*/ 1 w 243"/>
                <a:gd name="T33" fmla="*/ 145 h 243"/>
                <a:gd name="T34" fmla="*/ 3 w 243"/>
                <a:gd name="T35" fmla="*/ 156 h 243"/>
                <a:gd name="T36" fmla="*/ 8 w 243"/>
                <a:gd name="T37" fmla="*/ 168 h 243"/>
                <a:gd name="T38" fmla="*/ 12 w 243"/>
                <a:gd name="T39" fmla="*/ 178 h 243"/>
                <a:gd name="T40" fmla="*/ 19 w 243"/>
                <a:gd name="T41" fmla="*/ 189 h 243"/>
                <a:gd name="T42" fmla="*/ 25 w 243"/>
                <a:gd name="T43" fmla="*/ 198 h 243"/>
                <a:gd name="T44" fmla="*/ 34 w 243"/>
                <a:gd name="T45" fmla="*/ 208 h 243"/>
                <a:gd name="T46" fmla="*/ 53 w 243"/>
                <a:gd name="T47" fmla="*/ 223 h 243"/>
                <a:gd name="T48" fmla="*/ 74 w 243"/>
                <a:gd name="T49" fmla="*/ 234 h 243"/>
                <a:gd name="T50" fmla="*/ 96 w 243"/>
                <a:gd name="T51" fmla="*/ 241 h 243"/>
                <a:gd name="T52" fmla="*/ 121 w 243"/>
                <a:gd name="T53" fmla="*/ 243 h 243"/>
                <a:gd name="T54" fmla="*/ 132 w 243"/>
                <a:gd name="T55" fmla="*/ 242 h 243"/>
                <a:gd name="T56" fmla="*/ 135 w 243"/>
                <a:gd name="T57" fmla="*/ 241 h 243"/>
                <a:gd name="T58" fmla="*/ 138 w 243"/>
                <a:gd name="T59" fmla="*/ 241 h 243"/>
                <a:gd name="T60" fmla="*/ 144 w 243"/>
                <a:gd name="T61" fmla="*/ 241 h 243"/>
                <a:gd name="T62" fmla="*/ 156 w 243"/>
                <a:gd name="T63" fmla="*/ 237 h 243"/>
                <a:gd name="T64" fmla="*/ 161 w 243"/>
                <a:gd name="T65" fmla="*/ 235 h 243"/>
                <a:gd name="T66" fmla="*/ 168 w 243"/>
                <a:gd name="T67" fmla="*/ 234 h 243"/>
                <a:gd name="T68" fmla="*/ 188 w 243"/>
                <a:gd name="T69" fmla="*/ 223 h 243"/>
                <a:gd name="T70" fmla="*/ 196 w 243"/>
                <a:gd name="T71" fmla="*/ 215 h 243"/>
                <a:gd name="T72" fmla="*/ 201 w 243"/>
                <a:gd name="T73" fmla="*/ 211 h 243"/>
                <a:gd name="T74" fmla="*/ 203 w 243"/>
                <a:gd name="T75" fmla="*/ 209 h 243"/>
                <a:gd name="T76" fmla="*/ 203 w 243"/>
                <a:gd name="T77" fmla="*/ 208 h 243"/>
                <a:gd name="T78" fmla="*/ 204 w 243"/>
                <a:gd name="T79" fmla="*/ 208 h 243"/>
                <a:gd name="T80" fmla="*/ 206 w 243"/>
                <a:gd name="T81" fmla="*/ 208 h 243"/>
                <a:gd name="T82" fmla="*/ 206 w 243"/>
                <a:gd name="T83" fmla="*/ 205 h 243"/>
                <a:gd name="T84" fmla="*/ 206 w 243"/>
                <a:gd name="T85" fmla="*/ 204 h 243"/>
                <a:gd name="T86" fmla="*/ 207 w 243"/>
                <a:gd name="T87" fmla="*/ 204 h 243"/>
                <a:gd name="T88" fmla="*/ 210 w 243"/>
                <a:gd name="T89" fmla="*/ 202 h 243"/>
                <a:gd name="T90" fmla="*/ 214 w 243"/>
                <a:gd name="T91" fmla="*/ 198 h 243"/>
                <a:gd name="T92" fmla="*/ 222 w 243"/>
                <a:gd name="T93" fmla="*/ 189 h 243"/>
                <a:gd name="T94" fmla="*/ 227 w 243"/>
                <a:gd name="T95" fmla="*/ 178 h 243"/>
                <a:gd name="T96" fmla="*/ 229 w 243"/>
                <a:gd name="T97" fmla="*/ 172 h 243"/>
                <a:gd name="T98" fmla="*/ 233 w 243"/>
                <a:gd name="T99" fmla="*/ 168 h 243"/>
                <a:gd name="T100" fmla="*/ 234 w 243"/>
                <a:gd name="T101" fmla="*/ 161 h 243"/>
                <a:gd name="T102" fmla="*/ 236 w 243"/>
                <a:gd name="T103" fmla="*/ 156 h 243"/>
                <a:gd name="T104" fmla="*/ 239 w 243"/>
                <a:gd name="T105" fmla="*/ 145 h 243"/>
                <a:gd name="T106" fmla="*/ 242 w 243"/>
                <a:gd name="T107" fmla="*/ 132 h 243"/>
                <a:gd name="T108" fmla="*/ 243 w 243"/>
                <a:gd name="T109" fmla="*/ 121 h 243"/>
                <a:gd name="T110" fmla="*/ 242 w 243"/>
                <a:gd name="T111" fmla="*/ 108 h 243"/>
                <a:gd name="T112" fmla="*/ 239 w 243"/>
                <a:gd name="T113" fmla="*/ 96 h 243"/>
                <a:gd name="T114" fmla="*/ 233 w 243"/>
                <a:gd name="T115" fmla="*/ 74 h 243"/>
                <a:gd name="T116" fmla="*/ 222 w 243"/>
                <a:gd name="T117" fmla="*/ 53 h 243"/>
                <a:gd name="T118" fmla="*/ 206 w 243"/>
                <a:gd name="T119" fmla="*/ 3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3">
                  <a:moveTo>
                    <a:pt x="206" y="35"/>
                  </a:moveTo>
                  <a:lnTo>
                    <a:pt x="196" y="26"/>
                  </a:lnTo>
                  <a:lnTo>
                    <a:pt x="188" y="20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96" y="2"/>
                  </a:lnTo>
                  <a:lnTo>
                    <a:pt x="74" y="9"/>
                  </a:lnTo>
                  <a:lnTo>
                    <a:pt x="53" y="20"/>
                  </a:lnTo>
                  <a:lnTo>
                    <a:pt x="34" y="35"/>
                  </a:lnTo>
                  <a:lnTo>
                    <a:pt x="19" y="53"/>
                  </a:lnTo>
                  <a:lnTo>
                    <a:pt x="8" y="74"/>
                  </a:lnTo>
                  <a:lnTo>
                    <a:pt x="1" y="96"/>
                  </a:lnTo>
                  <a:lnTo>
                    <a:pt x="0" y="121"/>
                  </a:lnTo>
                  <a:lnTo>
                    <a:pt x="1" y="145"/>
                  </a:lnTo>
                  <a:lnTo>
                    <a:pt x="3" y="156"/>
                  </a:lnTo>
                  <a:lnTo>
                    <a:pt x="8" y="168"/>
                  </a:lnTo>
                  <a:lnTo>
                    <a:pt x="12" y="178"/>
                  </a:lnTo>
                  <a:lnTo>
                    <a:pt x="19" y="189"/>
                  </a:lnTo>
                  <a:lnTo>
                    <a:pt x="25" y="198"/>
                  </a:lnTo>
                  <a:lnTo>
                    <a:pt x="34" y="208"/>
                  </a:lnTo>
                  <a:lnTo>
                    <a:pt x="53" y="223"/>
                  </a:lnTo>
                  <a:lnTo>
                    <a:pt x="74" y="234"/>
                  </a:lnTo>
                  <a:lnTo>
                    <a:pt x="96" y="241"/>
                  </a:lnTo>
                  <a:lnTo>
                    <a:pt x="121" y="243"/>
                  </a:lnTo>
                  <a:lnTo>
                    <a:pt x="132" y="242"/>
                  </a:lnTo>
                  <a:lnTo>
                    <a:pt x="135" y="241"/>
                  </a:lnTo>
                  <a:lnTo>
                    <a:pt x="138" y="241"/>
                  </a:lnTo>
                  <a:lnTo>
                    <a:pt x="144" y="241"/>
                  </a:lnTo>
                  <a:lnTo>
                    <a:pt x="156" y="237"/>
                  </a:lnTo>
                  <a:lnTo>
                    <a:pt x="161" y="235"/>
                  </a:lnTo>
                  <a:lnTo>
                    <a:pt x="168" y="234"/>
                  </a:lnTo>
                  <a:lnTo>
                    <a:pt x="188" y="223"/>
                  </a:lnTo>
                  <a:lnTo>
                    <a:pt x="196" y="215"/>
                  </a:lnTo>
                  <a:lnTo>
                    <a:pt x="201" y="211"/>
                  </a:lnTo>
                  <a:lnTo>
                    <a:pt x="203" y="209"/>
                  </a:lnTo>
                  <a:lnTo>
                    <a:pt x="203" y="208"/>
                  </a:lnTo>
                  <a:lnTo>
                    <a:pt x="204" y="208"/>
                  </a:lnTo>
                  <a:lnTo>
                    <a:pt x="206" y="208"/>
                  </a:lnTo>
                  <a:lnTo>
                    <a:pt x="206" y="205"/>
                  </a:lnTo>
                  <a:lnTo>
                    <a:pt x="206" y="204"/>
                  </a:lnTo>
                  <a:lnTo>
                    <a:pt x="207" y="204"/>
                  </a:lnTo>
                  <a:lnTo>
                    <a:pt x="210" y="202"/>
                  </a:lnTo>
                  <a:lnTo>
                    <a:pt x="214" y="198"/>
                  </a:lnTo>
                  <a:lnTo>
                    <a:pt x="222" y="189"/>
                  </a:lnTo>
                  <a:lnTo>
                    <a:pt x="227" y="178"/>
                  </a:lnTo>
                  <a:lnTo>
                    <a:pt x="229" y="172"/>
                  </a:lnTo>
                  <a:lnTo>
                    <a:pt x="233" y="168"/>
                  </a:lnTo>
                  <a:lnTo>
                    <a:pt x="234" y="161"/>
                  </a:lnTo>
                  <a:lnTo>
                    <a:pt x="236" y="156"/>
                  </a:lnTo>
                  <a:lnTo>
                    <a:pt x="239" y="145"/>
                  </a:lnTo>
                  <a:lnTo>
                    <a:pt x="242" y="132"/>
                  </a:lnTo>
                  <a:lnTo>
                    <a:pt x="243" y="121"/>
                  </a:lnTo>
                  <a:lnTo>
                    <a:pt x="242" y="108"/>
                  </a:lnTo>
                  <a:lnTo>
                    <a:pt x="239" y="96"/>
                  </a:lnTo>
                  <a:lnTo>
                    <a:pt x="233" y="74"/>
                  </a:lnTo>
                  <a:lnTo>
                    <a:pt x="222" y="53"/>
                  </a:lnTo>
                  <a:lnTo>
                    <a:pt x="206" y="3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81" name="ZoneTexte 2080">
            <a:extLst>
              <a:ext uri="{FF2B5EF4-FFF2-40B4-BE49-F238E27FC236}">
                <a16:creationId xmlns:a16="http://schemas.microsoft.com/office/drawing/2014/main" id="{958E5320-C3DA-18BE-2999-D4671E2C9361}"/>
              </a:ext>
            </a:extLst>
          </p:cNvPr>
          <p:cNvSpPr txBox="1"/>
          <p:nvPr/>
        </p:nvSpPr>
        <p:spPr>
          <a:xfrm>
            <a:off x="6665257" y="29202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2082" name="ZoneTexte 2081">
            <a:extLst>
              <a:ext uri="{FF2B5EF4-FFF2-40B4-BE49-F238E27FC236}">
                <a16:creationId xmlns:a16="http://schemas.microsoft.com/office/drawing/2014/main" id="{E0C14B73-AD20-1918-39CB-6445CF06EDED}"/>
              </a:ext>
            </a:extLst>
          </p:cNvPr>
          <p:cNvSpPr txBox="1"/>
          <p:nvPr/>
        </p:nvSpPr>
        <p:spPr>
          <a:xfrm>
            <a:off x="7317509" y="29202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</a:t>
            </a:r>
          </a:p>
        </p:txBody>
      </p:sp>
      <p:sp>
        <p:nvSpPr>
          <p:cNvPr id="2083" name="ZoneTexte 2082">
            <a:extLst>
              <a:ext uri="{FF2B5EF4-FFF2-40B4-BE49-F238E27FC236}">
                <a16:creationId xmlns:a16="http://schemas.microsoft.com/office/drawing/2014/main" id="{77A95C7A-6621-7F09-86E3-F73E9A654C9D}"/>
              </a:ext>
            </a:extLst>
          </p:cNvPr>
          <p:cNvSpPr txBox="1"/>
          <p:nvPr/>
        </p:nvSpPr>
        <p:spPr>
          <a:xfrm>
            <a:off x="7930488" y="292028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</a:p>
        </p:txBody>
      </p:sp>
      <p:sp>
        <p:nvSpPr>
          <p:cNvPr id="2084" name="ZoneTexte 2083">
            <a:extLst>
              <a:ext uri="{FF2B5EF4-FFF2-40B4-BE49-F238E27FC236}">
                <a16:creationId xmlns:a16="http://schemas.microsoft.com/office/drawing/2014/main" id="{0CAA6D1F-0A9D-2B1E-CA14-D8C8D1DD6133}"/>
              </a:ext>
            </a:extLst>
          </p:cNvPr>
          <p:cNvSpPr txBox="1"/>
          <p:nvPr/>
        </p:nvSpPr>
        <p:spPr>
          <a:xfrm>
            <a:off x="8582740" y="292028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18</a:t>
            </a:r>
          </a:p>
        </p:txBody>
      </p:sp>
      <p:sp>
        <p:nvSpPr>
          <p:cNvPr id="2085" name="ZoneTexte 2084">
            <a:extLst>
              <a:ext uri="{FF2B5EF4-FFF2-40B4-BE49-F238E27FC236}">
                <a16:creationId xmlns:a16="http://schemas.microsoft.com/office/drawing/2014/main" id="{783E1186-FC10-A4EC-991A-5D14B9C3BB5D}"/>
              </a:ext>
            </a:extLst>
          </p:cNvPr>
          <p:cNvSpPr txBox="1"/>
          <p:nvPr/>
        </p:nvSpPr>
        <p:spPr>
          <a:xfrm>
            <a:off x="9234993" y="292028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</a:t>
            </a:r>
          </a:p>
        </p:txBody>
      </p:sp>
      <p:sp>
        <p:nvSpPr>
          <p:cNvPr id="2086" name="ZoneTexte 2085">
            <a:extLst>
              <a:ext uri="{FF2B5EF4-FFF2-40B4-BE49-F238E27FC236}">
                <a16:creationId xmlns:a16="http://schemas.microsoft.com/office/drawing/2014/main" id="{07B984F3-DCCD-814F-E3A2-F430A06D472B}"/>
              </a:ext>
            </a:extLst>
          </p:cNvPr>
          <p:cNvSpPr txBox="1"/>
          <p:nvPr/>
        </p:nvSpPr>
        <p:spPr>
          <a:xfrm>
            <a:off x="6665257" y="58960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2087" name="ZoneTexte 2086">
            <a:extLst>
              <a:ext uri="{FF2B5EF4-FFF2-40B4-BE49-F238E27FC236}">
                <a16:creationId xmlns:a16="http://schemas.microsoft.com/office/drawing/2014/main" id="{2F2ABDBA-708E-1A19-87E4-A251C4CBA51C}"/>
              </a:ext>
            </a:extLst>
          </p:cNvPr>
          <p:cNvSpPr txBox="1"/>
          <p:nvPr/>
        </p:nvSpPr>
        <p:spPr>
          <a:xfrm>
            <a:off x="7317509" y="58960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</a:t>
            </a:r>
          </a:p>
        </p:txBody>
      </p:sp>
      <p:sp>
        <p:nvSpPr>
          <p:cNvPr id="2088" name="ZoneTexte 2087">
            <a:extLst>
              <a:ext uri="{FF2B5EF4-FFF2-40B4-BE49-F238E27FC236}">
                <a16:creationId xmlns:a16="http://schemas.microsoft.com/office/drawing/2014/main" id="{7854D4D9-E376-CF0A-5722-CF2C4AB2C01C}"/>
              </a:ext>
            </a:extLst>
          </p:cNvPr>
          <p:cNvSpPr txBox="1"/>
          <p:nvPr/>
        </p:nvSpPr>
        <p:spPr>
          <a:xfrm>
            <a:off x="7930488" y="58960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</a:p>
        </p:txBody>
      </p:sp>
      <p:sp>
        <p:nvSpPr>
          <p:cNvPr id="2089" name="ZoneTexte 2088">
            <a:extLst>
              <a:ext uri="{FF2B5EF4-FFF2-40B4-BE49-F238E27FC236}">
                <a16:creationId xmlns:a16="http://schemas.microsoft.com/office/drawing/2014/main" id="{75702050-66DC-4017-CB69-CD00127DDE46}"/>
              </a:ext>
            </a:extLst>
          </p:cNvPr>
          <p:cNvSpPr txBox="1"/>
          <p:nvPr/>
        </p:nvSpPr>
        <p:spPr>
          <a:xfrm>
            <a:off x="8582740" y="58960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18</a:t>
            </a:r>
          </a:p>
        </p:txBody>
      </p:sp>
      <p:sp>
        <p:nvSpPr>
          <p:cNvPr id="2090" name="ZoneTexte 2089">
            <a:extLst>
              <a:ext uri="{FF2B5EF4-FFF2-40B4-BE49-F238E27FC236}">
                <a16:creationId xmlns:a16="http://schemas.microsoft.com/office/drawing/2014/main" id="{61C4ABCE-C7CD-5338-FFBA-24B073E07887}"/>
              </a:ext>
            </a:extLst>
          </p:cNvPr>
          <p:cNvSpPr txBox="1"/>
          <p:nvPr/>
        </p:nvSpPr>
        <p:spPr>
          <a:xfrm>
            <a:off x="9234993" y="58960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</a:t>
            </a:r>
          </a:p>
        </p:txBody>
      </p:sp>
      <p:sp>
        <p:nvSpPr>
          <p:cNvPr id="2091" name="ZoneTexte 2090">
            <a:extLst>
              <a:ext uri="{FF2B5EF4-FFF2-40B4-BE49-F238E27FC236}">
                <a16:creationId xmlns:a16="http://schemas.microsoft.com/office/drawing/2014/main" id="{2BF0314A-8EAE-91AD-F26B-667F04A94061}"/>
              </a:ext>
            </a:extLst>
          </p:cNvPr>
          <p:cNvSpPr txBox="1"/>
          <p:nvPr/>
        </p:nvSpPr>
        <p:spPr>
          <a:xfrm>
            <a:off x="7756587" y="6133805"/>
            <a:ext cx="68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Months</a:t>
            </a:r>
            <a:endParaRPr lang="fr-FR" sz="1200" b="1" dirty="0"/>
          </a:p>
        </p:txBody>
      </p:sp>
      <p:sp>
        <p:nvSpPr>
          <p:cNvPr id="2092" name="ZoneTexte 2091">
            <a:extLst>
              <a:ext uri="{FF2B5EF4-FFF2-40B4-BE49-F238E27FC236}">
                <a16:creationId xmlns:a16="http://schemas.microsoft.com/office/drawing/2014/main" id="{C2CBEA60-F488-A470-836D-412368CC039F}"/>
              </a:ext>
            </a:extLst>
          </p:cNvPr>
          <p:cNvSpPr txBox="1"/>
          <p:nvPr/>
        </p:nvSpPr>
        <p:spPr>
          <a:xfrm>
            <a:off x="7756587" y="3164762"/>
            <a:ext cx="68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Months</a:t>
            </a:r>
            <a:endParaRPr lang="fr-FR" sz="1200" b="1" dirty="0"/>
          </a:p>
        </p:txBody>
      </p:sp>
      <p:sp>
        <p:nvSpPr>
          <p:cNvPr id="2093" name="ZoneTexte 2092">
            <a:extLst>
              <a:ext uri="{FF2B5EF4-FFF2-40B4-BE49-F238E27FC236}">
                <a16:creationId xmlns:a16="http://schemas.microsoft.com/office/drawing/2014/main" id="{DF72E9D2-42A1-10A5-0378-111CDA460AFB}"/>
              </a:ext>
            </a:extLst>
          </p:cNvPr>
          <p:cNvSpPr txBox="1"/>
          <p:nvPr/>
        </p:nvSpPr>
        <p:spPr>
          <a:xfrm>
            <a:off x="6372999" y="5690952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-10</a:t>
            </a:r>
          </a:p>
        </p:txBody>
      </p:sp>
      <p:sp>
        <p:nvSpPr>
          <p:cNvPr id="2094" name="ZoneTexte 2093">
            <a:extLst>
              <a:ext uri="{FF2B5EF4-FFF2-40B4-BE49-F238E27FC236}">
                <a16:creationId xmlns:a16="http://schemas.microsoft.com/office/drawing/2014/main" id="{04DF1D5C-CAAC-5041-656D-ECB33093B904}"/>
              </a:ext>
            </a:extLst>
          </p:cNvPr>
          <p:cNvSpPr txBox="1"/>
          <p:nvPr/>
        </p:nvSpPr>
        <p:spPr>
          <a:xfrm>
            <a:off x="6451547" y="5343585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-8</a:t>
            </a:r>
          </a:p>
        </p:txBody>
      </p:sp>
      <p:sp>
        <p:nvSpPr>
          <p:cNvPr id="2095" name="ZoneTexte 2094">
            <a:extLst>
              <a:ext uri="{FF2B5EF4-FFF2-40B4-BE49-F238E27FC236}">
                <a16:creationId xmlns:a16="http://schemas.microsoft.com/office/drawing/2014/main" id="{D19D1CAB-A5B1-BA06-3F19-1A7386AEFD5C}"/>
              </a:ext>
            </a:extLst>
          </p:cNvPr>
          <p:cNvSpPr txBox="1"/>
          <p:nvPr/>
        </p:nvSpPr>
        <p:spPr>
          <a:xfrm>
            <a:off x="6451547" y="4996215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-6</a:t>
            </a:r>
          </a:p>
        </p:txBody>
      </p:sp>
      <p:sp>
        <p:nvSpPr>
          <p:cNvPr id="2096" name="ZoneTexte 2095">
            <a:extLst>
              <a:ext uri="{FF2B5EF4-FFF2-40B4-BE49-F238E27FC236}">
                <a16:creationId xmlns:a16="http://schemas.microsoft.com/office/drawing/2014/main" id="{B8EC5563-79F8-E818-A026-CE44CDD12996}"/>
              </a:ext>
            </a:extLst>
          </p:cNvPr>
          <p:cNvSpPr txBox="1"/>
          <p:nvPr/>
        </p:nvSpPr>
        <p:spPr>
          <a:xfrm>
            <a:off x="6451547" y="4648845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-4</a:t>
            </a:r>
          </a:p>
        </p:txBody>
      </p:sp>
      <p:sp>
        <p:nvSpPr>
          <p:cNvPr id="2097" name="ZoneTexte 2096">
            <a:extLst>
              <a:ext uri="{FF2B5EF4-FFF2-40B4-BE49-F238E27FC236}">
                <a16:creationId xmlns:a16="http://schemas.microsoft.com/office/drawing/2014/main" id="{579E9016-9FD6-DC75-F040-D1C7FFB25EBF}"/>
              </a:ext>
            </a:extLst>
          </p:cNvPr>
          <p:cNvSpPr txBox="1"/>
          <p:nvPr/>
        </p:nvSpPr>
        <p:spPr>
          <a:xfrm>
            <a:off x="6451547" y="4301475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-2</a:t>
            </a:r>
          </a:p>
        </p:txBody>
      </p:sp>
      <p:sp>
        <p:nvSpPr>
          <p:cNvPr id="2098" name="ZoneTexte 2097">
            <a:extLst>
              <a:ext uri="{FF2B5EF4-FFF2-40B4-BE49-F238E27FC236}">
                <a16:creationId xmlns:a16="http://schemas.microsoft.com/office/drawing/2014/main" id="{289F1B72-CC94-DC76-B0CC-7FA74160E920}"/>
              </a:ext>
            </a:extLst>
          </p:cNvPr>
          <p:cNvSpPr txBox="1"/>
          <p:nvPr/>
        </p:nvSpPr>
        <p:spPr>
          <a:xfrm>
            <a:off x="6498033" y="39541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2099" name="ZoneTexte 2098">
            <a:extLst>
              <a:ext uri="{FF2B5EF4-FFF2-40B4-BE49-F238E27FC236}">
                <a16:creationId xmlns:a16="http://schemas.microsoft.com/office/drawing/2014/main" id="{79F4698B-9333-13BF-8F47-A96EC1FB5541}"/>
              </a:ext>
            </a:extLst>
          </p:cNvPr>
          <p:cNvSpPr txBox="1"/>
          <p:nvPr/>
        </p:nvSpPr>
        <p:spPr>
          <a:xfrm>
            <a:off x="6498033" y="36067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</a:t>
            </a:r>
          </a:p>
        </p:txBody>
      </p:sp>
      <p:sp>
        <p:nvSpPr>
          <p:cNvPr id="2100" name="ZoneTexte 2099">
            <a:extLst>
              <a:ext uri="{FF2B5EF4-FFF2-40B4-BE49-F238E27FC236}">
                <a16:creationId xmlns:a16="http://schemas.microsoft.com/office/drawing/2014/main" id="{0EC0F369-080C-1FD9-3309-1EB0472982FA}"/>
              </a:ext>
            </a:extLst>
          </p:cNvPr>
          <p:cNvSpPr txBox="1"/>
          <p:nvPr/>
        </p:nvSpPr>
        <p:spPr>
          <a:xfrm rot="16200000">
            <a:off x="5197998" y="4715119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Percent change </a:t>
            </a:r>
            <a:r>
              <a:rPr lang="fr-FR" sz="1200" b="1" dirty="0" err="1"/>
              <a:t>from</a:t>
            </a:r>
            <a:r>
              <a:rPr lang="fr-FR" sz="1200" b="1" dirty="0"/>
              <a:t> </a:t>
            </a:r>
            <a:r>
              <a:rPr lang="fr-FR" sz="1200" b="1" dirty="0" err="1"/>
              <a:t>baseline</a:t>
            </a:r>
            <a:endParaRPr lang="fr-FR" sz="1200" b="1" dirty="0"/>
          </a:p>
        </p:txBody>
      </p:sp>
      <p:sp>
        <p:nvSpPr>
          <p:cNvPr id="2103" name="ZoneTexte 2102">
            <a:extLst>
              <a:ext uri="{FF2B5EF4-FFF2-40B4-BE49-F238E27FC236}">
                <a16:creationId xmlns:a16="http://schemas.microsoft.com/office/drawing/2014/main" id="{B1C422FE-E517-ECEA-B9B4-24A697011753}"/>
              </a:ext>
            </a:extLst>
          </p:cNvPr>
          <p:cNvSpPr txBox="1"/>
          <p:nvPr/>
        </p:nvSpPr>
        <p:spPr>
          <a:xfrm>
            <a:off x="6372999" y="2742379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-10</a:t>
            </a:r>
          </a:p>
        </p:txBody>
      </p:sp>
      <p:sp>
        <p:nvSpPr>
          <p:cNvPr id="2104" name="ZoneTexte 2103">
            <a:extLst>
              <a:ext uri="{FF2B5EF4-FFF2-40B4-BE49-F238E27FC236}">
                <a16:creationId xmlns:a16="http://schemas.microsoft.com/office/drawing/2014/main" id="{5DD4E1E5-1361-D0FF-CB2E-B516CAEA283C}"/>
              </a:ext>
            </a:extLst>
          </p:cNvPr>
          <p:cNvSpPr txBox="1"/>
          <p:nvPr/>
        </p:nvSpPr>
        <p:spPr>
          <a:xfrm>
            <a:off x="6451547" y="239501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-8</a:t>
            </a:r>
          </a:p>
        </p:txBody>
      </p:sp>
      <p:sp>
        <p:nvSpPr>
          <p:cNvPr id="2105" name="ZoneTexte 2104">
            <a:extLst>
              <a:ext uri="{FF2B5EF4-FFF2-40B4-BE49-F238E27FC236}">
                <a16:creationId xmlns:a16="http://schemas.microsoft.com/office/drawing/2014/main" id="{41ACAF12-BD64-E68E-CE35-086E9682E74A}"/>
              </a:ext>
            </a:extLst>
          </p:cNvPr>
          <p:cNvSpPr txBox="1"/>
          <p:nvPr/>
        </p:nvSpPr>
        <p:spPr>
          <a:xfrm>
            <a:off x="6451547" y="204764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-6</a:t>
            </a:r>
          </a:p>
        </p:txBody>
      </p:sp>
      <p:sp>
        <p:nvSpPr>
          <p:cNvPr id="2106" name="ZoneTexte 2105">
            <a:extLst>
              <a:ext uri="{FF2B5EF4-FFF2-40B4-BE49-F238E27FC236}">
                <a16:creationId xmlns:a16="http://schemas.microsoft.com/office/drawing/2014/main" id="{0FEC0712-5667-C57C-0ACC-D793A97F201B}"/>
              </a:ext>
            </a:extLst>
          </p:cNvPr>
          <p:cNvSpPr txBox="1"/>
          <p:nvPr/>
        </p:nvSpPr>
        <p:spPr>
          <a:xfrm>
            <a:off x="6451547" y="170027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-4</a:t>
            </a:r>
          </a:p>
        </p:txBody>
      </p:sp>
      <p:sp>
        <p:nvSpPr>
          <p:cNvPr id="2107" name="ZoneTexte 2106">
            <a:extLst>
              <a:ext uri="{FF2B5EF4-FFF2-40B4-BE49-F238E27FC236}">
                <a16:creationId xmlns:a16="http://schemas.microsoft.com/office/drawing/2014/main" id="{BC607FB2-BF83-EDD4-2A72-DA68667FDA5E}"/>
              </a:ext>
            </a:extLst>
          </p:cNvPr>
          <p:cNvSpPr txBox="1"/>
          <p:nvPr/>
        </p:nvSpPr>
        <p:spPr>
          <a:xfrm>
            <a:off x="6451547" y="135290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-2</a:t>
            </a:r>
          </a:p>
        </p:txBody>
      </p:sp>
      <p:sp>
        <p:nvSpPr>
          <p:cNvPr id="2108" name="ZoneTexte 2107">
            <a:extLst>
              <a:ext uri="{FF2B5EF4-FFF2-40B4-BE49-F238E27FC236}">
                <a16:creationId xmlns:a16="http://schemas.microsoft.com/office/drawing/2014/main" id="{77CBAA78-F16D-646E-21A0-1901EC25D65D}"/>
              </a:ext>
            </a:extLst>
          </p:cNvPr>
          <p:cNvSpPr txBox="1"/>
          <p:nvPr/>
        </p:nvSpPr>
        <p:spPr>
          <a:xfrm>
            <a:off x="6498033" y="100553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2109" name="ZoneTexte 2108">
            <a:extLst>
              <a:ext uri="{FF2B5EF4-FFF2-40B4-BE49-F238E27FC236}">
                <a16:creationId xmlns:a16="http://schemas.microsoft.com/office/drawing/2014/main" id="{316F9190-66D6-0775-5DC6-A5F985EA4EAB}"/>
              </a:ext>
            </a:extLst>
          </p:cNvPr>
          <p:cNvSpPr txBox="1"/>
          <p:nvPr/>
        </p:nvSpPr>
        <p:spPr>
          <a:xfrm>
            <a:off x="6498033" y="6581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</a:t>
            </a:r>
          </a:p>
        </p:txBody>
      </p:sp>
      <p:sp>
        <p:nvSpPr>
          <p:cNvPr id="2110" name="ZoneTexte 2109">
            <a:extLst>
              <a:ext uri="{FF2B5EF4-FFF2-40B4-BE49-F238E27FC236}">
                <a16:creationId xmlns:a16="http://schemas.microsoft.com/office/drawing/2014/main" id="{10412F97-F48B-E061-DEFC-2E07D89CE0B9}"/>
              </a:ext>
            </a:extLst>
          </p:cNvPr>
          <p:cNvSpPr txBox="1"/>
          <p:nvPr/>
        </p:nvSpPr>
        <p:spPr>
          <a:xfrm rot="16200000">
            <a:off x="5197998" y="1766546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Percent change </a:t>
            </a:r>
            <a:r>
              <a:rPr lang="fr-FR" sz="1200" b="1" dirty="0" err="1"/>
              <a:t>from</a:t>
            </a:r>
            <a:r>
              <a:rPr lang="fr-FR" sz="1200" b="1" dirty="0"/>
              <a:t> </a:t>
            </a:r>
            <a:r>
              <a:rPr lang="fr-FR" sz="1200" b="1" dirty="0" err="1"/>
              <a:t>baseline</a:t>
            </a:r>
            <a:endParaRPr lang="fr-FR" sz="1200" b="1" dirty="0"/>
          </a:p>
        </p:txBody>
      </p:sp>
      <p:sp>
        <p:nvSpPr>
          <p:cNvPr id="2111" name="ZoneTexte 2110">
            <a:extLst>
              <a:ext uri="{FF2B5EF4-FFF2-40B4-BE49-F238E27FC236}">
                <a16:creationId xmlns:a16="http://schemas.microsoft.com/office/drawing/2014/main" id="{A6F3565A-5514-2800-7BD5-044403CC0C04}"/>
              </a:ext>
            </a:extLst>
          </p:cNvPr>
          <p:cNvSpPr txBox="1"/>
          <p:nvPr/>
        </p:nvSpPr>
        <p:spPr>
          <a:xfrm>
            <a:off x="7346417" y="332656"/>
            <a:ext cx="150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Change in </a:t>
            </a:r>
            <a:r>
              <a:rPr lang="fr-FR" sz="1400" b="1" dirty="0" err="1">
                <a:solidFill>
                  <a:srgbClr val="0070C0"/>
                </a:solidFill>
              </a:rPr>
              <a:t>weight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br>
              <a:rPr lang="fr-FR" sz="1400" b="1" dirty="0">
                <a:solidFill>
                  <a:srgbClr val="0070C0"/>
                </a:solidFill>
              </a:rPr>
            </a:br>
            <a:r>
              <a:rPr lang="fr-FR" sz="1400" b="1" dirty="0" err="1">
                <a:solidFill>
                  <a:srgbClr val="0070C0"/>
                </a:solidFill>
              </a:rPr>
              <a:t>according</a:t>
            </a:r>
            <a:r>
              <a:rPr lang="fr-FR" sz="1400" b="1" dirty="0">
                <a:solidFill>
                  <a:srgbClr val="0070C0"/>
                </a:solidFill>
              </a:rPr>
              <a:t> to </a:t>
            </a:r>
            <a:r>
              <a:rPr lang="fr-FR" sz="1400" b="1" dirty="0" err="1">
                <a:solidFill>
                  <a:srgbClr val="0070C0"/>
                </a:solidFill>
              </a:rPr>
              <a:t>sex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112" name="ZoneTexte 2111">
            <a:extLst>
              <a:ext uri="{FF2B5EF4-FFF2-40B4-BE49-F238E27FC236}">
                <a16:creationId xmlns:a16="http://schemas.microsoft.com/office/drawing/2014/main" id="{D70E86E1-C527-E128-C174-D7330B339EBC}"/>
              </a:ext>
            </a:extLst>
          </p:cNvPr>
          <p:cNvSpPr txBox="1"/>
          <p:nvPr/>
        </p:nvSpPr>
        <p:spPr>
          <a:xfrm>
            <a:off x="7159220" y="3415944"/>
            <a:ext cx="187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Change in </a:t>
            </a:r>
            <a:r>
              <a:rPr lang="fr-FR" sz="1400" b="1" dirty="0" err="1">
                <a:solidFill>
                  <a:srgbClr val="0070C0"/>
                </a:solidFill>
              </a:rPr>
              <a:t>weight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br>
              <a:rPr lang="fr-FR" sz="1400" b="1" dirty="0">
                <a:solidFill>
                  <a:srgbClr val="0070C0"/>
                </a:solidFill>
              </a:rPr>
            </a:br>
            <a:r>
              <a:rPr lang="fr-FR" sz="1400" b="1" dirty="0" err="1">
                <a:solidFill>
                  <a:srgbClr val="0070C0"/>
                </a:solidFill>
              </a:rPr>
              <a:t>according</a:t>
            </a:r>
            <a:r>
              <a:rPr lang="fr-FR" sz="1400" b="1" dirty="0">
                <a:solidFill>
                  <a:srgbClr val="0070C0"/>
                </a:solidFill>
              </a:rPr>
              <a:t> to </a:t>
            </a:r>
            <a:r>
              <a:rPr lang="fr-FR" sz="1400" b="1" dirty="0" err="1">
                <a:solidFill>
                  <a:srgbClr val="0070C0"/>
                </a:solidFill>
              </a:rPr>
              <a:t>age</a:t>
            </a:r>
            <a:r>
              <a:rPr lang="fr-FR" sz="1400" b="1" dirty="0">
                <a:solidFill>
                  <a:srgbClr val="0070C0"/>
                </a:solidFill>
              </a:rPr>
              <a:t> group</a:t>
            </a:r>
          </a:p>
        </p:txBody>
      </p:sp>
      <p:sp>
        <p:nvSpPr>
          <p:cNvPr id="2113" name="ZoneTexte 2112">
            <a:extLst>
              <a:ext uri="{FF2B5EF4-FFF2-40B4-BE49-F238E27FC236}">
                <a16:creationId xmlns:a16="http://schemas.microsoft.com/office/drawing/2014/main" id="{508744B2-FC61-6B09-8454-390010EE2380}"/>
              </a:ext>
            </a:extLst>
          </p:cNvPr>
          <p:cNvSpPr txBox="1"/>
          <p:nvPr/>
        </p:nvSpPr>
        <p:spPr>
          <a:xfrm>
            <a:off x="9426180" y="1032119"/>
            <a:ext cx="1380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Usual</a:t>
            </a:r>
            <a:r>
              <a:rPr lang="fr-FR" sz="1200" dirty="0"/>
              <a:t> care, </a:t>
            </a:r>
            <a:r>
              <a:rPr lang="fr-FR" sz="1200" dirty="0" err="1"/>
              <a:t>women</a:t>
            </a:r>
            <a:endParaRPr lang="fr-FR" sz="1200" dirty="0"/>
          </a:p>
        </p:txBody>
      </p:sp>
      <p:sp>
        <p:nvSpPr>
          <p:cNvPr id="2114" name="ZoneTexte 2113">
            <a:extLst>
              <a:ext uri="{FF2B5EF4-FFF2-40B4-BE49-F238E27FC236}">
                <a16:creationId xmlns:a16="http://schemas.microsoft.com/office/drawing/2014/main" id="{0F55D78A-85FB-AA77-26B7-E6FEC5B6B293}"/>
              </a:ext>
            </a:extLst>
          </p:cNvPr>
          <p:cNvSpPr txBox="1"/>
          <p:nvPr/>
        </p:nvSpPr>
        <p:spPr>
          <a:xfrm>
            <a:off x="9426180" y="1321817"/>
            <a:ext cx="1189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Usual</a:t>
            </a:r>
            <a:r>
              <a:rPr lang="fr-FR" sz="1200" dirty="0"/>
              <a:t> care, men</a:t>
            </a:r>
          </a:p>
        </p:txBody>
      </p:sp>
      <p:sp>
        <p:nvSpPr>
          <p:cNvPr id="2115" name="ZoneTexte 2114">
            <a:extLst>
              <a:ext uri="{FF2B5EF4-FFF2-40B4-BE49-F238E27FC236}">
                <a16:creationId xmlns:a16="http://schemas.microsoft.com/office/drawing/2014/main" id="{39B942C8-5A6A-24BF-64CD-CAFE336045DB}"/>
              </a:ext>
            </a:extLst>
          </p:cNvPr>
          <p:cNvSpPr txBox="1"/>
          <p:nvPr/>
        </p:nvSpPr>
        <p:spPr>
          <a:xfrm>
            <a:off x="9426180" y="1841962"/>
            <a:ext cx="262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Intensive-lifestyle intervention, </a:t>
            </a:r>
            <a:r>
              <a:rPr lang="fr-FR" sz="1200" dirty="0" err="1"/>
              <a:t>women</a:t>
            </a:r>
            <a:endParaRPr lang="fr-FR" sz="1200" dirty="0"/>
          </a:p>
        </p:txBody>
      </p:sp>
      <p:sp>
        <p:nvSpPr>
          <p:cNvPr id="2116" name="ZoneTexte 2115">
            <a:extLst>
              <a:ext uri="{FF2B5EF4-FFF2-40B4-BE49-F238E27FC236}">
                <a16:creationId xmlns:a16="http://schemas.microsoft.com/office/drawing/2014/main" id="{CC9B612D-4B19-49C3-8F12-A1EA7D5E734B}"/>
              </a:ext>
            </a:extLst>
          </p:cNvPr>
          <p:cNvSpPr txBox="1"/>
          <p:nvPr/>
        </p:nvSpPr>
        <p:spPr>
          <a:xfrm>
            <a:off x="9426180" y="2013580"/>
            <a:ext cx="2433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Intensive-lifestyle intervention, men</a:t>
            </a:r>
          </a:p>
        </p:txBody>
      </p:sp>
      <p:sp>
        <p:nvSpPr>
          <p:cNvPr id="2117" name="ZoneTexte 2116">
            <a:extLst>
              <a:ext uri="{FF2B5EF4-FFF2-40B4-BE49-F238E27FC236}">
                <a16:creationId xmlns:a16="http://schemas.microsoft.com/office/drawing/2014/main" id="{5B615BE6-8855-16C0-C51E-6FB9219F0C49}"/>
              </a:ext>
            </a:extLst>
          </p:cNvPr>
          <p:cNvSpPr txBox="1"/>
          <p:nvPr/>
        </p:nvSpPr>
        <p:spPr>
          <a:xfrm>
            <a:off x="9426180" y="3730887"/>
            <a:ext cx="142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Usual</a:t>
            </a:r>
            <a:r>
              <a:rPr lang="fr-FR" sz="1200" dirty="0"/>
              <a:t> care, 21-42 </a:t>
            </a:r>
            <a:r>
              <a:rPr lang="fr-FR" sz="1200" dirty="0" err="1"/>
              <a:t>yr</a:t>
            </a:r>
            <a:endParaRPr lang="fr-FR" sz="1200" dirty="0"/>
          </a:p>
        </p:txBody>
      </p:sp>
      <p:sp>
        <p:nvSpPr>
          <p:cNvPr id="2118" name="ZoneTexte 2117">
            <a:extLst>
              <a:ext uri="{FF2B5EF4-FFF2-40B4-BE49-F238E27FC236}">
                <a16:creationId xmlns:a16="http://schemas.microsoft.com/office/drawing/2014/main" id="{D51FE056-1BBC-0F4A-56D8-5FEA38752FF6}"/>
              </a:ext>
            </a:extLst>
          </p:cNvPr>
          <p:cNvSpPr txBox="1"/>
          <p:nvPr/>
        </p:nvSpPr>
        <p:spPr>
          <a:xfrm>
            <a:off x="9426180" y="4081971"/>
            <a:ext cx="142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Usual</a:t>
            </a:r>
            <a:r>
              <a:rPr lang="fr-FR" sz="1200" dirty="0"/>
              <a:t> care, 43-56 </a:t>
            </a:r>
            <a:r>
              <a:rPr lang="fr-FR" sz="1200" dirty="0" err="1"/>
              <a:t>yr</a:t>
            </a:r>
            <a:endParaRPr lang="fr-FR" sz="1200" dirty="0"/>
          </a:p>
        </p:txBody>
      </p:sp>
      <p:sp>
        <p:nvSpPr>
          <p:cNvPr id="2119" name="ZoneTexte 2118">
            <a:extLst>
              <a:ext uri="{FF2B5EF4-FFF2-40B4-BE49-F238E27FC236}">
                <a16:creationId xmlns:a16="http://schemas.microsoft.com/office/drawing/2014/main" id="{C3C1B455-CCC3-ACC5-B163-403578843621}"/>
              </a:ext>
            </a:extLst>
          </p:cNvPr>
          <p:cNvSpPr txBox="1"/>
          <p:nvPr/>
        </p:nvSpPr>
        <p:spPr>
          <a:xfrm>
            <a:off x="9426180" y="4253543"/>
            <a:ext cx="1426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Usual</a:t>
            </a:r>
            <a:r>
              <a:rPr lang="fr-FR" sz="1200" dirty="0"/>
              <a:t> care, 57-74 </a:t>
            </a:r>
            <a:r>
              <a:rPr lang="fr-FR" sz="1200" dirty="0" err="1"/>
              <a:t>yr</a:t>
            </a:r>
            <a:endParaRPr lang="fr-FR" sz="1200" dirty="0"/>
          </a:p>
        </p:txBody>
      </p:sp>
      <p:sp>
        <p:nvSpPr>
          <p:cNvPr id="2120" name="ZoneTexte 2119">
            <a:extLst>
              <a:ext uri="{FF2B5EF4-FFF2-40B4-BE49-F238E27FC236}">
                <a16:creationId xmlns:a16="http://schemas.microsoft.com/office/drawing/2014/main" id="{B583B0EB-C246-8EFD-FFE2-1F53E7B94700}"/>
              </a:ext>
            </a:extLst>
          </p:cNvPr>
          <p:cNvSpPr txBox="1"/>
          <p:nvPr/>
        </p:nvSpPr>
        <p:spPr>
          <a:xfrm>
            <a:off x="9426180" y="4500419"/>
            <a:ext cx="267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Intensive-lifestyle intervention, 21-42 </a:t>
            </a:r>
            <a:r>
              <a:rPr lang="fr-FR" sz="1200" dirty="0" err="1"/>
              <a:t>yr</a:t>
            </a:r>
            <a:endParaRPr lang="fr-FR" sz="1200" dirty="0"/>
          </a:p>
        </p:txBody>
      </p:sp>
      <p:sp>
        <p:nvSpPr>
          <p:cNvPr id="2121" name="ZoneTexte 2120">
            <a:extLst>
              <a:ext uri="{FF2B5EF4-FFF2-40B4-BE49-F238E27FC236}">
                <a16:creationId xmlns:a16="http://schemas.microsoft.com/office/drawing/2014/main" id="{18E422BD-7C2B-F0D9-E6A0-75003933F189}"/>
              </a:ext>
            </a:extLst>
          </p:cNvPr>
          <p:cNvSpPr txBox="1"/>
          <p:nvPr/>
        </p:nvSpPr>
        <p:spPr>
          <a:xfrm>
            <a:off x="9426180" y="4904578"/>
            <a:ext cx="267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Intensive-lifestyle intervention, 43-56 </a:t>
            </a:r>
            <a:r>
              <a:rPr lang="fr-FR" sz="1200" dirty="0" err="1"/>
              <a:t>yr</a:t>
            </a:r>
            <a:endParaRPr lang="fr-FR" sz="1200" dirty="0"/>
          </a:p>
        </p:txBody>
      </p:sp>
      <p:sp>
        <p:nvSpPr>
          <p:cNvPr id="2122" name="ZoneTexte 2121">
            <a:extLst>
              <a:ext uri="{FF2B5EF4-FFF2-40B4-BE49-F238E27FC236}">
                <a16:creationId xmlns:a16="http://schemas.microsoft.com/office/drawing/2014/main" id="{5F0B7243-9D61-4998-1F73-7C826D757520}"/>
              </a:ext>
            </a:extLst>
          </p:cNvPr>
          <p:cNvSpPr txBox="1"/>
          <p:nvPr/>
        </p:nvSpPr>
        <p:spPr>
          <a:xfrm>
            <a:off x="9426180" y="5105257"/>
            <a:ext cx="267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Intensive-lifestyle intervention, 57-74 </a:t>
            </a:r>
            <a:r>
              <a:rPr lang="fr-FR" sz="1200" dirty="0" err="1"/>
              <a:t>yr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267483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B1336-2867-D12A-D725-67368BA8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HIV infection </a:t>
            </a:r>
            <a:r>
              <a:rPr lang="fr-FR" dirty="0" err="1"/>
              <a:t>is</a:t>
            </a:r>
            <a:r>
              <a:rPr lang="fr-FR" dirty="0"/>
              <a:t> an </a:t>
            </a:r>
            <a:r>
              <a:rPr lang="fr-FR" dirty="0" err="1"/>
              <a:t>independent</a:t>
            </a:r>
            <a:r>
              <a:rPr lang="fr-FR" dirty="0"/>
              <a:t> CV </a:t>
            </a:r>
            <a:r>
              <a:rPr lang="fr-FR" dirty="0" err="1"/>
              <a:t>risk</a:t>
            </a:r>
            <a:r>
              <a:rPr lang="fr-FR" dirty="0"/>
              <a:t> factor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11F40-B7C6-5551-4653-13FEF30A6D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169368"/>
            <a:ext cx="11319048" cy="4572000"/>
          </a:xfrm>
        </p:spPr>
        <p:txBody>
          <a:bodyPr>
            <a:normAutofit/>
          </a:bodyPr>
          <a:lstStyle/>
          <a:p>
            <a:r>
              <a:rPr lang="en-US" dirty="0"/>
              <a:t>Traditional risk factors are associated with increased CVD risk in HIV</a:t>
            </a:r>
          </a:p>
          <a:p>
            <a:r>
              <a:rPr lang="en-US" dirty="0"/>
              <a:t>Risk predictors developed in non-HIV populations poorly predict CV risk in HIV</a:t>
            </a:r>
          </a:p>
          <a:p>
            <a:pPr lvl="1"/>
            <a:r>
              <a:rPr lang="en-US" dirty="0"/>
              <a:t>Underestimation of CV risk</a:t>
            </a:r>
          </a:p>
          <a:p>
            <a:r>
              <a:rPr lang="en-US" dirty="0"/>
              <a:t>HIV-specific calculators have been proposed (biomarkers, ART), but none validated with current ART and HIV immuno-virological control</a:t>
            </a:r>
          </a:p>
          <a:p>
            <a:r>
              <a:rPr lang="en-US" dirty="0"/>
              <a:t>HIV associated with increased preclinical atherosclerosis (carotid intima-media thickness): similar in magnitude to that of diabetes and smoking [FRAM study]</a:t>
            </a:r>
          </a:p>
          <a:p>
            <a:r>
              <a:rPr lang="en-US" dirty="0"/>
              <a:t>Acute myocardial infarction: 50% increased risk with, similar to diabetes mellitus [Veterans Cohort]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DE516A-7F18-14BC-FD9A-9BD9C295EAD9}"/>
              </a:ext>
            </a:extLst>
          </p:cNvPr>
          <p:cNvSpPr txBox="1"/>
          <p:nvPr/>
        </p:nvSpPr>
        <p:spPr>
          <a:xfrm>
            <a:off x="1978158" y="6291902"/>
            <a:ext cx="10213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D’Agostino RB. JID 2012, </a:t>
            </a:r>
            <a:r>
              <a:rPr lang="fr-FR" sz="1200" i="1" dirty="0" err="1">
                <a:solidFill>
                  <a:srgbClr val="0070C0"/>
                </a:solidFill>
              </a:rPr>
              <a:t>Friis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  <a:r>
              <a:rPr lang="fr-FR" sz="1200" i="1" dirty="0" err="1">
                <a:solidFill>
                  <a:srgbClr val="0070C0"/>
                </a:solidFill>
              </a:rPr>
              <a:t>Moller</a:t>
            </a:r>
            <a:r>
              <a:rPr lang="fr-FR" sz="1200" i="1" dirty="0">
                <a:solidFill>
                  <a:srgbClr val="0070C0"/>
                </a:solidFill>
              </a:rPr>
              <a:t> N. Europ J </a:t>
            </a:r>
            <a:r>
              <a:rPr lang="fr-FR" sz="1200" i="1" dirty="0" err="1">
                <a:solidFill>
                  <a:srgbClr val="0070C0"/>
                </a:solidFill>
              </a:rPr>
              <a:t>Prev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  <a:r>
              <a:rPr lang="fr-FR" sz="1200" i="1" dirty="0" err="1">
                <a:solidFill>
                  <a:srgbClr val="0070C0"/>
                </a:solidFill>
              </a:rPr>
              <a:t>Cardiol</a:t>
            </a:r>
            <a:r>
              <a:rPr lang="fr-FR" sz="1200" i="1" dirty="0">
                <a:solidFill>
                  <a:srgbClr val="0070C0"/>
                </a:solidFill>
              </a:rPr>
              <a:t> 2015, </a:t>
            </a:r>
            <a:r>
              <a:rPr lang="fr-FR" sz="1200" i="1" dirty="0" err="1">
                <a:solidFill>
                  <a:srgbClr val="0070C0"/>
                </a:solidFill>
              </a:rPr>
              <a:t>Feinstein</a:t>
            </a:r>
            <a:r>
              <a:rPr lang="fr-FR" sz="1200" i="1" dirty="0">
                <a:solidFill>
                  <a:srgbClr val="0070C0"/>
                </a:solidFill>
              </a:rPr>
              <a:t> MJ. JAMA </a:t>
            </a:r>
            <a:r>
              <a:rPr lang="fr-FR" sz="1200" i="1" dirty="0" err="1">
                <a:solidFill>
                  <a:srgbClr val="0070C0"/>
                </a:solidFill>
              </a:rPr>
              <a:t>Cardiol</a:t>
            </a:r>
            <a:r>
              <a:rPr lang="fr-FR" sz="1200" i="1" dirty="0">
                <a:solidFill>
                  <a:srgbClr val="0070C0"/>
                </a:solidFill>
              </a:rPr>
              <a:t> 2017, Triant V. Circulation 2018; </a:t>
            </a:r>
            <a:r>
              <a:rPr lang="fr-FR" sz="1200" i="1" dirty="0" err="1">
                <a:solidFill>
                  <a:srgbClr val="0070C0"/>
                </a:solidFill>
              </a:rPr>
              <a:t>Grunfeld</a:t>
            </a:r>
            <a:r>
              <a:rPr lang="fr-FR" sz="1200" i="1" dirty="0">
                <a:solidFill>
                  <a:srgbClr val="0070C0"/>
                </a:solidFill>
              </a:rPr>
              <a:t> C. AIDS 2009; 23:1841-9; </a:t>
            </a:r>
          </a:p>
          <a:p>
            <a:pPr algn="r"/>
            <a:r>
              <a:rPr lang="fr-FR" sz="1200" i="1" dirty="0">
                <a:solidFill>
                  <a:srgbClr val="0070C0"/>
                </a:solidFill>
              </a:rPr>
              <a:t>Freiberg MS. JAMA </a:t>
            </a:r>
            <a:r>
              <a:rPr lang="fr-FR" sz="1200" i="1" dirty="0" err="1">
                <a:solidFill>
                  <a:srgbClr val="0070C0"/>
                </a:solidFill>
              </a:rPr>
              <a:t>Intern</a:t>
            </a:r>
            <a:r>
              <a:rPr lang="fr-FR" sz="1200" i="1" dirty="0">
                <a:solidFill>
                  <a:srgbClr val="0070C0"/>
                </a:solidFill>
              </a:rPr>
              <a:t> Med 2013; 173:614-22</a:t>
            </a:r>
          </a:p>
        </p:txBody>
      </p:sp>
    </p:spTree>
    <p:extLst>
      <p:ext uri="{BB962C8B-B14F-4D97-AF65-F5344CB8AC3E}">
        <p14:creationId xmlns:p14="http://schemas.microsoft.com/office/powerpoint/2010/main" val="447327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4165"/>
              </a:lnSpc>
            </a:pPr>
            <a:r>
              <a:rPr b="1" dirty="0">
                <a:latin typeface="+mn-lt"/>
              </a:rPr>
              <a:t>INSTIs</a:t>
            </a:r>
            <a:r>
              <a:rPr lang="en-GB" b="1" dirty="0">
                <a:latin typeface="+mn-lt"/>
              </a:rPr>
              <a:t> </a:t>
            </a:r>
            <a:r>
              <a:rPr b="1" spc="-5" dirty="0">
                <a:latin typeface="+mn-lt"/>
              </a:rPr>
              <a:t>an</a:t>
            </a:r>
            <a:r>
              <a:rPr b="1" dirty="0">
                <a:latin typeface="+mn-lt"/>
              </a:rPr>
              <a:t>d</a:t>
            </a:r>
            <a:r>
              <a:rPr b="1" spc="91" dirty="0">
                <a:latin typeface="+mn-lt"/>
                <a:cs typeface="Times New Roman"/>
              </a:rPr>
              <a:t> </a:t>
            </a:r>
            <a:r>
              <a:rPr lang="en-GB" b="1" spc="5" dirty="0">
                <a:latin typeface="+mn-lt"/>
              </a:rPr>
              <a:t>Metabolic changes and CVD</a:t>
            </a:r>
            <a:endParaRPr b="1" dirty="0">
              <a:latin typeface="+mn-lt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1A53B8-C6F2-83B6-8C0D-3623653951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Conclusions:</a:t>
            </a:r>
          </a:p>
          <a:p>
            <a:endParaRPr lang="en-US" sz="2800" dirty="0"/>
          </a:p>
          <a:p>
            <a:r>
              <a:rPr lang="en-US" sz="2800" dirty="0"/>
              <a:t>Data differs and needs to be adjusted for weight gain</a:t>
            </a:r>
          </a:p>
          <a:p>
            <a:r>
              <a:rPr lang="en-US" sz="2800" dirty="0" err="1"/>
              <a:t>Randomised</a:t>
            </a:r>
            <a:r>
              <a:rPr lang="en-US" sz="2800" dirty="0"/>
              <a:t> trials of initial ART with INSTI/TAF vs. non- INSTI/non-TAF (e.g. ISL-DOR) may be informative </a:t>
            </a:r>
          </a:p>
          <a:p>
            <a:r>
              <a:rPr lang="en-US" sz="2800" dirty="0"/>
              <a:t>Traditional interventions to prevent and treat established CVD likely to be more beneficial than INSTI/TAF switching (but doing both might be additive)</a:t>
            </a:r>
          </a:p>
          <a:p>
            <a:r>
              <a:rPr lang="en-US" sz="2800" dirty="0"/>
              <a:t>REPRIEVE may have major consequences for HIV patients and providers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3004" y="191683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6600"/>
                </a:solidFill>
              </a:rPr>
              <a:t>COMING UP :</a:t>
            </a:r>
            <a:br>
              <a:rPr lang="en-US" sz="4400" dirty="0">
                <a:solidFill>
                  <a:srgbClr val="FF6600"/>
                </a:solidFill>
              </a:rPr>
            </a:br>
            <a:r>
              <a:rPr lang="en-US" sz="6000" dirty="0">
                <a:solidFill>
                  <a:srgbClr val="1E3C91"/>
                </a:solidFill>
              </a:rPr>
              <a:t>CROI 2024 WEBINAR</a:t>
            </a:r>
            <a:endParaRPr lang="en-US" sz="5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4" y="3386856"/>
            <a:ext cx="6400800" cy="2405822"/>
          </a:xfrm>
        </p:spPr>
        <p:txBody>
          <a:bodyPr>
            <a:noAutofit/>
          </a:bodyPr>
          <a:lstStyle/>
          <a:p>
            <a:endParaRPr lang="fr-FR" sz="1600" b="1" dirty="0">
              <a:solidFill>
                <a:schemeClr val="tx1"/>
              </a:solidFill>
            </a:endParaRPr>
          </a:p>
          <a:p>
            <a:r>
              <a:rPr lang="fr-FR" sz="2800" b="1" dirty="0" err="1">
                <a:solidFill>
                  <a:schemeClr val="tx1"/>
                </a:solidFill>
              </a:rPr>
              <a:t>Faculty</a:t>
            </a:r>
            <a:endParaRPr lang="fr-FR" sz="2800" b="1" dirty="0">
              <a:solidFill>
                <a:schemeClr val="tx1"/>
              </a:solidFill>
            </a:endParaRPr>
          </a:p>
          <a:p>
            <a:pPr marL="0" lvl="1"/>
            <a:r>
              <a:rPr lang="fr-FR" sz="2400" b="1" dirty="0">
                <a:solidFill>
                  <a:schemeClr val="tx1"/>
                </a:solidFill>
              </a:rPr>
              <a:t>Pedro </a:t>
            </a:r>
            <a:r>
              <a:rPr lang="fr-FR" sz="2400" b="1" dirty="0" err="1">
                <a:solidFill>
                  <a:schemeClr val="tx1"/>
                </a:solidFill>
              </a:rPr>
              <a:t>Cahn</a:t>
            </a:r>
            <a:r>
              <a:rPr lang="fr-FR" sz="2400" b="1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400" b="1" dirty="0">
                <a:solidFill>
                  <a:schemeClr val="tx1"/>
                </a:solidFill>
              </a:rPr>
              <a:t>Anton </a:t>
            </a:r>
            <a:r>
              <a:rPr lang="fr-FR" sz="2400" b="1" dirty="0" err="1">
                <a:solidFill>
                  <a:schemeClr val="tx1"/>
                </a:solidFill>
              </a:rPr>
              <a:t>Pozniak</a:t>
            </a:r>
            <a:r>
              <a:rPr lang="fr-FR" sz="24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400" b="1" dirty="0">
                <a:solidFill>
                  <a:schemeClr val="tx1"/>
                </a:solidFill>
              </a:rPr>
              <a:t>François Raffi,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190654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D423B-55CD-50B9-4567-AF360BA3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43" y="258820"/>
            <a:ext cx="8490167" cy="591607"/>
          </a:xfrm>
        </p:spPr>
        <p:txBody>
          <a:bodyPr>
            <a:normAutofit fontScale="90000"/>
          </a:bodyPr>
          <a:lstStyle/>
          <a:p>
            <a:r>
              <a:rPr lang="en-US"/>
              <a:t>Subclinical coronary artery disease in HIV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CCCF8-3BF7-A20D-4A2C-BF337AB64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961" y="1041780"/>
            <a:ext cx="11659198" cy="14511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Comparison of frequency of subclinical coronary artery disease using coronary </a:t>
            </a:r>
            <a:br>
              <a:rPr lang="en-US" sz="2000" dirty="0"/>
            </a:br>
            <a:r>
              <a:rPr lang="en-US" sz="2000" dirty="0"/>
              <a:t>CT angiography in individuals &gt; 40 years with no known CAD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PLWH, N=519 (99% on ARV, HIV RNA &lt; 50 c/ml : 96%, CD4 ≥ 350/mm</a:t>
            </a:r>
            <a:r>
              <a:rPr lang="en-US" sz="1800" baseline="30000" dirty="0"/>
              <a:t>3</a:t>
            </a:r>
            <a:r>
              <a:rPr lang="en-US" sz="1800" dirty="0"/>
              <a:t> : 92%)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Sex and age-matched non-HIV infected individuals (Copenhagen general population), N=1 114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816F1A-7F97-95E2-EB4D-4498F900F567}"/>
              </a:ext>
            </a:extLst>
          </p:cNvPr>
          <p:cNvSpPr txBox="1"/>
          <p:nvPr/>
        </p:nvSpPr>
        <p:spPr>
          <a:xfrm>
            <a:off x="9972018" y="6480459"/>
            <a:ext cx="219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Knudsen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AD, PS4.03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3DBF6BE-724D-E80D-DBC9-BE255317D359}"/>
              </a:ext>
            </a:extLst>
          </p:cNvPr>
          <p:cNvSpPr txBox="1"/>
          <p:nvPr/>
        </p:nvSpPr>
        <p:spPr>
          <a:xfrm>
            <a:off x="1158111" y="2357986"/>
            <a:ext cx="313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with coronary artery disease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A52230F-A363-923D-2606-0AEFF461CDCA}"/>
              </a:ext>
            </a:extLst>
          </p:cNvPr>
          <p:cNvSpPr txBox="1"/>
          <p:nvPr/>
        </p:nvSpPr>
        <p:spPr>
          <a:xfrm>
            <a:off x="6229251" y="2285669"/>
            <a:ext cx="527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Association between HIV and coronary artery disease</a:t>
            </a:r>
            <a:endParaRPr kumimoji="0" lang="en-US" sz="2000" b="1" i="0" u="none" strike="noStrike" kern="1200" cap="none" spc="0" normalizeH="0" baseline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F953B0AA-1C34-F600-C0AF-E69CA801A67A}"/>
              </a:ext>
            </a:extLst>
          </p:cNvPr>
          <p:cNvGrpSpPr/>
          <p:nvPr/>
        </p:nvGrpSpPr>
        <p:grpSpPr>
          <a:xfrm>
            <a:off x="4871864" y="2727437"/>
            <a:ext cx="7213053" cy="3407524"/>
            <a:chOff x="5009552" y="2727437"/>
            <a:chExt cx="7213053" cy="3407524"/>
          </a:xfrm>
        </p:grpSpPr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7369B92-94A0-6C71-9018-A45EB0AB3EFF}"/>
                </a:ext>
              </a:extLst>
            </p:cNvPr>
            <p:cNvSpPr txBox="1"/>
            <p:nvPr/>
          </p:nvSpPr>
          <p:spPr>
            <a:xfrm>
              <a:off x="7916444" y="5857962"/>
              <a:ext cx="851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Odds ratio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3305BF0-4138-6168-BC63-A160097F2F76}"/>
                </a:ext>
              </a:extLst>
            </p:cNvPr>
            <p:cNvGrpSpPr/>
            <p:nvPr/>
          </p:nvGrpSpPr>
          <p:grpSpPr>
            <a:xfrm>
              <a:off x="6613384" y="3312536"/>
              <a:ext cx="3765550" cy="2316746"/>
              <a:chOff x="5754688" y="3033713"/>
              <a:chExt cx="3765550" cy="2360612"/>
            </a:xfrm>
          </p:grpSpPr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D33E4D14-B00F-9DF2-12D7-8C412A47E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688" y="5292725"/>
                <a:ext cx="3765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F883EC6C-D0B5-3997-BE33-6A777D546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5888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BCF3F0A7-ED29-775C-D9AF-05D490102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5025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20CA045F-04A9-E719-A4DA-FED4B4973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C4270AA1-C644-E5FC-127D-A86EE0DB6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1975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79546B6F-B7C9-97A4-CE69-D40B19763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3033713"/>
                <a:ext cx="0" cy="22590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30">
                <a:extLst>
                  <a:ext uri="{FF2B5EF4-FFF2-40B4-BE49-F238E27FC236}">
                    <a16:creationId xmlns:a16="http://schemas.microsoft.com/office/drawing/2014/main" id="{B17AEB0F-CF85-E4E9-CBF1-D64A56D45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8200" y="3932238"/>
                <a:ext cx="1943100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515EFEBB-B597-673D-6682-5BC621B9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45350" y="4505325"/>
                <a:ext cx="1425575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858545B8-81C2-75E1-75B8-9352E8B80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3463" y="5080000"/>
                <a:ext cx="2873375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6DE6E64C-C4B8-7BC1-1F65-33AF304E8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23050" y="3359150"/>
                <a:ext cx="1085850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D3F90913-08D8-9904-F0A8-26F6B557A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81738" y="3217863"/>
                <a:ext cx="869950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35">
                <a:extLst>
                  <a:ext uri="{FF2B5EF4-FFF2-40B4-BE49-F238E27FC236}">
                    <a16:creationId xmlns:a16="http://schemas.microsoft.com/office/drawing/2014/main" id="{DBE0A3DC-1EB6-15F1-3835-B687BA8D0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6275" y="3789363"/>
                <a:ext cx="1390650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4A4E4B21-3758-F01A-10BC-8D0BC73D6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8038" y="4360863"/>
                <a:ext cx="1241425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37">
                <a:extLst>
                  <a:ext uri="{FF2B5EF4-FFF2-40B4-BE49-F238E27FC236}">
                    <a16:creationId xmlns:a16="http://schemas.microsoft.com/office/drawing/2014/main" id="{A23B1C11-3E83-BCD3-D0CA-F21005B71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8913" y="4935538"/>
                <a:ext cx="2593975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38">
                <a:extLst>
                  <a:ext uri="{FF2B5EF4-FFF2-40B4-BE49-F238E27FC236}">
                    <a16:creationId xmlns:a16="http://schemas.microsoft.com/office/drawing/2014/main" id="{833F3441-8F27-6567-78DB-55F50B12A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75400" y="5008563"/>
                <a:ext cx="2703513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39">
                <a:extLst>
                  <a:ext uri="{FF2B5EF4-FFF2-40B4-BE49-F238E27FC236}">
                    <a16:creationId xmlns:a16="http://schemas.microsoft.com/office/drawing/2014/main" id="{53E32D41-57D2-B090-6FAB-959EBEA57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27888" y="4430713"/>
                <a:ext cx="1322388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40">
                <a:extLst>
                  <a:ext uri="{FF2B5EF4-FFF2-40B4-BE49-F238E27FC236}">
                    <a16:creationId xmlns:a16="http://schemas.microsoft.com/office/drawing/2014/main" id="{B25E7C7F-9645-3B82-0ABE-9E8CAEBAC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53188" y="3289300"/>
                <a:ext cx="996950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41">
                <a:extLst>
                  <a:ext uri="{FF2B5EF4-FFF2-40B4-BE49-F238E27FC236}">
                    <a16:creationId xmlns:a16="http://schemas.microsoft.com/office/drawing/2014/main" id="{6888C1F7-8DBF-9430-27C8-608E12060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61213" y="3860800"/>
                <a:ext cx="1754188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42">
                <a:extLst>
                  <a:ext uri="{FF2B5EF4-FFF2-40B4-BE49-F238E27FC236}">
                    <a16:creationId xmlns:a16="http://schemas.microsoft.com/office/drawing/2014/main" id="{2E84D729-389D-B5C5-42DE-0E35A6667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400" y="3330575"/>
                <a:ext cx="57150" cy="58737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EC14CD1E-C9BE-687A-3AAF-DACE2A09D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1175" y="3903663"/>
                <a:ext cx="57150" cy="5715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44">
                <a:extLst>
                  <a:ext uri="{FF2B5EF4-FFF2-40B4-BE49-F238E27FC236}">
                    <a16:creationId xmlns:a16="http://schemas.microsoft.com/office/drawing/2014/main" id="{17F67C9B-FE6A-C757-54AA-A5AA02E57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9563" y="4476750"/>
                <a:ext cx="57150" cy="58737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45">
                <a:extLst>
                  <a:ext uri="{FF2B5EF4-FFF2-40B4-BE49-F238E27FC236}">
                    <a16:creationId xmlns:a16="http://schemas.microsoft.com/office/drawing/2014/main" id="{B4A67DDC-FE47-47E6-B268-2661E297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7925" y="5051425"/>
                <a:ext cx="57150" cy="5715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 46">
                <a:extLst>
                  <a:ext uri="{FF2B5EF4-FFF2-40B4-BE49-F238E27FC236}">
                    <a16:creationId xmlns:a16="http://schemas.microsoft.com/office/drawing/2014/main" id="{E9D78FDB-5BA2-A7F1-4BA0-268E1A7FF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138" y="3189288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47">
                <a:extLst>
                  <a:ext uri="{FF2B5EF4-FFF2-40B4-BE49-F238E27FC236}">
                    <a16:creationId xmlns:a16="http://schemas.microsoft.com/office/drawing/2014/main" id="{ECDE09F8-7466-1817-0246-6CF4D4DDC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3025" y="3760788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:a16="http://schemas.microsoft.com/office/drawing/2014/main" id="{87F249E2-3FF3-7AE0-914C-611EA4CA0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175" y="4332288"/>
                <a:ext cx="57150" cy="58737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:a16="http://schemas.microsoft.com/office/drawing/2014/main" id="{A855662A-D5AE-E907-91F9-A3D0F8BE5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7325" y="4906963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0">
                <a:extLst>
                  <a:ext uri="{FF2B5EF4-FFF2-40B4-BE49-F238E27FC236}">
                    <a16:creationId xmlns:a16="http://schemas.microsoft.com/office/drawing/2014/main" id="{13CA4569-BDCA-E2C1-780B-AF2B0780F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3088" y="3260725"/>
                <a:ext cx="57150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1">
                <a:extLst>
                  <a:ext uri="{FF2B5EF4-FFF2-40B4-BE49-F238E27FC236}">
                    <a16:creationId xmlns:a16="http://schemas.microsoft.com/office/drawing/2014/main" id="{E1030B89-D28D-3E0D-A1C8-416B7EEB8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3832225"/>
                <a:ext cx="57150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52">
                <a:extLst>
                  <a:ext uri="{FF2B5EF4-FFF2-40B4-BE49-F238E27FC236}">
                    <a16:creationId xmlns:a16="http://schemas.microsoft.com/office/drawing/2014/main" id="{B0B24EF2-2CF9-27A9-305F-4FA2B852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9713" y="4402138"/>
                <a:ext cx="58738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53">
                <a:extLst>
                  <a:ext uri="{FF2B5EF4-FFF2-40B4-BE49-F238E27FC236}">
                    <a16:creationId xmlns:a16="http://schemas.microsoft.com/office/drawing/2014/main" id="{1FDEA7E8-D764-B1B9-B467-34E0006C0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7788" y="4979988"/>
                <a:ext cx="58738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6E620C9F-75A5-B022-4B85-4C40A4891500}"/>
                </a:ext>
              </a:extLst>
            </p:cNvPr>
            <p:cNvSpPr txBox="1"/>
            <p:nvPr/>
          </p:nvSpPr>
          <p:spPr>
            <a:xfrm>
              <a:off x="5838304" y="3458025"/>
              <a:ext cx="773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 CAD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D5E34DA-AC54-0BAD-CAE9-15BF1EE01521}"/>
                </a:ext>
              </a:extLst>
            </p:cNvPr>
            <p:cNvSpPr txBox="1"/>
            <p:nvPr/>
          </p:nvSpPr>
          <p:spPr>
            <a:xfrm>
              <a:off x="5009552" y="3945468"/>
              <a:ext cx="1602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Obstructive vs no CAD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880A86E-4146-EC01-22E8-C2231843D813}"/>
                </a:ext>
              </a:extLst>
            </p:cNvPr>
            <p:cNvSpPr txBox="1"/>
            <p:nvPr/>
          </p:nvSpPr>
          <p:spPr>
            <a:xfrm>
              <a:off x="5586377" y="4432911"/>
              <a:ext cx="1025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Non-calcified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plaques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AF5AD25-C700-EB33-213D-1C68C696223F}"/>
                </a:ext>
              </a:extLst>
            </p:cNvPr>
            <p:cNvSpPr txBox="1"/>
            <p:nvPr/>
          </p:nvSpPr>
          <p:spPr>
            <a:xfrm>
              <a:off x="5351441" y="5105020"/>
              <a:ext cx="12602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Napkin Ring Sign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532A68CD-3526-1B94-0C69-6CFD9316DDFD}"/>
                </a:ext>
              </a:extLst>
            </p:cNvPr>
            <p:cNvSpPr txBox="1"/>
            <p:nvPr/>
          </p:nvSpPr>
          <p:spPr>
            <a:xfrm>
              <a:off x="6435300" y="5631050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7C907DE0-A725-E09E-0157-991B8CD5E495}"/>
                </a:ext>
              </a:extLst>
            </p:cNvPr>
            <p:cNvSpPr txBox="1"/>
            <p:nvPr/>
          </p:nvSpPr>
          <p:spPr>
            <a:xfrm>
              <a:off x="7137685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F82DC6C-7E92-A4AD-1C26-7278B58D2BD2}"/>
                </a:ext>
              </a:extLst>
            </p:cNvPr>
            <p:cNvSpPr txBox="1"/>
            <p:nvPr/>
          </p:nvSpPr>
          <p:spPr>
            <a:xfrm>
              <a:off x="7865637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5AF19DEA-E4CF-07FD-97A8-523AFD95D739}"/>
                </a:ext>
              </a:extLst>
            </p:cNvPr>
            <p:cNvSpPr txBox="1"/>
            <p:nvPr/>
          </p:nvSpPr>
          <p:spPr>
            <a:xfrm>
              <a:off x="10120555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204D4CC8-504D-17D6-CA00-2CDF8505343D}"/>
                </a:ext>
              </a:extLst>
            </p:cNvPr>
            <p:cNvSpPr txBox="1"/>
            <p:nvPr/>
          </p:nvSpPr>
          <p:spPr>
            <a:xfrm>
              <a:off x="7170075" y="2727437"/>
              <a:ext cx="1075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Fully adjusted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A529C4B-89EA-DD42-E37B-E17FC021F8FC}"/>
                </a:ext>
              </a:extLst>
            </p:cNvPr>
            <p:cNvSpPr txBox="1"/>
            <p:nvPr/>
          </p:nvSpPr>
          <p:spPr>
            <a:xfrm>
              <a:off x="8425194" y="2727437"/>
              <a:ext cx="1547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Adjusted for smoking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3DB4AE90-E783-4336-4E88-7FB4037DDF6A}"/>
                </a:ext>
              </a:extLst>
            </p:cNvPr>
            <p:cNvSpPr txBox="1"/>
            <p:nvPr/>
          </p:nvSpPr>
          <p:spPr>
            <a:xfrm>
              <a:off x="10081560" y="2727437"/>
              <a:ext cx="921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Unadjusted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DB5F54-B8DC-DA32-F315-2476743F251C}"/>
                </a:ext>
              </a:extLst>
            </p:cNvPr>
            <p:cNvSpPr txBox="1"/>
            <p:nvPr/>
          </p:nvSpPr>
          <p:spPr>
            <a:xfrm>
              <a:off x="10313108" y="3383463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1.78 (1.40-2.28) ; p &lt; 0.001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7513153-CE1A-16AD-C4E7-C1CED8654F26}"/>
                </a:ext>
              </a:extLst>
            </p:cNvPr>
            <p:cNvSpPr txBox="1"/>
            <p:nvPr/>
          </p:nvSpPr>
          <p:spPr>
            <a:xfrm>
              <a:off x="10277842" y="3957315"/>
              <a:ext cx="1944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3.21 (2.00-5.17) ; p &lt; 0.001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06CD438E-9FFB-FA33-F1F2-54AD1859290B}"/>
                </a:ext>
              </a:extLst>
            </p:cNvPr>
            <p:cNvSpPr txBox="1"/>
            <p:nvPr/>
          </p:nvSpPr>
          <p:spPr>
            <a:xfrm>
              <a:off x="10313108" y="4531167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2.91 (2.06-4.11) ; p &lt; 0.001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340F6E7-807E-6B3F-13BC-5F71522DCB30}"/>
                </a:ext>
              </a:extLst>
            </p:cNvPr>
            <p:cNvSpPr txBox="1"/>
            <p:nvPr/>
          </p:nvSpPr>
          <p:spPr>
            <a:xfrm>
              <a:off x="10313108" y="5105020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2.39 (1.19-4.80) ; p = 0.014</a:t>
              </a:r>
            </a:p>
          </p:txBody>
        </p: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05B18715-7556-BE94-B2C8-8FBD3135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565" y="2811048"/>
              <a:ext cx="120652" cy="12065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28">
              <a:extLst>
                <a:ext uri="{FF2B5EF4-FFF2-40B4-BE49-F238E27FC236}">
                  <a16:creationId xmlns:a16="http://schemas.microsoft.com/office/drawing/2014/main" id="{501F1D44-77E2-7BA2-08A3-FDE0C0D68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9510" y="2811048"/>
              <a:ext cx="120652" cy="12065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934C52D7-679F-C095-FF39-9AFA6607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326" y="2811048"/>
              <a:ext cx="117390" cy="120650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E104648-3D6E-FC19-4525-97228B44D4D3}"/>
                </a:ext>
              </a:extLst>
            </p:cNvPr>
            <p:cNvSpPr txBox="1"/>
            <p:nvPr/>
          </p:nvSpPr>
          <p:spPr>
            <a:xfrm>
              <a:off x="10371817" y="2994252"/>
              <a:ext cx="1756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Fully adjusted odds ratio</a:t>
              </a:r>
            </a:p>
          </p:txBody>
        </p:sp>
      </p:grpSp>
      <p:sp>
        <p:nvSpPr>
          <p:cNvPr id="90" name="ZoneTexte 89">
            <a:extLst>
              <a:ext uri="{FF2B5EF4-FFF2-40B4-BE49-F238E27FC236}">
                <a16:creationId xmlns:a16="http://schemas.microsoft.com/office/drawing/2014/main" id="{CBFA6127-36D5-C0EE-5BDB-DFF17130DF72}"/>
              </a:ext>
            </a:extLst>
          </p:cNvPr>
          <p:cNvSpPr txBox="1"/>
          <p:nvPr/>
        </p:nvSpPr>
        <p:spPr>
          <a:xfrm>
            <a:off x="218961" y="6281533"/>
            <a:ext cx="6502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Conclusion: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3-fold higher odds of obstructive CAD in HIV+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AE6D19E1-8D93-AEC1-590F-9CAC56AAB8F6}"/>
              </a:ext>
            </a:extLst>
          </p:cNvPr>
          <p:cNvGrpSpPr/>
          <p:nvPr/>
        </p:nvGrpSpPr>
        <p:grpSpPr>
          <a:xfrm>
            <a:off x="335360" y="2698431"/>
            <a:ext cx="4448245" cy="3610889"/>
            <a:chOff x="351611" y="3128738"/>
            <a:chExt cx="4448245" cy="3610889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D467508-4A81-3837-444D-23A816053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06" y="3275607"/>
              <a:ext cx="4070350" cy="2831049"/>
            </a:xfrm>
            <a:custGeom>
              <a:avLst/>
              <a:gdLst>
                <a:gd name="T0" fmla="*/ 10257 w 10257"/>
                <a:gd name="T1" fmla="*/ 6928 h 6928"/>
                <a:gd name="T2" fmla="*/ 0 w 10257"/>
                <a:gd name="T3" fmla="*/ 6928 h 6928"/>
                <a:gd name="T4" fmla="*/ 0 w 10257"/>
                <a:gd name="T5" fmla="*/ 0 h 6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57" h="6928">
                  <a:moveTo>
                    <a:pt x="10257" y="6928"/>
                  </a:moveTo>
                  <a:lnTo>
                    <a:pt x="0" y="692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A4ED99B3-9AF6-A0E0-8E6D-A35FB05D0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51541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06F2C6DC-E11B-B1C5-32E9-33D820F6E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61066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F1D3C7A0-6591-A932-E7B6-6078F6214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42016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B458F280-E1E0-3038-4299-8A0F08967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969" y="4092119"/>
              <a:ext cx="406400" cy="20145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CB78159C-EF7E-1FFC-9244-37E80133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644" y="3525381"/>
              <a:ext cx="406400" cy="25812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8D146328-B01A-C60C-B678-18AA5109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994" y="5860594"/>
              <a:ext cx="406400" cy="2460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47994FA3-03FA-343F-C417-D00369CC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044" y="5733594"/>
              <a:ext cx="406400" cy="3730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3B9B27D-0406-4352-9BD9-4FF1750C5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719" y="5331956"/>
              <a:ext cx="406400" cy="774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5004C7D5-56C8-C9CC-A629-491C5B65E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244" y="5382756"/>
              <a:ext cx="406400" cy="723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C877639-9E5A-E6DA-48F8-52737CABB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919" y="4582656"/>
              <a:ext cx="406400" cy="152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AC7F6D0E-B853-E7CD-B285-846FFF85F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319" y="6033631"/>
              <a:ext cx="406400" cy="730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C83A6C8-F04A-CE68-F813-678165519C96}"/>
                </a:ext>
              </a:extLst>
            </p:cNvPr>
            <p:cNvSpPr txBox="1"/>
            <p:nvPr/>
          </p:nvSpPr>
          <p:spPr>
            <a:xfrm>
              <a:off x="588966" y="6093296"/>
              <a:ext cx="9313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CAD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7BB2826-E89D-4B68-D11E-FF8AAF15FABF}"/>
                </a:ext>
              </a:extLst>
            </p:cNvPr>
            <p:cNvSpPr txBox="1"/>
            <p:nvPr/>
          </p:nvSpPr>
          <p:spPr>
            <a:xfrm>
              <a:off x="1796295" y="6093296"/>
              <a:ext cx="959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Obstructive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CAD (≥50%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stenosis)</a:t>
              </a:r>
              <a:endPara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FDA2266-62E8-3331-27D6-38CC88B30301}"/>
                </a:ext>
              </a:extLst>
            </p:cNvPr>
            <p:cNvSpPr txBox="1"/>
            <p:nvPr/>
          </p:nvSpPr>
          <p:spPr>
            <a:xfrm>
              <a:off x="2745895" y="6093296"/>
              <a:ext cx="1025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Non-calcified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plaques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1F42DE-439D-718D-BF21-1368AA82EA9C}"/>
                </a:ext>
              </a:extLst>
            </p:cNvPr>
            <p:cNvSpPr txBox="1"/>
            <p:nvPr/>
          </p:nvSpPr>
          <p:spPr>
            <a:xfrm>
              <a:off x="3849358" y="6093296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Napkin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Ring Skin</a:t>
              </a:r>
            </a:p>
          </p:txBody>
        </p:sp>
        <p:sp>
          <p:nvSpPr>
            <p:cNvPr id="53" name="Rectangle 17">
              <a:extLst>
                <a:ext uri="{FF2B5EF4-FFF2-40B4-BE49-F238E27FC236}">
                  <a16:creationId xmlns:a16="http://schemas.microsoft.com/office/drawing/2014/main" id="{3C80A477-137E-D8E0-A7B4-261277F71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543" y="3292479"/>
              <a:ext cx="144463" cy="1444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BAB900E2-20AF-0824-6195-E01BDCED1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239" y="3499451"/>
              <a:ext cx="144463" cy="1444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DF954F7-AA5C-01DB-3212-849B9C0ECBC7}"/>
                </a:ext>
              </a:extLst>
            </p:cNvPr>
            <p:cNvSpPr txBox="1"/>
            <p:nvPr/>
          </p:nvSpPr>
          <p:spPr>
            <a:xfrm>
              <a:off x="853698" y="382566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42%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5864340-754C-7883-D874-61C6F5A8D62F}"/>
                </a:ext>
              </a:extLst>
            </p:cNvPr>
            <p:cNvSpPr txBox="1"/>
            <p:nvPr/>
          </p:nvSpPr>
          <p:spPr>
            <a:xfrm>
              <a:off x="1298002" y="324838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54%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3C3D943-F8B2-3F88-EABF-B2A6C03E537F}"/>
                </a:ext>
              </a:extLst>
            </p:cNvPr>
            <p:cNvSpPr txBox="1"/>
            <p:nvPr/>
          </p:nvSpPr>
          <p:spPr>
            <a:xfrm>
              <a:off x="1852662" y="5438785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8%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2338311-0727-58EE-4704-32F5CDBE6848}"/>
                </a:ext>
              </a:extLst>
            </p:cNvPr>
            <p:cNvSpPr txBox="1"/>
            <p:nvPr/>
          </p:nvSpPr>
          <p:spPr>
            <a:xfrm>
              <a:off x="2259627" y="503950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16%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1F11B1C-97F5-F534-3CFA-94486C342A72}"/>
                </a:ext>
              </a:extLst>
            </p:cNvPr>
            <p:cNvSpPr txBox="1"/>
            <p:nvPr/>
          </p:nvSpPr>
          <p:spPr>
            <a:xfrm>
              <a:off x="2762069" y="5080784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15%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ABD0FDE-5DA7-5194-88CD-9B45B1E76670}"/>
                </a:ext>
              </a:extLst>
            </p:cNvPr>
            <p:cNvSpPr txBox="1"/>
            <p:nvPr/>
          </p:nvSpPr>
          <p:spPr>
            <a:xfrm>
              <a:off x="3244277" y="429102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32%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6D50000-9A84-FE3A-22EC-9BA70BCAC0FC}"/>
                </a:ext>
              </a:extLst>
            </p:cNvPr>
            <p:cNvSpPr txBox="1"/>
            <p:nvPr/>
          </p:nvSpPr>
          <p:spPr>
            <a:xfrm>
              <a:off x="3735295" y="57539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1,5%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F42829A-FD3F-4E3F-4089-C4C948421DAC}"/>
                </a:ext>
              </a:extLst>
            </p:cNvPr>
            <p:cNvSpPr txBox="1"/>
            <p:nvPr/>
          </p:nvSpPr>
          <p:spPr>
            <a:xfrm>
              <a:off x="4281438" y="5585609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5%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93ADC24-B322-8065-C1C1-01F634D764F6}"/>
                </a:ext>
              </a:extLst>
            </p:cNvPr>
            <p:cNvSpPr txBox="1"/>
            <p:nvPr/>
          </p:nvSpPr>
          <p:spPr>
            <a:xfrm>
              <a:off x="3193264" y="3217019"/>
              <a:ext cx="1557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Uninfected individual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F7BC604-6571-4D1F-A734-156079F53D5A}"/>
                </a:ext>
              </a:extLst>
            </p:cNvPr>
            <p:cNvSpPr txBox="1"/>
            <p:nvPr/>
          </p:nvSpPr>
          <p:spPr>
            <a:xfrm>
              <a:off x="3192960" y="3436273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PLHIV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B2200D-9A3B-C0AD-0541-0D7F8341E606}"/>
                </a:ext>
              </a:extLst>
            </p:cNvPr>
            <p:cNvSpPr txBox="1"/>
            <p:nvPr/>
          </p:nvSpPr>
          <p:spPr>
            <a:xfrm>
              <a:off x="430158" y="596004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6E580295-2656-A84B-CE0E-BD69FBB3CD60}"/>
                </a:ext>
              </a:extLst>
            </p:cNvPr>
            <p:cNvSpPr txBox="1"/>
            <p:nvPr/>
          </p:nvSpPr>
          <p:spPr>
            <a:xfrm>
              <a:off x="351611" y="50121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398D5EE7-0787-C2F8-D8DE-4DC1631FC363}"/>
                </a:ext>
              </a:extLst>
            </p:cNvPr>
            <p:cNvSpPr txBox="1"/>
            <p:nvPr/>
          </p:nvSpPr>
          <p:spPr>
            <a:xfrm>
              <a:off x="351611" y="406432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F69EAE7-1C95-60EA-E1B1-050236A41608}"/>
                </a:ext>
              </a:extLst>
            </p:cNvPr>
            <p:cNvSpPr txBox="1"/>
            <p:nvPr/>
          </p:nvSpPr>
          <p:spPr>
            <a:xfrm>
              <a:off x="369679" y="312873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prstClr val="black"/>
                  </a:solidFill>
                  <a:latin typeface="Calibri"/>
                </a:rPr>
                <a:t>6</a:t>
              </a: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" name="Line 10">
              <a:extLst>
                <a:ext uri="{FF2B5EF4-FFF2-40B4-BE49-F238E27FC236}">
                  <a16:creationId xmlns:a16="http://schemas.microsoft.com/office/drawing/2014/main" id="{793B7398-D8E2-1B93-4C37-B89F80A3B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95" y="3260921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30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778CF-2B95-62A4-3CEF-B92324CA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188675"/>
          </a:xfrm>
        </p:spPr>
        <p:txBody>
          <a:bodyPr>
            <a:noAutofit/>
          </a:bodyPr>
          <a:lstStyle/>
          <a:p>
            <a:br>
              <a:rPr lang="fr-FR" sz="2800" dirty="0">
                <a:effectLst/>
                <a:latin typeface="+mn-lt"/>
              </a:rPr>
            </a:br>
            <a:br>
              <a:rPr lang="fr-FR" sz="2800" dirty="0">
                <a:effectLst/>
                <a:latin typeface="+mn-lt"/>
              </a:rPr>
            </a:br>
            <a:r>
              <a:rPr lang="fr-FR" sz="2800" dirty="0" err="1">
                <a:effectLst/>
                <a:latin typeface="+mn-lt"/>
              </a:rPr>
              <a:t>Coronary</a:t>
            </a:r>
            <a:r>
              <a:rPr lang="fr-FR" sz="2800" dirty="0">
                <a:effectLst/>
                <a:latin typeface="+mn-lt"/>
              </a:rPr>
              <a:t> </a:t>
            </a:r>
            <a:r>
              <a:rPr lang="fr-FR" sz="2800" dirty="0" err="1">
                <a:effectLst/>
                <a:latin typeface="+mn-lt"/>
              </a:rPr>
              <a:t>Artery</a:t>
            </a:r>
            <a:r>
              <a:rPr lang="fr-FR" sz="2800" dirty="0">
                <a:effectLst/>
                <a:latin typeface="+mn-lt"/>
              </a:rPr>
              <a:t> Disease in </a:t>
            </a:r>
            <a:r>
              <a:rPr lang="fr-FR" sz="2800" dirty="0" err="1">
                <a:effectLst/>
                <a:latin typeface="+mn-lt"/>
              </a:rPr>
              <a:t>Persons</a:t>
            </a:r>
            <a:r>
              <a:rPr lang="fr-FR" sz="2800" dirty="0">
                <a:effectLst/>
                <a:latin typeface="+mn-lt"/>
              </a:rPr>
              <a:t> With HIV </a:t>
            </a:r>
            <a:r>
              <a:rPr lang="fr-FR" sz="2800" dirty="0" err="1">
                <a:effectLst/>
                <a:latin typeface="+mn-lt"/>
              </a:rPr>
              <a:t>Without</a:t>
            </a:r>
            <a:r>
              <a:rPr lang="fr-FR" sz="2800" dirty="0">
                <a:effectLst/>
                <a:latin typeface="+mn-lt"/>
              </a:rPr>
              <a:t> </a:t>
            </a:r>
            <a:r>
              <a:rPr lang="fr-FR" sz="2800" dirty="0" err="1">
                <a:effectLst/>
                <a:latin typeface="+mn-lt"/>
              </a:rPr>
              <a:t>Detectable</a:t>
            </a:r>
            <a:r>
              <a:rPr lang="fr-FR" sz="2800" dirty="0">
                <a:effectLst/>
                <a:latin typeface="+mn-lt"/>
              </a:rPr>
              <a:t> Viral </a:t>
            </a:r>
            <a:r>
              <a:rPr lang="fr-FR" sz="2800" dirty="0" err="1">
                <a:effectLst/>
                <a:latin typeface="+mn-lt"/>
              </a:rPr>
              <a:t>Replication</a:t>
            </a:r>
            <a:r>
              <a:rPr lang="fr-FR" sz="2800" dirty="0">
                <a:effectLst/>
                <a:latin typeface="+mn-lt"/>
              </a:rPr>
              <a:t> </a:t>
            </a:r>
            <a:br>
              <a:rPr lang="fr-FR" sz="2800" dirty="0">
                <a:effectLst/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0AA9D5A-B529-8091-F00C-4AAB71420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68166"/>
              </p:ext>
            </p:extLst>
          </p:nvPr>
        </p:nvGraphicFramePr>
        <p:xfrm>
          <a:off x="335360" y="1762394"/>
          <a:ext cx="8122027" cy="47310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517824204"/>
                    </a:ext>
                  </a:extLst>
                </a:gridCol>
                <a:gridCol w="1707469">
                  <a:extLst>
                    <a:ext uri="{9D8B030D-6E8A-4147-A177-3AD203B41FA5}">
                      <a16:colId xmlns:a16="http://schemas.microsoft.com/office/drawing/2014/main" val="2165743577"/>
                    </a:ext>
                  </a:extLst>
                </a:gridCol>
                <a:gridCol w="935755">
                  <a:extLst>
                    <a:ext uri="{9D8B030D-6E8A-4147-A177-3AD203B41FA5}">
                      <a16:colId xmlns:a16="http://schemas.microsoft.com/office/drawing/2014/main" val="190281124"/>
                    </a:ext>
                  </a:extLst>
                </a:gridCol>
                <a:gridCol w="1670991">
                  <a:extLst>
                    <a:ext uri="{9D8B030D-6E8A-4147-A177-3AD203B41FA5}">
                      <a16:colId xmlns:a16="http://schemas.microsoft.com/office/drawing/2014/main" val="643489820"/>
                    </a:ext>
                  </a:extLst>
                </a:gridCol>
                <a:gridCol w="783476">
                  <a:extLst>
                    <a:ext uri="{9D8B030D-6E8A-4147-A177-3AD203B41FA5}">
                      <a16:colId xmlns:a16="http://schemas.microsoft.com/office/drawing/2014/main" val="2670362637"/>
                    </a:ext>
                  </a:extLst>
                </a:gridCol>
              </a:tblGrid>
              <a:tr h="2081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Coronary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Atherosclerosis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Obstructive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CAD</a:t>
                      </a: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26660568"/>
                  </a:ext>
                </a:extLst>
              </a:tr>
              <a:tr h="2081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aOR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(95%CI)*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(95% CI) 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92885114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Age, per decade older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3,38 (2,64 – 4,33)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2.85 (2.19 – 3.73)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96047449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Male sex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2,70 (1,64 – 5,42)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0.005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1.20 (0.49 – 2.92)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68330320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Hypertension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1.57 (1.05 – 2.37)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1.66 (1.01 – 2.75)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568732792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Diabetes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2.87 (0.80 – 10.38)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2.90 (1.02 – 8.24)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08507057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smoker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1.71 (1.05 – 3.13)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2.30 (1.24 -4.26)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0.008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55901582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Dyslipidemia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1.81 (1.05 – 3.13)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2.01 (1.11 – 3.67)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08859653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BMI &gt; 30 kg/m</a:t>
                      </a:r>
                      <a:r>
                        <a:rPr lang="it-IT" sz="14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3.37 (1.43 – 7.93)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1.26 (0.48 – 3.32)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3524207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CD4 &lt; 500/mm3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0.58 (0.35 – 0.97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0.93 (0.52 – 1.64)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05443033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Nadir CD4 &lt; 200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1.04 (0.68 – 1.58)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1.53 (0.94 – 2.47)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890231546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CD4/CD8 ratio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1.03 (0.67 – 1.58)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1.27 (0.82 – 1.99)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410996116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since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HIV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diagnosis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(per 5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1.16 (1.02 – 1.31)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1.34 (1.16 – 1.55)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.001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84281891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protease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inhibitor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1.49 (0.96 – 2.31)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1.73 (1.06 – 2.84)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86690450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INSTI use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0.71 (0.46 – 1.10)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0.94 (0.90 – 2.69)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73239196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levle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IL-6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1.02 (0.61 – 1.50)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1.56 (0.90 – 2.69)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578601271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it-IT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hsCRP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&gt; 2 mg/L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1.11 (0.66 – 1.86)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1.11 (0.66 – 1.86)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444141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2D0018D-DF28-9F46-0ACD-753EDD529F71}"/>
              </a:ext>
            </a:extLst>
          </p:cNvPr>
          <p:cNvSpPr txBox="1"/>
          <p:nvPr/>
        </p:nvSpPr>
        <p:spPr>
          <a:xfrm>
            <a:off x="335360" y="1412776"/>
            <a:ext cx="78488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Factors and Adjusted Odds of Coronary Atherosclerosis or Obstructive CAD (n = 669)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1D82EE-B0F3-3B39-34D6-94F3E4815004}"/>
              </a:ext>
            </a:extLst>
          </p:cNvPr>
          <p:cNvSpPr txBox="1"/>
          <p:nvPr/>
        </p:nvSpPr>
        <p:spPr>
          <a:xfrm>
            <a:off x="8680747" y="3872161"/>
            <a:ext cx="338284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dirty="0"/>
              <a:t> * </a:t>
            </a:r>
            <a:r>
              <a:rPr lang="fr-FR" sz="1400" dirty="0" err="1">
                <a:effectLst/>
              </a:rPr>
              <a:t>Adjusted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ORs</a:t>
            </a:r>
            <a:r>
              <a:rPr lang="fr-FR" sz="1400" dirty="0">
                <a:effectLst/>
              </a:rPr>
              <a:t> for the associations </a:t>
            </a:r>
            <a:r>
              <a:rPr lang="fr-FR" sz="1400" dirty="0" err="1">
                <a:effectLst/>
              </a:rPr>
              <a:t>between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risk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factors</a:t>
            </a:r>
            <a:r>
              <a:rPr lang="fr-FR" sz="1400" dirty="0">
                <a:effectLst/>
              </a:rPr>
              <a:t> and </a:t>
            </a:r>
            <a:r>
              <a:rPr lang="fr-FR" sz="1400" dirty="0" err="1">
                <a:effectLst/>
              </a:rPr>
              <a:t>any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atherosclerosis</a:t>
            </a:r>
            <a:r>
              <a:rPr lang="fr-FR" sz="1400" dirty="0">
                <a:effectLst/>
              </a:rPr>
              <a:t> (</a:t>
            </a:r>
            <a:r>
              <a:rPr lang="fr-FR" sz="1400" dirty="0" err="1">
                <a:effectLst/>
              </a:rPr>
              <a:t>defined</a:t>
            </a:r>
            <a:r>
              <a:rPr lang="fr-FR" sz="1400" dirty="0">
                <a:effectLst/>
              </a:rPr>
              <a:t> as ≥1% </a:t>
            </a:r>
            <a:r>
              <a:rPr lang="fr-FR" sz="1400" dirty="0" err="1">
                <a:effectLst/>
              </a:rPr>
              <a:t>coronary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artery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stenosis</a:t>
            </a:r>
            <a:r>
              <a:rPr lang="fr-FR" sz="1400" dirty="0">
                <a:effectLst/>
              </a:rPr>
              <a:t>) or obstructive CAD (</a:t>
            </a:r>
            <a:r>
              <a:rPr lang="fr-FR" sz="1400" dirty="0" err="1">
                <a:effectLst/>
              </a:rPr>
              <a:t>defined</a:t>
            </a:r>
            <a:r>
              <a:rPr lang="fr-FR" sz="1400" dirty="0">
                <a:effectLst/>
              </a:rPr>
              <a:t> as ≥50% </a:t>
            </a:r>
            <a:r>
              <a:rPr lang="fr-FR" sz="1400" dirty="0" err="1">
                <a:effectLst/>
              </a:rPr>
              <a:t>coronary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artery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stenosis</a:t>
            </a:r>
            <a:r>
              <a:rPr lang="fr-FR" sz="1400" dirty="0">
                <a:effectLst/>
              </a:rPr>
              <a:t>). </a:t>
            </a:r>
          </a:p>
          <a:p>
            <a:pPr>
              <a:spcBef>
                <a:spcPts val="600"/>
              </a:spcBef>
            </a:pPr>
            <a:r>
              <a:rPr lang="fr-FR" sz="1400" dirty="0" err="1">
                <a:effectLst/>
              </a:rPr>
              <a:t>Adjustments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were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based</a:t>
            </a:r>
            <a:r>
              <a:rPr lang="fr-FR" sz="1400" dirty="0">
                <a:effectLst/>
              </a:rPr>
              <a:t> on a </a:t>
            </a:r>
            <a:r>
              <a:rPr lang="fr-FR" sz="1400" dirty="0" err="1">
                <a:effectLst/>
              </a:rPr>
              <a:t>prespecified</a:t>
            </a:r>
            <a:r>
              <a:rPr lang="fr-FR" sz="1400" dirty="0">
                <a:effectLst/>
              </a:rPr>
              <a:t> model and </a:t>
            </a:r>
            <a:r>
              <a:rPr lang="fr-FR" sz="1400" dirty="0" err="1">
                <a:effectLst/>
              </a:rPr>
              <a:t>included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age</a:t>
            </a:r>
            <a:r>
              <a:rPr lang="fr-FR" sz="1400" dirty="0">
                <a:effectLst/>
              </a:rPr>
              <a:t>, </a:t>
            </a:r>
            <a:r>
              <a:rPr lang="fr-FR" sz="1400" dirty="0" err="1">
                <a:effectLst/>
              </a:rPr>
              <a:t>sex</a:t>
            </a:r>
            <a:r>
              <a:rPr lang="fr-FR" sz="1400" dirty="0">
                <a:effectLst/>
              </a:rPr>
              <a:t>, hypertension, </a:t>
            </a:r>
            <a:r>
              <a:rPr lang="fr-FR" sz="1400" dirty="0" err="1">
                <a:effectLst/>
              </a:rPr>
              <a:t>diabetes</a:t>
            </a:r>
            <a:r>
              <a:rPr lang="fr-FR" sz="1400" dirty="0">
                <a:effectLst/>
              </a:rPr>
              <a:t>, and smoking </a:t>
            </a:r>
            <a:r>
              <a:rPr lang="fr-FR" sz="1400" dirty="0" err="1">
                <a:effectLst/>
              </a:rPr>
              <a:t>status</a:t>
            </a:r>
            <a:endParaRPr lang="fr-FR" sz="1400" dirty="0">
              <a:effectLst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C16B35-E9F7-BB63-48F6-37FC2B5B61DB}"/>
              </a:ext>
            </a:extLst>
          </p:cNvPr>
          <p:cNvSpPr txBox="1"/>
          <p:nvPr/>
        </p:nvSpPr>
        <p:spPr>
          <a:xfrm>
            <a:off x="8680747" y="1916832"/>
            <a:ext cx="33199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 </a:t>
            </a:r>
            <a:r>
              <a:rPr lang="fr-FR" sz="1400" dirty="0" err="1">
                <a:effectLst/>
              </a:rPr>
              <a:t>Copenhagen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Comorbidity</a:t>
            </a:r>
            <a:r>
              <a:rPr lang="fr-FR" sz="1400" dirty="0">
                <a:effectLst/>
              </a:rPr>
              <a:t> in HIV Infection (COCOMO) </a:t>
            </a:r>
            <a:r>
              <a:rPr lang="fr-FR" sz="1400" dirty="0" err="1">
                <a:effectLst/>
              </a:rPr>
              <a:t>study</a:t>
            </a:r>
            <a:r>
              <a:rPr lang="fr-FR" sz="1400" dirty="0">
                <a:effectLst/>
              </a:rPr>
              <a:t> : 669 HIV+ (</a:t>
            </a:r>
            <a:r>
              <a:rPr lang="fr-FR" sz="1400" dirty="0" err="1">
                <a:effectLst/>
              </a:rPr>
              <a:t>mean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age</a:t>
            </a:r>
            <a:r>
              <a:rPr lang="fr-FR" sz="1400" dirty="0">
                <a:effectLst/>
              </a:rPr>
              <a:t> 51 </a:t>
            </a:r>
            <a:r>
              <a:rPr lang="fr-FR" sz="1400" dirty="0" err="1">
                <a:effectLst/>
              </a:rPr>
              <a:t>years</a:t>
            </a:r>
            <a:r>
              <a:rPr lang="fr-FR" sz="1400" dirty="0">
                <a:effectLst/>
              </a:rPr>
              <a:t>, 89% male) : 45% </a:t>
            </a:r>
            <a:r>
              <a:rPr lang="fr-FR" sz="1400" dirty="0" err="1">
                <a:effectLst/>
              </a:rPr>
              <a:t>had</a:t>
            </a:r>
            <a:r>
              <a:rPr lang="fr-FR" sz="1400" dirty="0">
                <a:effectLst/>
              </a:rPr>
              <a:t> </a:t>
            </a:r>
            <a:r>
              <a:rPr lang="fr-FR" sz="1400" dirty="0" err="1">
                <a:effectLst/>
              </a:rPr>
              <a:t>atherosclerosis</a:t>
            </a:r>
            <a:r>
              <a:rPr lang="fr-FR" sz="1400" dirty="0">
                <a:effectLst/>
              </a:rPr>
              <a:t> and 18% obstructive CAD on </a:t>
            </a:r>
            <a:r>
              <a:rPr lang="fr-FR" sz="1400" dirty="0" err="1">
                <a:effectLst/>
              </a:rPr>
              <a:t>coronary</a:t>
            </a:r>
            <a:r>
              <a:rPr lang="fr-FR" sz="1400" dirty="0">
                <a:effectLst/>
              </a:rPr>
              <a:t> CT </a:t>
            </a:r>
            <a:r>
              <a:rPr lang="fr-FR" sz="1400" dirty="0" err="1">
                <a:effectLst/>
              </a:rPr>
              <a:t>angiography</a:t>
            </a:r>
            <a:r>
              <a:rPr lang="fr-FR" sz="1400" dirty="0">
                <a:effectLst/>
              </a:rPr>
              <a:t> </a:t>
            </a:r>
          </a:p>
          <a:p>
            <a:endParaRPr lang="fr-FR" sz="1400" dirty="0">
              <a:effectLst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AEAB36-E1BD-094A-DF6B-B6034101CC7C}"/>
              </a:ext>
            </a:extLst>
          </p:cNvPr>
          <p:cNvSpPr txBox="1"/>
          <p:nvPr/>
        </p:nvSpPr>
        <p:spPr>
          <a:xfrm>
            <a:off x="8504315" y="6464369"/>
            <a:ext cx="3735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0070C0"/>
                </a:solidFill>
              </a:rPr>
              <a:t>Knudsen</a:t>
            </a:r>
            <a:r>
              <a:rPr lang="fr-FR" sz="1200" i="1" dirty="0">
                <a:solidFill>
                  <a:srgbClr val="0070C0"/>
                </a:solidFill>
              </a:rPr>
              <a:t> AD. Open Forum ID 2023 May 31;10(7):ofad298</a:t>
            </a:r>
          </a:p>
        </p:txBody>
      </p:sp>
    </p:spTree>
    <p:extLst>
      <p:ext uri="{BB962C8B-B14F-4D97-AF65-F5344CB8AC3E}">
        <p14:creationId xmlns:p14="http://schemas.microsoft.com/office/powerpoint/2010/main" val="17879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63994-B2E5-C0F8-61B4-82570CDC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780928"/>
            <a:ext cx="8470698" cy="1481068"/>
          </a:xfrm>
        </p:spPr>
        <p:txBody>
          <a:bodyPr>
            <a:normAutofit/>
          </a:bodyPr>
          <a:lstStyle/>
          <a:p>
            <a:r>
              <a:rPr lang="fr-FR" sz="4000" dirty="0"/>
              <a:t>Do INSTI </a:t>
            </a:r>
            <a:r>
              <a:rPr lang="fr-FR" sz="4000" dirty="0" err="1"/>
              <a:t>increase</a:t>
            </a:r>
            <a:r>
              <a:rPr lang="fr-FR" sz="4000" dirty="0"/>
              <a:t> the </a:t>
            </a:r>
            <a:r>
              <a:rPr lang="fr-FR" sz="4000" dirty="0" err="1"/>
              <a:t>risk</a:t>
            </a:r>
            <a:r>
              <a:rPr lang="fr-FR" sz="4000" dirty="0"/>
              <a:t> of CVD ?</a:t>
            </a:r>
          </a:p>
        </p:txBody>
      </p:sp>
    </p:spTree>
    <p:extLst>
      <p:ext uri="{BB962C8B-B14F-4D97-AF65-F5344CB8AC3E}">
        <p14:creationId xmlns:p14="http://schemas.microsoft.com/office/powerpoint/2010/main" val="131593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971850F-8263-2A6D-CFBD-7F20F9B7D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" y="87358"/>
            <a:ext cx="4561181" cy="16702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A899133-81BC-2078-07F7-6CB39BCB5FB1}"/>
              </a:ext>
            </a:extLst>
          </p:cNvPr>
          <p:cNvSpPr txBox="1"/>
          <p:nvPr/>
        </p:nvSpPr>
        <p:spPr>
          <a:xfrm>
            <a:off x="9743728" y="6505872"/>
            <a:ext cx="2448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70C0"/>
                </a:solidFill>
              </a:rPr>
              <a:t>Lancet HIV. 2022 Jul;9(7):e474-e485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107C1E6-B94D-9CC3-0600-544B8BFB5EC3}"/>
              </a:ext>
            </a:extLst>
          </p:cNvPr>
          <p:cNvGrpSpPr/>
          <p:nvPr/>
        </p:nvGrpSpPr>
        <p:grpSpPr>
          <a:xfrm>
            <a:off x="5606697" y="823157"/>
            <a:ext cx="5817895" cy="1924136"/>
            <a:chOff x="3611563" y="612775"/>
            <a:chExt cx="5935663" cy="21002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8D02688-7055-B11A-D3A8-4A80B6BD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12775"/>
              <a:ext cx="5834063" cy="2000250"/>
            </a:xfrm>
            <a:custGeom>
              <a:avLst/>
              <a:gdLst>
                <a:gd name="T0" fmla="*/ 0 w 14701"/>
                <a:gd name="T1" fmla="*/ 0 h 5042"/>
                <a:gd name="T2" fmla="*/ 0 w 14701"/>
                <a:gd name="T3" fmla="*/ 5042 h 5042"/>
                <a:gd name="T4" fmla="*/ 14701 w 14701"/>
                <a:gd name="T5" fmla="*/ 5042 h 5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01" h="5042">
                  <a:moveTo>
                    <a:pt x="0" y="0"/>
                  </a:moveTo>
                  <a:lnTo>
                    <a:pt x="0" y="5042"/>
                  </a:lnTo>
                  <a:lnTo>
                    <a:pt x="14701" y="50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E185F58B-65CD-F5C4-5869-A53A991FB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01063" y="2613025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58428289-78A4-70AA-23B8-6E7CA2B93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9913" y="2613025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B404A4FA-E554-D745-D271-BDFF0D29A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1" y="2613025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9304A413-7293-5921-537C-26D35C9FB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7688" y="2613025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DCC28043-5308-6570-83F1-42751D750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6538" y="2613025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2565DA04-34C5-8AFE-40FB-D63405792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3163" y="2613025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20428CD9-040B-CDE6-66E9-6462AB3AB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0426" y="2613025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2530DF47-77E0-1F0B-63E8-DFFA59044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642938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4F77E642-A556-5048-516F-D3A6E8E3C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971550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52800D5E-2667-5692-9F04-EDF895B54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1298575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30594C44-0B8C-1E53-2C91-4CA6A736A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1627188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CC50FDD5-E641-3249-421B-5EE81E77C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1955800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83155131-86D7-475A-0E54-136E2D6CE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2284413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81865A97-A2CE-8461-BF47-F388FC147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2613025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3" name="Line 35">
              <a:extLst>
                <a:ext uri="{FF2B5EF4-FFF2-40B4-BE49-F238E27FC236}">
                  <a16:creationId xmlns:a16="http://schemas.microsoft.com/office/drawing/2014/main" id="{F3169B80-0D78-2F94-CCFD-ADF946194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8901" y="1512888"/>
              <a:ext cx="0" cy="52070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9D698157-CB78-2E28-1911-748A8A552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0051" y="1633538"/>
              <a:ext cx="0" cy="47625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5" name="Line 40">
              <a:extLst>
                <a:ext uri="{FF2B5EF4-FFF2-40B4-BE49-F238E27FC236}">
                  <a16:creationId xmlns:a16="http://schemas.microsoft.com/office/drawing/2014/main" id="{3A3E6C95-0A27-143B-DC68-047DEAC4B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9176" y="1416050"/>
              <a:ext cx="0" cy="588963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6" name="Line 41">
              <a:extLst>
                <a:ext uri="{FF2B5EF4-FFF2-40B4-BE49-F238E27FC236}">
                  <a16:creationId xmlns:a16="http://schemas.microsoft.com/office/drawing/2014/main" id="{75BAB655-7F22-6819-5351-11550E5D5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476" y="1874838"/>
              <a:ext cx="0" cy="119063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7" name="Line 44">
              <a:extLst>
                <a:ext uri="{FF2B5EF4-FFF2-40B4-BE49-F238E27FC236}">
                  <a16:creationId xmlns:a16="http://schemas.microsoft.com/office/drawing/2014/main" id="{FD7D9A1F-4313-9F79-10C0-1F47A5DAC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5088" y="863600"/>
              <a:ext cx="0" cy="663575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8" name="Line 45">
              <a:extLst>
                <a:ext uri="{FF2B5EF4-FFF2-40B4-BE49-F238E27FC236}">
                  <a16:creationId xmlns:a16="http://schemas.microsoft.com/office/drawing/2014/main" id="{198E0D5E-4AFF-C01B-DE5B-46FDA1477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7551" y="1233488"/>
              <a:ext cx="0" cy="52070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D4641091-3223-C171-E29E-8E02F698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1884363"/>
              <a:ext cx="100013" cy="100013"/>
            </a:xfrm>
            <a:custGeom>
              <a:avLst/>
              <a:gdLst>
                <a:gd name="T0" fmla="*/ 216 w 253"/>
                <a:gd name="T1" fmla="*/ 216 h 252"/>
                <a:gd name="T2" fmla="*/ 231 w 253"/>
                <a:gd name="T3" fmla="*/ 196 h 252"/>
                <a:gd name="T4" fmla="*/ 236 w 253"/>
                <a:gd name="T5" fmla="*/ 184 h 252"/>
                <a:gd name="T6" fmla="*/ 243 w 253"/>
                <a:gd name="T7" fmla="*/ 174 h 252"/>
                <a:gd name="T8" fmla="*/ 246 w 253"/>
                <a:gd name="T9" fmla="*/ 162 h 252"/>
                <a:gd name="T10" fmla="*/ 246 w 253"/>
                <a:gd name="T11" fmla="*/ 158 h 252"/>
                <a:gd name="T12" fmla="*/ 248 w 253"/>
                <a:gd name="T13" fmla="*/ 155 h 252"/>
                <a:gd name="T14" fmla="*/ 250 w 253"/>
                <a:gd name="T15" fmla="*/ 150 h 252"/>
                <a:gd name="T16" fmla="*/ 251 w 253"/>
                <a:gd name="T17" fmla="*/ 138 h 252"/>
                <a:gd name="T18" fmla="*/ 251 w 253"/>
                <a:gd name="T19" fmla="*/ 131 h 252"/>
                <a:gd name="T20" fmla="*/ 253 w 253"/>
                <a:gd name="T21" fmla="*/ 126 h 252"/>
                <a:gd name="T22" fmla="*/ 250 w 253"/>
                <a:gd name="T23" fmla="*/ 100 h 252"/>
                <a:gd name="T24" fmla="*/ 243 w 253"/>
                <a:gd name="T25" fmla="*/ 77 h 252"/>
                <a:gd name="T26" fmla="*/ 231 w 253"/>
                <a:gd name="T27" fmla="*/ 56 h 252"/>
                <a:gd name="T28" fmla="*/ 216 w 253"/>
                <a:gd name="T29" fmla="*/ 38 h 252"/>
                <a:gd name="T30" fmla="*/ 196 w 253"/>
                <a:gd name="T31" fmla="*/ 20 h 252"/>
                <a:gd name="T32" fmla="*/ 174 w 253"/>
                <a:gd name="T33" fmla="*/ 9 h 252"/>
                <a:gd name="T34" fmla="*/ 162 w 253"/>
                <a:gd name="T35" fmla="*/ 4 h 252"/>
                <a:gd name="T36" fmla="*/ 151 w 253"/>
                <a:gd name="T37" fmla="*/ 1 h 252"/>
                <a:gd name="T38" fmla="*/ 127 w 253"/>
                <a:gd name="T39" fmla="*/ 0 h 252"/>
                <a:gd name="T40" fmla="*/ 100 w 253"/>
                <a:gd name="T41" fmla="*/ 1 h 252"/>
                <a:gd name="T42" fmla="*/ 77 w 253"/>
                <a:gd name="T43" fmla="*/ 9 h 252"/>
                <a:gd name="T44" fmla="*/ 56 w 253"/>
                <a:gd name="T45" fmla="*/ 20 h 252"/>
                <a:gd name="T46" fmla="*/ 38 w 253"/>
                <a:gd name="T47" fmla="*/ 38 h 252"/>
                <a:gd name="T48" fmla="*/ 21 w 253"/>
                <a:gd name="T49" fmla="*/ 56 h 252"/>
                <a:gd name="T50" fmla="*/ 9 w 253"/>
                <a:gd name="T51" fmla="*/ 77 h 252"/>
                <a:gd name="T52" fmla="*/ 2 w 253"/>
                <a:gd name="T53" fmla="*/ 100 h 252"/>
                <a:gd name="T54" fmla="*/ 0 w 253"/>
                <a:gd name="T55" fmla="*/ 126 h 252"/>
                <a:gd name="T56" fmla="*/ 2 w 253"/>
                <a:gd name="T57" fmla="*/ 150 h 252"/>
                <a:gd name="T58" fmla="*/ 4 w 253"/>
                <a:gd name="T59" fmla="*/ 162 h 252"/>
                <a:gd name="T60" fmla="*/ 9 w 253"/>
                <a:gd name="T61" fmla="*/ 174 h 252"/>
                <a:gd name="T62" fmla="*/ 21 w 253"/>
                <a:gd name="T63" fmla="*/ 196 h 252"/>
                <a:gd name="T64" fmla="*/ 38 w 253"/>
                <a:gd name="T65" fmla="*/ 216 h 252"/>
                <a:gd name="T66" fmla="*/ 56 w 253"/>
                <a:gd name="T67" fmla="*/ 231 h 252"/>
                <a:gd name="T68" fmla="*/ 77 w 253"/>
                <a:gd name="T69" fmla="*/ 242 h 252"/>
                <a:gd name="T70" fmla="*/ 100 w 253"/>
                <a:gd name="T71" fmla="*/ 250 h 252"/>
                <a:gd name="T72" fmla="*/ 127 w 253"/>
                <a:gd name="T73" fmla="*/ 252 h 252"/>
                <a:gd name="T74" fmla="*/ 132 w 253"/>
                <a:gd name="T75" fmla="*/ 251 h 252"/>
                <a:gd name="T76" fmla="*/ 138 w 253"/>
                <a:gd name="T77" fmla="*/ 251 h 252"/>
                <a:gd name="T78" fmla="*/ 151 w 253"/>
                <a:gd name="T79" fmla="*/ 250 h 252"/>
                <a:gd name="T80" fmla="*/ 156 w 253"/>
                <a:gd name="T81" fmla="*/ 247 h 252"/>
                <a:gd name="T82" fmla="*/ 158 w 253"/>
                <a:gd name="T83" fmla="*/ 246 h 252"/>
                <a:gd name="T84" fmla="*/ 162 w 253"/>
                <a:gd name="T85" fmla="*/ 246 h 252"/>
                <a:gd name="T86" fmla="*/ 174 w 253"/>
                <a:gd name="T87" fmla="*/ 242 h 252"/>
                <a:gd name="T88" fmla="*/ 185 w 253"/>
                <a:gd name="T89" fmla="*/ 236 h 252"/>
                <a:gd name="T90" fmla="*/ 196 w 253"/>
                <a:gd name="T91" fmla="*/ 231 h 252"/>
                <a:gd name="T92" fmla="*/ 216 w 253"/>
                <a:gd name="T93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3" h="252">
                  <a:moveTo>
                    <a:pt x="216" y="216"/>
                  </a:moveTo>
                  <a:lnTo>
                    <a:pt x="231" y="196"/>
                  </a:lnTo>
                  <a:lnTo>
                    <a:pt x="236" y="184"/>
                  </a:lnTo>
                  <a:lnTo>
                    <a:pt x="243" y="174"/>
                  </a:lnTo>
                  <a:lnTo>
                    <a:pt x="246" y="162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50" y="150"/>
                  </a:lnTo>
                  <a:lnTo>
                    <a:pt x="251" y="138"/>
                  </a:lnTo>
                  <a:lnTo>
                    <a:pt x="251" y="131"/>
                  </a:lnTo>
                  <a:lnTo>
                    <a:pt x="253" y="126"/>
                  </a:lnTo>
                  <a:lnTo>
                    <a:pt x="250" y="100"/>
                  </a:lnTo>
                  <a:lnTo>
                    <a:pt x="243" y="77"/>
                  </a:lnTo>
                  <a:lnTo>
                    <a:pt x="231" y="56"/>
                  </a:lnTo>
                  <a:lnTo>
                    <a:pt x="216" y="38"/>
                  </a:lnTo>
                  <a:lnTo>
                    <a:pt x="196" y="20"/>
                  </a:lnTo>
                  <a:lnTo>
                    <a:pt x="174" y="9"/>
                  </a:lnTo>
                  <a:lnTo>
                    <a:pt x="162" y="4"/>
                  </a:lnTo>
                  <a:lnTo>
                    <a:pt x="151" y="1"/>
                  </a:lnTo>
                  <a:lnTo>
                    <a:pt x="127" y="0"/>
                  </a:lnTo>
                  <a:lnTo>
                    <a:pt x="100" y="1"/>
                  </a:lnTo>
                  <a:lnTo>
                    <a:pt x="77" y="9"/>
                  </a:lnTo>
                  <a:lnTo>
                    <a:pt x="56" y="20"/>
                  </a:lnTo>
                  <a:lnTo>
                    <a:pt x="38" y="38"/>
                  </a:lnTo>
                  <a:lnTo>
                    <a:pt x="21" y="56"/>
                  </a:lnTo>
                  <a:lnTo>
                    <a:pt x="9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2" y="150"/>
                  </a:lnTo>
                  <a:lnTo>
                    <a:pt x="4" y="162"/>
                  </a:lnTo>
                  <a:lnTo>
                    <a:pt x="9" y="174"/>
                  </a:lnTo>
                  <a:lnTo>
                    <a:pt x="21" y="196"/>
                  </a:lnTo>
                  <a:lnTo>
                    <a:pt x="38" y="216"/>
                  </a:lnTo>
                  <a:lnTo>
                    <a:pt x="56" y="231"/>
                  </a:lnTo>
                  <a:lnTo>
                    <a:pt x="77" y="242"/>
                  </a:lnTo>
                  <a:lnTo>
                    <a:pt x="100" y="250"/>
                  </a:lnTo>
                  <a:lnTo>
                    <a:pt x="127" y="252"/>
                  </a:lnTo>
                  <a:lnTo>
                    <a:pt x="132" y="251"/>
                  </a:lnTo>
                  <a:lnTo>
                    <a:pt x="138" y="251"/>
                  </a:lnTo>
                  <a:lnTo>
                    <a:pt x="151" y="250"/>
                  </a:lnTo>
                  <a:lnTo>
                    <a:pt x="156" y="247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74" y="242"/>
                  </a:lnTo>
                  <a:lnTo>
                    <a:pt x="185" y="236"/>
                  </a:lnTo>
                  <a:lnTo>
                    <a:pt x="196" y="231"/>
                  </a:lnTo>
                  <a:lnTo>
                    <a:pt x="216" y="2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4EB61E3-ACDA-9B70-254D-919DDA20B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1165225"/>
              <a:ext cx="100013" cy="100013"/>
            </a:xfrm>
            <a:custGeom>
              <a:avLst/>
              <a:gdLst>
                <a:gd name="T0" fmla="*/ 215 w 252"/>
                <a:gd name="T1" fmla="*/ 215 h 252"/>
                <a:gd name="T2" fmla="*/ 231 w 252"/>
                <a:gd name="T3" fmla="*/ 195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1 h 252"/>
                <a:gd name="T10" fmla="*/ 246 w 252"/>
                <a:gd name="T11" fmla="*/ 157 h 252"/>
                <a:gd name="T12" fmla="*/ 247 w 252"/>
                <a:gd name="T13" fmla="*/ 155 h 252"/>
                <a:gd name="T14" fmla="*/ 249 w 252"/>
                <a:gd name="T15" fmla="*/ 150 h 252"/>
                <a:gd name="T16" fmla="*/ 251 w 252"/>
                <a:gd name="T17" fmla="*/ 137 h 252"/>
                <a:gd name="T18" fmla="*/ 251 w 252"/>
                <a:gd name="T19" fmla="*/ 131 h 252"/>
                <a:gd name="T20" fmla="*/ 252 w 252"/>
                <a:gd name="T21" fmla="*/ 126 h 252"/>
                <a:gd name="T22" fmla="*/ 249 w 252"/>
                <a:gd name="T23" fmla="*/ 99 h 252"/>
                <a:gd name="T24" fmla="*/ 242 w 252"/>
                <a:gd name="T25" fmla="*/ 77 h 252"/>
                <a:gd name="T26" fmla="*/ 231 w 252"/>
                <a:gd name="T27" fmla="*/ 55 h 252"/>
                <a:gd name="T28" fmla="*/ 215 w 252"/>
                <a:gd name="T29" fmla="*/ 38 h 252"/>
                <a:gd name="T30" fmla="*/ 195 w 252"/>
                <a:gd name="T31" fmla="*/ 20 h 252"/>
                <a:gd name="T32" fmla="*/ 174 w 252"/>
                <a:gd name="T33" fmla="*/ 9 h 252"/>
                <a:gd name="T34" fmla="*/ 161 w 252"/>
                <a:gd name="T35" fmla="*/ 4 h 252"/>
                <a:gd name="T36" fmla="*/ 150 w 252"/>
                <a:gd name="T37" fmla="*/ 1 h 252"/>
                <a:gd name="T38" fmla="*/ 126 w 252"/>
                <a:gd name="T39" fmla="*/ 0 h 252"/>
                <a:gd name="T40" fmla="*/ 99 w 252"/>
                <a:gd name="T41" fmla="*/ 1 h 252"/>
                <a:gd name="T42" fmla="*/ 77 w 252"/>
                <a:gd name="T43" fmla="*/ 9 h 252"/>
                <a:gd name="T44" fmla="*/ 55 w 252"/>
                <a:gd name="T45" fmla="*/ 20 h 252"/>
                <a:gd name="T46" fmla="*/ 38 w 252"/>
                <a:gd name="T47" fmla="*/ 38 h 252"/>
                <a:gd name="T48" fmla="*/ 20 w 252"/>
                <a:gd name="T49" fmla="*/ 55 h 252"/>
                <a:gd name="T50" fmla="*/ 9 w 252"/>
                <a:gd name="T51" fmla="*/ 77 h 252"/>
                <a:gd name="T52" fmla="*/ 1 w 252"/>
                <a:gd name="T53" fmla="*/ 99 h 252"/>
                <a:gd name="T54" fmla="*/ 0 w 252"/>
                <a:gd name="T55" fmla="*/ 126 h 252"/>
                <a:gd name="T56" fmla="*/ 1 w 252"/>
                <a:gd name="T57" fmla="*/ 150 h 252"/>
                <a:gd name="T58" fmla="*/ 4 w 252"/>
                <a:gd name="T59" fmla="*/ 161 h 252"/>
                <a:gd name="T60" fmla="*/ 9 w 252"/>
                <a:gd name="T61" fmla="*/ 174 h 252"/>
                <a:gd name="T62" fmla="*/ 20 w 252"/>
                <a:gd name="T63" fmla="*/ 195 h 252"/>
                <a:gd name="T64" fmla="*/ 38 w 252"/>
                <a:gd name="T65" fmla="*/ 215 h 252"/>
                <a:gd name="T66" fmla="*/ 55 w 252"/>
                <a:gd name="T67" fmla="*/ 230 h 252"/>
                <a:gd name="T68" fmla="*/ 77 w 252"/>
                <a:gd name="T69" fmla="*/ 242 h 252"/>
                <a:gd name="T70" fmla="*/ 99 w 252"/>
                <a:gd name="T71" fmla="*/ 249 h 252"/>
                <a:gd name="T72" fmla="*/ 126 w 252"/>
                <a:gd name="T73" fmla="*/ 252 h 252"/>
                <a:gd name="T74" fmla="*/ 131 w 252"/>
                <a:gd name="T75" fmla="*/ 251 h 252"/>
                <a:gd name="T76" fmla="*/ 137 w 252"/>
                <a:gd name="T77" fmla="*/ 251 h 252"/>
                <a:gd name="T78" fmla="*/ 150 w 252"/>
                <a:gd name="T79" fmla="*/ 249 h 252"/>
                <a:gd name="T80" fmla="*/ 155 w 252"/>
                <a:gd name="T81" fmla="*/ 247 h 252"/>
                <a:gd name="T82" fmla="*/ 157 w 252"/>
                <a:gd name="T83" fmla="*/ 246 h 252"/>
                <a:gd name="T84" fmla="*/ 161 w 252"/>
                <a:gd name="T85" fmla="*/ 246 h 252"/>
                <a:gd name="T86" fmla="*/ 174 w 252"/>
                <a:gd name="T87" fmla="*/ 242 h 252"/>
                <a:gd name="T88" fmla="*/ 184 w 252"/>
                <a:gd name="T89" fmla="*/ 235 h 252"/>
                <a:gd name="T90" fmla="*/ 195 w 252"/>
                <a:gd name="T91" fmla="*/ 230 h 252"/>
                <a:gd name="T92" fmla="*/ 215 w 252"/>
                <a:gd name="T93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5" y="215"/>
                  </a:moveTo>
                  <a:lnTo>
                    <a:pt x="231" y="195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1"/>
                  </a:lnTo>
                  <a:lnTo>
                    <a:pt x="246" y="157"/>
                  </a:lnTo>
                  <a:lnTo>
                    <a:pt x="247" y="155"/>
                  </a:lnTo>
                  <a:lnTo>
                    <a:pt x="249" y="150"/>
                  </a:lnTo>
                  <a:lnTo>
                    <a:pt x="251" y="137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49" y="99"/>
                  </a:lnTo>
                  <a:lnTo>
                    <a:pt x="242" y="77"/>
                  </a:lnTo>
                  <a:lnTo>
                    <a:pt x="231" y="55"/>
                  </a:lnTo>
                  <a:lnTo>
                    <a:pt x="215" y="38"/>
                  </a:lnTo>
                  <a:lnTo>
                    <a:pt x="195" y="20"/>
                  </a:lnTo>
                  <a:lnTo>
                    <a:pt x="174" y="9"/>
                  </a:lnTo>
                  <a:lnTo>
                    <a:pt x="161" y="4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99" y="1"/>
                  </a:lnTo>
                  <a:lnTo>
                    <a:pt x="77" y="9"/>
                  </a:lnTo>
                  <a:lnTo>
                    <a:pt x="55" y="20"/>
                  </a:lnTo>
                  <a:lnTo>
                    <a:pt x="38" y="38"/>
                  </a:lnTo>
                  <a:lnTo>
                    <a:pt x="20" y="55"/>
                  </a:lnTo>
                  <a:lnTo>
                    <a:pt x="9" y="77"/>
                  </a:lnTo>
                  <a:lnTo>
                    <a:pt x="1" y="99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20" y="195"/>
                  </a:lnTo>
                  <a:lnTo>
                    <a:pt x="38" y="215"/>
                  </a:lnTo>
                  <a:lnTo>
                    <a:pt x="55" y="230"/>
                  </a:lnTo>
                  <a:lnTo>
                    <a:pt x="77" y="242"/>
                  </a:lnTo>
                  <a:lnTo>
                    <a:pt x="99" y="249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7" y="251"/>
                  </a:lnTo>
                  <a:lnTo>
                    <a:pt x="150" y="249"/>
                  </a:lnTo>
                  <a:lnTo>
                    <a:pt x="155" y="247"/>
                  </a:lnTo>
                  <a:lnTo>
                    <a:pt x="157" y="246"/>
                  </a:lnTo>
                  <a:lnTo>
                    <a:pt x="161" y="246"/>
                  </a:lnTo>
                  <a:lnTo>
                    <a:pt x="174" y="242"/>
                  </a:lnTo>
                  <a:lnTo>
                    <a:pt x="184" y="235"/>
                  </a:lnTo>
                  <a:lnTo>
                    <a:pt x="195" y="230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05209D14-E043-A7AE-2F1C-2712E2F2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76" y="1717675"/>
              <a:ext cx="100013" cy="100013"/>
            </a:xfrm>
            <a:custGeom>
              <a:avLst/>
              <a:gdLst>
                <a:gd name="T0" fmla="*/ 216 w 252"/>
                <a:gd name="T1" fmla="*/ 216 h 252"/>
                <a:gd name="T2" fmla="*/ 231 w 252"/>
                <a:gd name="T3" fmla="*/ 196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1 h 252"/>
                <a:gd name="T10" fmla="*/ 246 w 252"/>
                <a:gd name="T11" fmla="*/ 158 h 252"/>
                <a:gd name="T12" fmla="*/ 247 w 252"/>
                <a:gd name="T13" fmla="*/ 155 h 252"/>
                <a:gd name="T14" fmla="*/ 250 w 252"/>
                <a:gd name="T15" fmla="*/ 150 h 252"/>
                <a:gd name="T16" fmla="*/ 251 w 252"/>
                <a:gd name="T17" fmla="*/ 138 h 252"/>
                <a:gd name="T18" fmla="*/ 251 w 252"/>
                <a:gd name="T19" fmla="*/ 131 h 252"/>
                <a:gd name="T20" fmla="*/ 252 w 252"/>
                <a:gd name="T21" fmla="*/ 126 h 252"/>
                <a:gd name="T22" fmla="*/ 250 w 252"/>
                <a:gd name="T23" fmla="*/ 100 h 252"/>
                <a:gd name="T24" fmla="*/ 242 w 252"/>
                <a:gd name="T25" fmla="*/ 77 h 252"/>
                <a:gd name="T26" fmla="*/ 231 w 252"/>
                <a:gd name="T27" fmla="*/ 56 h 252"/>
                <a:gd name="T28" fmla="*/ 216 w 252"/>
                <a:gd name="T29" fmla="*/ 38 h 252"/>
                <a:gd name="T30" fmla="*/ 196 w 252"/>
                <a:gd name="T31" fmla="*/ 20 h 252"/>
                <a:gd name="T32" fmla="*/ 174 w 252"/>
                <a:gd name="T33" fmla="*/ 9 h 252"/>
                <a:gd name="T34" fmla="*/ 162 w 252"/>
                <a:gd name="T35" fmla="*/ 4 h 252"/>
                <a:gd name="T36" fmla="*/ 150 w 252"/>
                <a:gd name="T37" fmla="*/ 1 h 252"/>
                <a:gd name="T38" fmla="*/ 126 w 252"/>
                <a:gd name="T39" fmla="*/ 0 h 252"/>
                <a:gd name="T40" fmla="*/ 100 w 252"/>
                <a:gd name="T41" fmla="*/ 1 h 252"/>
                <a:gd name="T42" fmla="*/ 77 w 252"/>
                <a:gd name="T43" fmla="*/ 9 h 252"/>
                <a:gd name="T44" fmla="*/ 56 w 252"/>
                <a:gd name="T45" fmla="*/ 20 h 252"/>
                <a:gd name="T46" fmla="*/ 38 w 252"/>
                <a:gd name="T47" fmla="*/ 38 h 252"/>
                <a:gd name="T48" fmla="*/ 20 w 252"/>
                <a:gd name="T49" fmla="*/ 56 h 252"/>
                <a:gd name="T50" fmla="*/ 9 w 252"/>
                <a:gd name="T51" fmla="*/ 77 h 252"/>
                <a:gd name="T52" fmla="*/ 1 w 252"/>
                <a:gd name="T53" fmla="*/ 100 h 252"/>
                <a:gd name="T54" fmla="*/ 0 w 252"/>
                <a:gd name="T55" fmla="*/ 126 h 252"/>
                <a:gd name="T56" fmla="*/ 1 w 252"/>
                <a:gd name="T57" fmla="*/ 150 h 252"/>
                <a:gd name="T58" fmla="*/ 4 w 252"/>
                <a:gd name="T59" fmla="*/ 161 h 252"/>
                <a:gd name="T60" fmla="*/ 9 w 252"/>
                <a:gd name="T61" fmla="*/ 174 h 252"/>
                <a:gd name="T62" fmla="*/ 20 w 252"/>
                <a:gd name="T63" fmla="*/ 196 h 252"/>
                <a:gd name="T64" fmla="*/ 38 w 252"/>
                <a:gd name="T65" fmla="*/ 216 h 252"/>
                <a:gd name="T66" fmla="*/ 56 w 252"/>
                <a:gd name="T67" fmla="*/ 231 h 252"/>
                <a:gd name="T68" fmla="*/ 77 w 252"/>
                <a:gd name="T69" fmla="*/ 242 h 252"/>
                <a:gd name="T70" fmla="*/ 100 w 252"/>
                <a:gd name="T71" fmla="*/ 250 h 252"/>
                <a:gd name="T72" fmla="*/ 126 w 252"/>
                <a:gd name="T73" fmla="*/ 252 h 252"/>
                <a:gd name="T74" fmla="*/ 131 w 252"/>
                <a:gd name="T75" fmla="*/ 251 h 252"/>
                <a:gd name="T76" fmla="*/ 138 w 252"/>
                <a:gd name="T77" fmla="*/ 251 h 252"/>
                <a:gd name="T78" fmla="*/ 150 w 252"/>
                <a:gd name="T79" fmla="*/ 250 h 252"/>
                <a:gd name="T80" fmla="*/ 155 w 252"/>
                <a:gd name="T81" fmla="*/ 247 h 252"/>
                <a:gd name="T82" fmla="*/ 158 w 252"/>
                <a:gd name="T83" fmla="*/ 246 h 252"/>
                <a:gd name="T84" fmla="*/ 162 w 252"/>
                <a:gd name="T85" fmla="*/ 246 h 252"/>
                <a:gd name="T86" fmla="*/ 174 w 252"/>
                <a:gd name="T87" fmla="*/ 242 h 252"/>
                <a:gd name="T88" fmla="*/ 184 w 252"/>
                <a:gd name="T89" fmla="*/ 236 h 252"/>
                <a:gd name="T90" fmla="*/ 196 w 252"/>
                <a:gd name="T91" fmla="*/ 231 h 252"/>
                <a:gd name="T92" fmla="*/ 216 w 252"/>
                <a:gd name="T93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6" y="216"/>
                  </a:moveTo>
                  <a:lnTo>
                    <a:pt x="231" y="196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1"/>
                  </a:lnTo>
                  <a:lnTo>
                    <a:pt x="246" y="158"/>
                  </a:lnTo>
                  <a:lnTo>
                    <a:pt x="247" y="155"/>
                  </a:lnTo>
                  <a:lnTo>
                    <a:pt x="250" y="150"/>
                  </a:lnTo>
                  <a:lnTo>
                    <a:pt x="251" y="138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50" y="100"/>
                  </a:lnTo>
                  <a:lnTo>
                    <a:pt x="242" y="77"/>
                  </a:lnTo>
                  <a:lnTo>
                    <a:pt x="231" y="56"/>
                  </a:lnTo>
                  <a:lnTo>
                    <a:pt x="216" y="38"/>
                  </a:lnTo>
                  <a:lnTo>
                    <a:pt x="196" y="20"/>
                  </a:lnTo>
                  <a:lnTo>
                    <a:pt x="174" y="9"/>
                  </a:lnTo>
                  <a:lnTo>
                    <a:pt x="162" y="4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100" y="1"/>
                  </a:lnTo>
                  <a:lnTo>
                    <a:pt x="77" y="9"/>
                  </a:lnTo>
                  <a:lnTo>
                    <a:pt x="56" y="20"/>
                  </a:lnTo>
                  <a:lnTo>
                    <a:pt x="38" y="38"/>
                  </a:lnTo>
                  <a:lnTo>
                    <a:pt x="20" y="56"/>
                  </a:lnTo>
                  <a:lnTo>
                    <a:pt x="9" y="77"/>
                  </a:lnTo>
                  <a:lnTo>
                    <a:pt x="1" y="100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20" y="196"/>
                  </a:lnTo>
                  <a:lnTo>
                    <a:pt x="38" y="216"/>
                  </a:lnTo>
                  <a:lnTo>
                    <a:pt x="56" y="231"/>
                  </a:lnTo>
                  <a:lnTo>
                    <a:pt x="77" y="242"/>
                  </a:lnTo>
                  <a:lnTo>
                    <a:pt x="100" y="250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8" y="251"/>
                  </a:lnTo>
                  <a:lnTo>
                    <a:pt x="150" y="250"/>
                  </a:lnTo>
                  <a:lnTo>
                    <a:pt x="155" y="247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74" y="242"/>
                  </a:lnTo>
                  <a:lnTo>
                    <a:pt x="184" y="236"/>
                  </a:lnTo>
                  <a:lnTo>
                    <a:pt x="196" y="231"/>
                  </a:lnTo>
                  <a:lnTo>
                    <a:pt x="216" y="2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011BAC84-A5E2-2253-0658-6472C9649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1" y="1476375"/>
              <a:ext cx="100013" cy="100013"/>
            </a:xfrm>
            <a:custGeom>
              <a:avLst/>
              <a:gdLst>
                <a:gd name="T0" fmla="*/ 216 w 252"/>
                <a:gd name="T1" fmla="*/ 215 h 252"/>
                <a:gd name="T2" fmla="*/ 231 w 252"/>
                <a:gd name="T3" fmla="*/ 195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1 h 252"/>
                <a:gd name="T10" fmla="*/ 246 w 252"/>
                <a:gd name="T11" fmla="*/ 157 h 252"/>
                <a:gd name="T12" fmla="*/ 247 w 252"/>
                <a:gd name="T13" fmla="*/ 155 h 252"/>
                <a:gd name="T14" fmla="*/ 250 w 252"/>
                <a:gd name="T15" fmla="*/ 150 h 252"/>
                <a:gd name="T16" fmla="*/ 251 w 252"/>
                <a:gd name="T17" fmla="*/ 137 h 252"/>
                <a:gd name="T18" fmla="*/ 251 w 252"/>
                <a:gd name="T19" fmla="*/ 131 h 252"/>
                <a:gd name="T20" fmla="*/ 252 w 252"/>
                <a:gd name="T21" fmla="*/ 126 h 252"/>
                <a:gd name="T22" fmla="*/ 250 w 252"/>
                <a:gd name="T23" fmla="*/ 99 h 252"/>
                <a:gd name="T24" fmla="*/ 242 w 252"/>
                <a:gd name="T25" fmla="*/ 77 h 252"/>
                <a:gd name="T26" fmla="*/ 231 w 252"/>
                <a:gd name="T27" fmla="*/ 55 h 252"/>
                <a:gd name="T28" fmla="*/ 216 w 252"/>
                <a:gd name="T29" fmla="*/ 38 h 252"/>
                <a:gd name="T30" fmla="*/ 196 w 252"/>
                <a:gd name="T31" fmla="*/ 20 h 252"/>
                <a:gd name="T32" fmla="*/ 174 w 252"/>
                <a:gd name="T33" fmla="*/ 9 h 252"/>
                <a:gd name="T34" fmla="*/ 161 w 252"/>
                <a:gd name="T35" fmla="*/ 4 h 252"/>
                <a:gd name="T36" fmla="*/ 150 w 252"/>
                <a:gd name="T37" fmla="*/ 1 h 252"/>
                <a:gd name="T38" fmla="*/ 126 w 252"/>
                <a:gd name="T39" fmla="*/ 0 h 252"/>
                <a:gd name="T40" fmla="*/ 100 w 252"/>
                <a:gd name="T41" fmla="*/ 1 h 252"/>
                <a:gd name="T42" fmla="*/ 77 w 252"/>
                <a:gd name="T43" fmla="*/ 9 h 252"/>
                <a:gd name="T44" fmla="*/ 56 w 252"/>
                <a:gd name="T45" fmla="*/ 20 h 252"/>
                <a:gd name="T46" fmla="*/ 38 w 252"/>
                <a:gd name="T47" fmla="*/ 38 h 252"/>
                <a:gd name="T48" fmla="*/ 20 w 252"/>
                <a:gd name="T49" fmla="*/ 55 h 252"/>
                <a:gd name="T50" fmla="*/ 9 w 252"/>
                <a:gd name="T51" fmla="*/ 77 h 252"/>
                <a:gd name="T52" fmla="*/ 1 w 252"/>
                <a:gd name="T53" fmla="*/ 99 h 252"/>
                <a:gd name="T54" fmla="*/ 0 w 252"/>
                <a:gd name="T55" fmla="*/ 126 h 252"/>
                <a:gd name="T56" fmla="*/ 1 w 252"/>
                <a:gd name="T57" fmla="*/ 150 h 252"/>
                <a:gd name="T58" fmla="*/ 4 w 252"/>
                <a:gd name="T59" fmla="*/ 161 h 252"/>
                <a:gd name="T60" fmla="*/ 9 w 252"/>
                <a:gd name="T61" fmla="*/ 174 h 252"/>
                <a:gd name="T62" fmla="*/ 20 w 252"/>
                <a:gd name="T63" fmla="*/ 195 h 252"/>
                <a:gd name="T64" fmla="*/ 38 w 252"/>
                <a:gd name="T65" fmla="*/ 215 h 252"/>
                <a:gd name="T66" fmla="*/ 56 w 252"/>
                <a:gd name="T67" fmla="*/ 230 h 252"/>
                <a:gd name="T68" fmla="*/ 77 w 252"/>
                <a:gd name="T69" fmla="*/ 242 h 252"/>
                <a:gd name="T70" fmla="*/ 100 w 252"/>
                <a:gd name="T71" fmla="*/ 249 h 252"/>
                <a:gd name="T72" fmla="*/ 126 w 252"/>
                <a:gd name="T73" fmla="*/ 252 h 252"/>
                <a:gd name="T74" fmla="*/ 131 w 252"/>
                <a:gd name="T75" fmla="*/ 251 h 252"/>
                <a:gd name="T76" fmla="*/ 138 w 252"/>
                <a:gd name="T77" fmla="*/ 251 h 252"/>
                <a:gd name="T78" fmla="*/ 150 w 252"/>
                <a:gd name="T79" fmla="*/ 249 h 252"/>
                <a:gd name="T80" fmla="*/ 155 w 252"/>
                <a:gd name="T81" fmla="*/ 247 h 252"/>
                <a:gd name="T82" fmla="*/ 158 w 252"/>
                <a:gd name="T83" fmla="*/ 246 h 252"/>
                <a:gd name="T84" fmla="*/ 161 w 252"/>
                <a:gd name="T85" fmla="*/ 246 h 252"/>
                <a:gd name="T86" fmla="*/ 174 w 252"/>
                <a:gd name="T87" fmla="*/ 242 h 252"/>
                <a:gd name="T88" fmla="*/ 184 w 252"/>
                <a:gd name="T89" fmla="*/ 236 h 252"/>
                <a:gd name="T90" fmla="*/ 196 w 252"/>
                <a:gd name="T91" fmla="*/ 230 h 252"/>
                <a:gd name="T92" fmla="*/ 216 w 252"/>
                <a:gd name="T93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6" y="215"/>
                  </a:moveTo>
                  <a:lnTo>
                    <a:pt x="231" y="195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1"/>
                  </a:lnTo>
                  <a:lnTo>
                    <a:pt x="246" y="157"/>
                  </a:lnTo>
                  <a:lnTo>
                    <a:pt x="247" y="155"/>
                  </a:lnTo>
                  <a:lnTo>
                    <a:pt x="250" y="150"/>
                  </a:lnTo>
                  <a:lnTo>
                    <a:pt x="251" y="137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50" y="99"/>
                  </a:lnTo>
                  <a:lnTo>
                    <a:pt x="242" y="77"/>
                  </a:lnTo>
                  <a:lnTo>
                    <a:pt x="231" y="55"/>
                  </a:lnTo>
                  <a:lnTo>
                    <a:pt x="216" y="38"/>
                  </a:lnTo>
                  <a:lnTo>
                    <a:pt x="196" y="20"/>
                  </a:lnTo>
                  <a:lnTo>
                    <a:pt x="174" y="9"/>
                  </a:lnTo>
                  <a:lnTo>
                    <a:pt x="161" y="4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100" y="1"/>
                  </a:lnTo>
                  <a:lnTo>
                    <a:pt x="77" y="9"/>
                  </a:lnTo>
                  <a:lnTo>
                    <a:pt x="56" y="20"/>
                  </a:lnTo>
                  <a:lnTo>
                    <a:pt x="38" y="38"/>
                  </a:lnTo>
                  <a:lnTo>
                    <a:pt x="20" y="55"/>
                  </a:lnTo>
                  <a:lnTo>
                    <a:pt x="9" y="77"/>
                  </a:lnTo>
                  <a:lnTo>
                    <a:pt x="1" y="99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20" y="195"/>
                  </a:lnTo>
                  <a:lnTo>
                    <a:pt x="38" y="215"/>
                  </a:lnTo>
                  <a:lnTo>
                    <a:pt x="56" y="230"/>
                  </a:lnTo>
                  <a:lnTo>
                    <a:pt x="77" y="242"/>
                  </a:lnTo>
                  <a:lnTo>
                    <a:pt x="100" y="249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8" y="251"/>
                  </a:lnTo>
                  <a:lnTo>
                    <a:pt x="150" y="249"/>
                  </a:lnTo>
                  <a:lnTo>
                    <a:pt x="155" y="247"/>
                  </a:lnTo>
                  <a:lnTo>
                    <a:pt x="158" y="246"/>
                  </a:lnTo>
                  <a:lnTo>
                    <a:pt x="161" y="246"/>
                  </a:lnTo>
                  <a:lnTo>
                    <a:pt x="174" y="242"/>
                  </a:lnTo>
                  <a:lnTo>
                    <a:pt x="184" y="236"/>
                  </a:lnTo>
                  <a:lnTo>
                    <a:pt x="196" y="230"/>
                  </a:lnTo>
                  <a:lnTo>
                    <a:pt x="216" y="21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D58BDF10-CB54-98A6-B7CF-6B8D3178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1878013"/>
              <a:ext cx="100013" cy="100013"/>
            </a:xfrm>
            <a:custGeom>
              <a:avLst/>
              <a:gdLst>
                <a:gd name="T0" fmla="*/ 216 w 253"/>
                <a:gd name="T1" fmla="*/ 215 h 252"/>
                <a:gd name="T2" fmla="*/ 231 w 253"/>
                <a:gd name="T3" fmla="*/ 195 h 252"/>
                <a:gd name="T4" fmla="*/ 236 w 253"/>
                <a:gd name="T5" fmla="*/ 184 h 252"/>
                <a:gd name="T6" fmla="*/ 243 w 253"/>
                <a:gd name="T7" fmla="*/ 174 h 252"/>
                <a:gd name="T8" fmla="*/ 246 w 253"/>
                <a:gd name="T9" fmla="*/ 161 h 252"/>
                <a:gd name="T10" fmla="*/ 246 w 253"/>
                <a:gd name="T11" fmla="*/ 157 h 252"/>
                <a:gd name="T12" fmla="*/ 248 w 253"/>
                <a:gd name="T13" fmla="*/ 155 h 252"/>
                <a:gd name="T14" fmla="*/ 250 w 253"/>
                <a:gd name="T15" fmla="*/ 150 h 252"/>
                <a:gd name="T16" fmla="*/ 251 w 253"/>
                <a:gd name="T17" fmla="*/ 137 h 252"/>
                <a:gd name="T18" fmla="*/ 251 w 253"/>
                <a:gd name="T19" fmla="*/ 131 h 252"/>
                <a:gd name="T20" fmla="*/ 253 w 253"/>
                <a:gd name="T21" fmla="*/ 126 h 252"/>
                <a:gd name="T22" fmla="*/ 250 w 253"/>
                <a:gd name="T23" fmla="*/ 99 h 252"/>
                <a:gd name="T24" fmla="*/ 243 w 253"/>
                <a:gd name="T25" fmla="*/ 77 h 252"/>
                <a:gd name="T26" fmla="*/ 231 w 253"/>
                <a:gd name="T27" fmla="*/ 55 h 252"/>
                <a:gd name="T28" fmla="*/ 216 w 253"/>
                <a:gd name="T29" fmla="*/ 38 h 252"/>
                <a:gd name="T30" fmla="*/ 196 w 253"/>
                <a:gd name="T31" fmla="*/ 20 h 252"/>
                <a:gd name="T32" fmla="*/ 174 w 253"/>
                <a:gd name="T33" fmla="*/ 9 h 252"/>
                <a:gd name="T34" fmla="*/ 162 w 253"/>
                <a:gd name="T35" fmla="*/ 4 h 252"/>
                <a:gd name="T36" fmla="*/ 150 w 253"/>
                <a:gd name="T37" fmla="*/ 1 h 252"/>
                <a:gd name="T38" fmla="*/ 127 w 253"/>
                <a:gd name="T39" fmla="*/ 0 h 252"/>
                <a:gd name="T40" fmla="*/ 100 w 253"/>
                <a:gd name="T41" fmla="*/ 1 h 252"/>
                <a:gd name="T42" fmla="*/ 77 w 253"/>
                <a:gd name="T43" fmla="*/ 9 h 252"/>
                <a:gd name="T44" fmla="*/ 56 w 253"/>
                <a:gd name="T45" fmla="*/ 20 h 252"/>
                <a:gd name="T46" fmla="*/ 38 w 253"/>
                <a:gd name="T47" fmla="*/ 38 h 252"/>
                <a:gd name="T48" fmla="*/ 21 w 253"/>
                <a:gd name="T49" fmla="*/ 55 h 252"/>
                <a:gd name="T50" fmla="*/ 9 w 253"/>
                <a:gd name="T51" fmla="*/ 77 h 252"/>
                <a:gd name="T52" fmla="*/ 2 w 253"/>
                <a:gd name="T53" fmla="*/ 99 h 252"/>
                <a:gd name="T54" fmla="*/ 0 w 253"/>
                <a:gd name="T55" fmla="*/ 126 h 252"/>
                <a:gd name="T56" fmla="*/ 2 w 253"/>
                <a:gd name="T57" fmla="*/ 150 h 252"/>
                <a:gd name="T58" fmla="*/ 4 w 253"/>
                <a:gd name="T59" fmla="*/ 161 h 252"/>
                <a:gd name="T60" fmla="*/ 9 w 253"/>
                <a:gd name="T61" fmla="*/ 174 h 252"/>
                <a:gd name="T62" fmla="*/ 21 w 253"/>
                <a:gd name="T63" fmla="*/ 195 h 252"/>
                <a:gd name="T64" fmla="*/ 38 w 253"/>
                <a:gd name="T65" fmla="*/ 215 h 252"/>
                <a:gd name="T66" fmla="*/ 56 w 253"/>
                <a:gd name="T67" fmla="*/ 230 h 252"/>
                <a:gd name="T68" fmla="*/ 77 w 253"/>
                <a:gd name="T69" fmla="*/ 242 h 252"/>
                <a:gd name="T70" fmla="*/ 100 w 253"/>
                <a:gd name="T71" fmla="*/ 249 h 252"/>
                <a:gd name="T72" fmla="*/ 127 w 253"/>
                <a:gd name="T73" fmla="*/ 252 h 252"/>
                <a:gd name="T74" fmla="*/ 132 w 253"/>
                <a:gd name="T75" fmla="*/ 251 h 252"/>
                <a:gd name="T76" fmla="*/ 138 w 253"/>
                <a:gd name="T77" fmla="*/ 251 h 252"/>
                <a:gd name="T78" fmla="*/ 150 w 253"/>
                <a:gd name="T79" fmla="*/ 249 h 252"/>
                <a:gd name="T80" fmla="*/ 156 w 253"/>
                <a:gd name="T81" fmla="*/ 247 h 252"/>
                <a:gd name="T82" fmla="*/ 158 w 253"/>
                <a:gd name="T83" fmla="*/ 246 h 252"/>
                <a:gd name="T84" fmla="*/ 162 w 253"/>
                <a:gd name="T85" fmla="*/ 246 h 252"/>
                <a:gd name="T86" fmla="*/ 174 w 253"/>
                <a:gd name="T87" fmla="*/ 242 h 252"/>
                <a:gd name="T88" fmla="*/ 185 w 253"/>
                <a:gd name="T89" fmla="*/ 236 h 252"/>
                <a:gd name="T90" fmla="*/ 196 w 253"/>
                <a:gd name="T91" fmla="*/ 230 h 252"/>
                <a:gd name="T92" fmla="*/ 216 w 253"/>
                <a:gd name="T93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3" h="252">
                  <a:moveTo>
                    <a:pt x="216" y="215"/>
                  </a:moveTo>
                  <a:lnTo>
                    <a:pt x="231" y="195"/>
                  </a:lnTo>
                  <a:lnTo>
                    <a:pt x="236" y="184"/>
                  </a:lnTo>
                  <a:lnTo>
                    <a:pt x="243" y="174"/>
                  </a:lnTo>
                  <a:lnTo>
                    <a:pt x="246" y="161"/>
                  </a:lnTo>
                  <a:lnTo>
                    <a:pt x="246" y="157"/>
                  </a:lnTo>
                  <a:lnTo>
                    <a:pt x="248" y="155"/>
                  </a:lnTo>
                  <a:lnTo>
                    <a:pt x="250" y="150"/>
                  </a:lnTo>
                  <a:lnTo>
                    <a:pt x="251" y="137"/>
                  </a:lnTo>
                  <a:lnTo>
                    <a:pt x="251" y="131"/>
                  </a:lnTo>
                  <a:lnTo>
                    <a:pt x="253" y="126"/>
                  </a:lnTo>
                  <a:lnTo>
                    <a:pt x="250" y="99"/>
                  </a:lnTo>
                  <a:lnTo>
                    <a:pt x="243" y="77"/>
                  </a:lnTo>
                  <a:lnTo>
                    <a:pt x="231" y="55"/>
                  </a:lnTo>
                  <a:lnTo>
                    <a:pt x="216" y="38"/>
                  </a:lnTo>
                  <a:lnTo>
                    <a:pt x="196" y="20"/>
                  </a:lnTo>
                  <a:lnTo>
                    <a:pt x="174" y="9"/>
                  </a:lnTo>
                  <a:lnTo>
                    <a:pt x="162" y="4"/>
                  </a:lnTo>
                  <a:lnTo>
                    <a:pt x="150" y="1"/>
                  </a:lnTo>
                  <a:lnTo>
                    <a:pt x="127" y="0"/>
                  </a:lnTo>
                  <a:lnTo>
                    <a:pt x="100" y="1"/>
                  </a:lnTo>
                  <a:lnTo>
                    <a:pt x="77" y="9"/>
                  </a:lnTo>
                  <a:lnTo>
                    <a:pt x="56" y="20"/>
                  </a:lnTo>
                  <a:lnTo>
                    <a:pt x="38" y="38"/>
                  </a:lnTo>
                  <a:lnTo>
                    <a:pt x="21" y="55"/>
                  </a:lnTo>
                  <a:lnTo>
                    <a:pt x="9" y="77"/>
                  </a:lnTo>
                  <a:lnTo>
                    <a:pt x="2" y="99"/>
                  </a:lnTo>
                  <a:lnTo>
                    <a:pt x="0" y="126"/>
                  </a:lnTo>
                  <a:lnTo>
                    <a:pt x="2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21" y="195"/>
                  </a:lnTo>
                  <a:lnTo>
                    <a:pt x="38" y="215"/>
                  </a:lnTo>
                  <a:lnTo>
                    <a:pt x="56" y="230"/>
                  </a:lnTo>
                  <a:lnTo>
                    <a:pt x="77" y="242"/>
                  </a:lnTo>
                  <a:lnTo>
                    <a:pt x="100" y="249"/>
                  </a:lnTo>
                  <a:lnTo>
                    <a:pt x="127" y="252"/>
                  </a:lnTo>
                  <a:lnTo>
                    <a:pt x="132" y="251"/>
                  </a:lnTo>
                  <a:lnTo>
                    <a:pt x="138" y="251"/>
                  </a:lnTo>
                  <a:lnTo>
                    <a:pt x="150" y="249"/>
                  </a:lnTo>
                  <a:lnTo>
                    <a:pt x="156" y="247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74" y="242"/>
                  </a:lnTo>
                  <a:lnTo>
                    <a:pt x="185" y="236"/>
                  </a:lnTo>
                  <a:lnTo>
                    <a:pt x="196" y="230"/>
                  </a:lnTo>
                  <a:lnTo>
                    <a:pt x="216" y="21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0FDBBC32-9B0E-F4B9-C4D5-E08911CBA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4451" y="1754188"/>
              <a:ext cx="100013" cy="100013"/>
            </a:xfrm>
            <a:custGeom>
              <a:avLst/>
              <a:gdLst>
                <a:gd name="T0" fmla="*/ 215 w 252"/>
                <a:gd name="T1" fmla="*/ 216 h 252"/>
                <a:gd name="T2" fmla="*/ 230 w 252"/>
                <a:gd name="T3" fmla="*/ 196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2 h 252"/>
                <a:gd name="T10" fmla="*/ 246 w 252"/>
                <a:gd name="T11" fmla="*/ 158 h 252"/>
                <a:gd name="T12" fmla="*/ 247 w 252"/>
                <a:gd name="T13" fmla="*/ 155 h 252"/>
                <a:gd name="T14" fmla="*/ 249 w 252"/>
                <a:gd name="T15" fmla="*/ 150 h 252"/>
                <a:gd name="T16" fmla="*/ 251 w 252"/>
                <a:gd name="T17" fmla="*/ 138 h 252"/>
                <a:gd name="T18" fmla="*/ 251 w 252"/>
                <a:gd name="T19" fmla="*/ 131 h 252"/>
                <a:gd name="T20" fmla="*/ 252 w 252"/>
                <a:gd name="T21" fmla="*/ 126 h 252"/>
                <a:gd name="T22" fmla="*/ 249 w 252"/>
                <a:gd name="T23" fmla="*/ 100 h 252"/>
                <a:gd name="T24" fmla="*/ 242 w 252"/>
                <a:gd name="T25" fmla="*/ 77 h 252"/>
                <a:gd name="T26" fmla="*/ 230 w 252"/>
                <a:gd name="T27" fmla="*/ 56 h 252"/>
                <a:gd name="T28" fmla="*/ 215 w 252"/>
                <a:gd name="T29" fmla="*/ 38 h 252"/>
                <a:gd name="T30" fmla="*/ 195 w 252"/>
                <a:gd name="T31" fmla="*/ 20 h 252"/>
                <a:gd name="T32" fmla="*/ 174 w 252"/>
                <a:gd name="T33" fmla="*/ 9 h 252"/>
                <a:gd name="T34" fmla="*/ 161 w 252"/>
                <a:gd name="T35" fmla="*/ 4 h 252"/>
                <a:gd name="T36" fmla="*/ 150 w 252"/>
                <a:gd name="T37" fmla="*/ 1 h 252"/>
                <a:gd name="T38" fmla="*/ 126 w 252"/>
                <a:gd name="T39" fmla="*/ 0 h 252"/>
                <a:gd name="T40" fmla="*/ 99 w 252"/>
                <a:gd name="T41" fmla="*/ 1 h 252"/>
                <a:gd name="T42" fmla="*/ 77 w 252"/>
                <a:gd name="T43" fmla="*/ 9 h 252"/>
                <a:gd name="T44" fmla="*/ 55 w 252"/>
                <a:gd name="T45" fmla="*/ 20 h 252"/>
                <a:gd name="T46" fmla="*/ 38 w 252"/>
                <a:gd name="T47" fmla="*/ 38 h 252"/>
                <a:gd name="T48" fmla="*/ 20 w 252"/>
                <a:gd name="T49" fmla="*/ 56 h 252"/>
                <a:gd name="T50" fmla="*/ 9 w 252"/>
                <a:gd name="T51" fmla="*/ 77 h 252"/>
                <a:gd name="T52" fmla="*/ 1 w 252"/>
                <a:gd name="T53" fmla="*/ 100 h 252"/>
                <a:gd name="T54" fmla="*/ 0 w 252"/>
                <a:gd name="T55" fmla="*/ 126 h 252"/>
                <a:gd name="T56" fmla="*/ 1 w 252"/>
                <a:gd name="T57" fmla="*/ 150 h 252"/>
                <a:gd name="T58" fmla="*/ 4 w 252"/>
                <a:gd name="T59" fmla="*/ 162 h 252"/>
                <a:gd name="T60" fmla="*/ 9 w 252"/>
                <a:gd name="T61" fmla="*/ 174 h 252"/>
                <a:gd name="T62" fmla="*/ 20 w 252"/>
                <a:gd name="T63" fmla="*/ 196 h 252"/>
                <a:gd name="T64" fmla="*/ 38 w 252"/>
                <a:gd name="T65" fmla="*/ 216 h 252"/>
                <a:gd name="T66" fmla="*/ 55 w 252"/>
                <a:gd name="T67" fmla="*/ 231 h 252"/>
                <a:gd name="T68" fmla="*/ 77 w 252"/>
                <a:gd name="T69" fmla="*/ 242 h 252"/>
                <a:gd name="T70" fmla="*/ 99 w 252"/>
                <a:gd name="T71" fmla="*/ 250 h 252"/>
                <a:gd name="T72" fmla="*/ 126 w 252"/>
                <a:gd name="T73" fmla="*/ 252 h 252"/>
                <a:gd name="T74" fmla="*/ 131 w 252"/>
                <a:gd name="T75" fmla="*/ 251 h 252"/>
                <a:gd name="T76" fmla="*/ 137 w 252"/>
                <a:gd name="T77" fmla="*/ 251 h 252"/>
                <a:gd name="T78" fmla="*/ 150 w 252"/>
                <a:gd name="T79" fmla="*/ 250 h 252"/>
                <a:gd name="T80" fmla="*/ 155 w 252"/>
                <a:gd name="T81" fmla="*/ 247 h 252"/>
                <a:gd name="T82" fmla="*/ 157 w 252"/>
                <a:gd name="T83" fmla="*/ 246 h 252"/>
                <a:gd name="T84" fmla="*/ 161 w 252"/>
                <a:gd name="T85" fmla="*/ 246 h 252"/>
                <a:gd name="T86" fmla="*/ 174 w 252"/>
                <a:gd name="T87" fmla="*/ 242 h 252"/>
                <a:gd name="T88" fmla="*/ 184 w 252"/>
                <a:gd name="T89" fmla="*/ 236 h 252"/>
                <a:gd name="T90" fmla="*/ 195 w 252"/>
                <a:gd name="T91" fmla="*/ 231 h 252"/>
                <a:gd name="T92" fmla="*/ 215 w 252"/>
                <a:gd name="T93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5" y="216"/>
                  </a:moveTo>
                  <a:lnTo>
                    <a:pt x="230" y="196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2"/>
                  </a:lnTo>
                  <a:lnTo>
                    <a:pt x="246" y="158"/>
                  </a:lnTo>
                  <a:lnTo>
                    <a:pt x="247" y="155"/>
                  </a:lnTo>
                  <a:lnTo>
                    <a:pt x="249" y="150"/>
                  </a:lnTo>
                  <a:lnTo>
                    <a:pt x="251" y="138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49" y="100"/>
                  </a:lnTo>
                  <a:lnTo>
                    <a:pt x="242" y="77"/>
                  </a:lnTo>
                  <a:lnTo>
                    <a:pt x="230" y="56"/>
                  </a:lnTo>
                  <a:lnTo>
                    <a:pt x="215" y="38"/>
                  </a:lnTo>
                  <a:lnTo>
                    <a:pt x="195" y="20"/>
                  </a:lnTo>
                  <a:lnTo>
                    <a:pt x="174" y="9"/>
                  </a:lnTo>
                  <a:lnTo>
                    <a:pt x="161" y="4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99" y="1"/>
                  </a:lnTo>
                  <a:lnTo>
                    <a:pt x="77" y="9"/>
                  </a:lnTo>
                  <a:lnTo>
                    <a:pt x="55" y="20"/>
                  </a:lnTo>
                  <a:lnTo>
                    <a:pt x="38" y="38"/>
                  </a:lnTo>
                  <a:lnTo>
                    <a:pt x="20" y="56"/>
                  </a:lnTo>
                  <a:lnTo>
                    <a:pt x="9" y="77"/>
                  </a:lnTo>
                  <a:lnTo>
                    <a:pt x="1" y="100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4" y="162"/>
                  </a:lnTo>
                  <a:lnTo>
                    <a:pt x="9" y="174"/>
                  </a:lnTo>
                  <a:lnTo>
                    <a:pt x="20" y="196"/>
                  </a:lnTo>
                  <a:lnTo>
                    <a:pt x="38" y="216"/>
                  </a:lnTo>
                  <a:lnTo>
                    <a:pt x="55" y="231"/>
                  </a:lnTo>
                  <a:lnTo>
                    <a:pt x="77" y="242"/>
                  </a:lnTo>
                  <a:lnTo>
                    <a:pt x="99" y="250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7" y="251"/>
                  </a:lnTo>
                  <a:lnTo>
                    <a:pt x="150" y="250"/>
                  </a:lnTo>
                  <a:lnTo>
                    <a:pt x="155" y="247"/>
                  </a:lnTo>
                  <a:lnTo>
                    <a:pt x="157" y="246"/>
                  </a:lnTo>
                  <a:lnTo>
                    <a:pt x="161" y="246"/>
                  </a:lnTo>
                  <a:lnTo>
                    <a:pt x="174" y="242"/>
                  </a:lnTo>
                  <a:lnTo>
                    <a:pt x="184" y="236"/>
                  </a:lnTo>
                  <a:lnTo>
                    <a:pt x="195" y="231"/>
                  </a:lnTo>
                  <a:lnTo>
                    <a:pt x="215" y="2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920DEBB-6E2B-E905-62F8-56477E688FA9}"/>
              </a:ext>
            </a:extLst>
          </p:cNvPr>
          <p:cNvGrpSpPr/>
          <p:nvPr/>
        </p:nvGrpSpPr>
        <p:grpSpPr>
          <a:xfrm>
            <a:off x="5606697" y="3895223"/>
            <a:ext cx="5817895" cy="1924136"/>
            <a:chOff x="3611563" y="3841750"/>
            <a:chExt cx="5935663" cy="2100263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1E244326-F051-0263-E89F-A1B88BCE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3841750"/>
              <a:ext cx="5834063" cy="2000250"/>
            </a:xfrm>
            <a:custGeom>
              <a:avLst/>
              <a:gdLst>
                <a:gd name="T0" fmla="*/ 0 w 14701"/>
                <a:gd name="T1" fmla="*/ 0 h 5042"/>
                <a:gd name="T2" fmla="*/ 0 w 14701"/>
                <a:gd name="T3" fmla="*/ 5042 h 5042"/>
                <a:gd name="T4" fmla="*/ 14701 w 14701"/>
                <a:gd name="T5" fmla="*/ 5042 h 5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01" h="5042">
                  <a:moveTo>
                    <a:pt x="0" y="0"/>
                  </a:moveTo>
                  <a:lnTo>
                    <a:pt x="0" y="5042"/>
                  </a:lnTo>
                  <a:lnTo>
                    <a:pt x="14701" y="50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6394EBE5-7B25-6F5E-2B65-4083F3DD2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6538" y="5842000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FFA36E9D-6CA4-A7C0-4F56-C4207633C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7688" y="5842000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4535E33D-27E1-7FCB-4785-95F4B3005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0426" y="5842000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94866EB0-8306-9AE8-4A48-3ADF01BE8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3163" y="5842000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19">
              <a:extLst>
                <a:ext uri="{FF2B5EF4-FFF2-40B4-BE49-F238E27FC236}">
                  <a16:creationId xmlns:a16="http://schemas.microsoft.com/office/drawing/2014/main" id="{6D7611C8-2C7D-0C1D-5220-F3B27C6DE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9913" y="5842000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20">
              <a:extLst>
                <a:ext uri="{FF2B5EF4-FFF2-40B4-BE49-F238E27FC236}">
                  <a16:creationId xmlns:a16="http://schemas.microsoft.com/office/drawing/2014/main" id="{90AF443D-120C-EE41-4176-175A136BD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01063" y="5842000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E21EFEB7-4790-B5C2-F215-9F4D1FF37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1" y="5842000"/>
              <a:ext cx="0" cy="100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24">
              <a:extLst>
                <a:ext uri="{FF2B5EF4-FFF2-40B4-BE49-F238E27FC236}">
                  <a16:creationId xmlns:a16="http://schemas.microsoft.com/office/drawing/2014/main" id="{155D5E02-0141-19AC-E648-EB3AF8B97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5842000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25">
              <a:extLst>
                <a:ext uri="{FF2B5EF4-FFF2-40B4-BE49-F238E27FC236}">
                  <a16:creationId xmlns:a16="http://schemas.microsoft.com/office/drawing/2014/main" id="{6D8AE62B-9819-BFDA-0D8C-A124D7F9C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5348288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26">
              <a:extLst>
                <a:ext uri="{FF2B5EF4-FFF2-40B4-BE49-F238E27FC236}">
                  <a16:creationId xmlns:a16="http://schemas.microsoft.com/office/drawing/2014/main" id="{3CEF168A-CBD3-5158-6FF4-AA5CC392C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4856163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27">
              <a:extLst>
                <a:ext uri="{FF2B5EF4-FFF2-40B4-BE49-F238E27FC236}">
                  <a16:creationId xmlns:a16="http://schemas.microsoft.com/office/drawing/2014/main" id="{ABA8BA2C-35F9-874A-3A7F-696E637E7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4364038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7D0A5852-97B0-2533-C5DB-65D05006F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563" y="3871913"/>
              <a:ext cx="101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34">
              <a:extLst>
                <a:ext uri="{FF2B5EF4-FFF2-40B4-BE49-F238E27FC236}">
                  <a16:creationId xmlns:a16="http://schemas.microsoft.com/office/drawing/2014/main" id="{FC56F4BC-3EB4-54B0-505F-6C020E566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3163" y="4856163"/>
              <a:ext cx="57102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67DAD5D3-7C8C-08D9-5A6A-990DE1E6E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59613" y="4410075"/>
              <a:ext cx="0" cy="33655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462F8E50-3D4E-EE0A-55AC-51617ADFF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5288" y="4670425"/>
              <a:ext cx="0" cy="504825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907AC91C-7615-4F57-3573-D827F6588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4138" y="4659313"/>
              <a:ext cx="0" cy="43815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42">
              <a:extLst>
                <a:ext uri="{FF2B5EF4-FFF2-40B4-BE49-F238E27FC236}">
                  <a16:creationId xmlns:a16="http://schemas.microsoft.com/office/drawing/2014/main" id="{198BDCFF-8560-9274-D401-1F17AC8FB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1913" y="4237038"/>
              <a:ext cx="0" cy="344488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Line 43">
              <a:extLst>
                <a:ext uri="{FF2B5EF4-FFF2-40B4-BE49-F238E27FC236}">
                  <a16:creationId xmlns:a16="http://schemas.microsoft.com/office/drawing/2014/main" id="{9B918443-3006-708B-F431-63BB4D9A6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6001" y="4492625"/>
              <a:ext cx="0" cy="45720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4CC6369A-0716-031B-5FFC-5FBAED76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4806950"/>
              <a:ext cx="100013" cy="100013"/>
            </a:xfrm>
            <a:custGeom>
              <a:avLst/>
              <a:gdLst>
                <a:gd name="T0" fmla="*/ 216 w 252"/>
                <a:gd name="T1" fmla="*/ 216 h 252"/>
                <a:gd name="T2" fmla="*/ 231 w 252"/>
                <a:gd name="T3" fmla="*/ 196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2 h 252"/>
                <a:gd name="T10" fmla="*/ 246 w 252"/>
                <a:gd name="T11" fmla="*/ 158 h 252"/>
                <a:gd name="T12" fmla="*/ 247 w 252"/>
                <a:gd name="T13" fmla="*/ 155 h 252"/>
                <a:gd name="T14" fmla="*/ 250 w 252"/>
                <a:gd name="T15" fmla="*/ 150 h 252"/>
                <a:gd name="T16" fmla="*/ 251 w 252"/>
                <a:gd name="T17" fmla="*/ 138 h 252"/>
                <a:gd name="T18" fmla="*/ 251 w 252"/>
                <a:gd name="T19" fmla="*/ 131 h 252"/>
                <a:gd name="T20" fmla="*/ 252 w 252"/>
                <a:gd name="T21" fmla="*/ 126 h 252"/>
                <a:gd name="T22" fmla="*/ 250 w 252"/>
                <a:gd name="T23" fmla="*/ 100 h 252"/>
                <a:gd name="T24" fmla="*/ 242 w 252"/>
                <a:gd name="T25" fmla="*/ 77 h 252"/>
                <a:gd name="T26" fmla="*/ 231 w 252"/>
                <a:gd name="T27" fmla="*/ 56 h 252"/>
                <a:gd name="T28" fmla="*/ 216 w 252"/>
                <a:gd name="T29" fmla="*/ 38 h 252"/>
                <a:gd name="T30" fmla="*/ 196 w 252"/>
                <a:gd name="T31" fmla="*/ 20 h 252"/>
                <a:gd name="T32" fmla="*/ 174 w 252"/>
                <a:gd name="T33" fmla="*/ 9 h 252"/>
                <a:gd name="T34" fmla="*/ 162 w 252"/>
                <a:gd name="T35" fmla="*/ 4 h 252"/>
                <a:gd name="T36" fmla="*/ 150 w 252"/>
                <a:gd name="T37" fmla="*/ 1 h 252"/>
                <a:gd name="T38" fmla="*/ 126 w 252"/>
                <a:gd name="T39" fmla="*/ 0 h 252"/>
                <a:gd name="T40" fmla="*/ 100 w 252"/>
                <a:gd name="T41" fmla="*/ 1 h 252"/>
                <a:gd name="T42" fmla="*/ 77 w 252"/>
                <a:gd name="T43" fmla="*/ 9 h 252"/>
                <a:gd name="T44" fmla="*/ 56 w 252"/>
                <a:gd name="T45" fmla="*/ 20 h 252"/>
                <a:gd name="T46" fmla="*/ 38 w 252"/>
                <a:gd name="T47" fmla="*/ 38 h 252"/>
                <a:gd name="T48" fmla="*/ 20 w 252"/>
                <a:gd name="T49" fmla="*/ 56 h 252"/>
                <a:gd name="T50" fmla="*/ 9 w 252"/>
                <a:gd name="T51" fmla="*/ 77 h 252"/>
                <a:gd name="T52" fmla="*/ 2 w 252"/>
                <a:gd name="T53" fmla="*/ 100 h 252"/>
                <a:gd name="T54" fmla="*/ 0 w 252"/>
                <a:gd name="T55" fmla="*/ 126 h 252"/>
                <a:gd name="T56" fmla="*/ 2 w 252"/>
                <a:gd name="T57" fmla="*/ 150 h 252"/>
                <a:gd name="T58" fmla="*/ 4 w 252"/>
                <a:gd name="T59" fmla="*/ 162 h 252"/>
                <a:gd name="T60" fmla="*/ 9 w 252"/>
                <a:gd name="T61" fmla="*/ 174 h 252"/>
                <a:gd name="T62" fmla="*/ 20 w 252"/>
                <a:gd name="T63" fmla="*/ 196 h 252"/>
                <a:gd name="T64" fmla="*/ 38 w 252"/>
                <a:gd name="T65" fmla="*/ 216 h 252"/>
                <a:gd name="T66" fmla="*/ 56 w 252"/>
                <a:gd name="T67" fmla="*/ 231 h 252"/>
                <a:gd name="T68" fmla="*/ 77 w 252"/>
                <a:gd name="T69" fmla="*/ 242 h 252"/>
                <a:gd name="T70" fmla="*/ 100 w 252"/>
                <a:gd name="T71" fmla="*/ 250 h 252"/>
                <a:gd name="T72" fmla="*/ 126 w 252"/>
                <a:gd name="T73" fmla="*/ 252 h 252"/>
                <a:gd name="T74" fmla="*/ 131 w 252"/>
                <a:gd name="T75" fmla="*/ 251 h 252"/>
                <a:gd name="T76" fmla="*/ 138 w 252"/>
                <a:gd name="T77" fmla="*/ 251 h 252"/>
                <a:gd name="T78" fmla="*/ 150 w 252"/>
                <a:gd name="T79" fmla="*/ 250 h 252"/>
                <a:gd name="T80" fmla="*/ 155 w 252"/>
                <a:gd name="T81" fmla="*/ 247 h 252"/>
                <a:gd name="T82" fmla="*/ 158 w 252"/>
                <a:gd name="T83" fmla="*/ 246 h 252"/>
                <a:gd name="T84" fmla="*/ 162 w 252"/>
                <a:gd name="T85" fmla="*/ 246 h 252"/>
                <a:gd name="T86" fmla="*/ 174 w 252"/>
                <a:gd name="T87" fmla="*/ 242 h 252"/>
                <a:gd name="T88" fmla="*/ 184 w 252"/>
                <a:gd name="T89" fmla="*/ 236 h 252"/>
                <a:gd name="T90" fmla="*/ 196 w 252"/>
                <a:gd name="T91" fmla="*/ 231 h 252"/>
                <a:gd name="T92" fmla="*/ 216 w 252"/>
                <a:gd name="T93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6" y="216"/>
                  </a:moveTo>
                  <a:lnTo>
                    <a:pt x="231" y="196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2"/>
                  </a:lnTo>
                  <a:lnTo>
                    <a:pt x="246" y="158"/>
                  </a:lnTo>
                  <a:lnTo>
                    <a:pt x="247" y="155"/>
                  </a:lnTo>
                  <a:lnTo>
                    <a:pt x="250" y="150"/>
                  </a:lnTo>
                  <a:lnTo>
                    <a:pt x="251" y="138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50" y="100"/>
                  </a:lnTo>
                  <a:lnTo>
                    <a:pt x="242" y="77"/>
                  </a:lnTo>
                  <a:lnTo>
                    <a:pt x="231" y="56"/>
                  </a:lnTo>
                  <a:lnTo>
                    <a:pt x="216" y="38"/>
                  </a:lnTo>
                  <a:lnTo>
                    <a:pt x="196" y="20"/>
                  </a:lnTo>
                  <a:lnTo>
                    <a:pt x="174" y="9"/>
                  </a:lnTo>
                  <a:lnTo>
                    <a:pt x="162" y="4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100" y="1"/>
                  </a:lnTo>
                  <a:lnTo>
                    <a:pt x="77" y="9"/>
                  </a:lnTo>
                  <a:lnTo>
                    <a:pt x="56" y="20"/>
                  </a:lnTo>
                  <a:lnTo>
                    <a:pt x="38" y="38"/>
                  </a:lnTo>
                  <a:lnTo>
                    <a:pt x="20" y="56"/>
                  </a:lnTo>
                  <a:lnTo>
                    <a:pt x="9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2" y="150"/>
                  </a:lnTo>
                  <a:lnTo>
                    <a:pt x="4" y="162"/>
                  </a:lnTo>
                  <a:lnTo>
                    <a:pt x="9" y="174"/>
                  </a:lnTo>
                  <a:lnTo>
                    <a:pt x="20" y="196"/>
                  </a:lnTo>
                  <a:lnTo>
                    <a:pt x="38" y="216"/>
                  </a:lnTo>
                  <a:lnTo>
                    <a:pt x="56" y="231"/>
                  </a:lnTo>
                  <a:lnTo>
                    <a:pt x="77" y="242"/>
                  </a:lnTo>
                  <a:lnTo>
                    <a:pt x="100" y="250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8" y="251"/>
                  </a:lnTo>
                  <a:lnTo>
                    <a:pt x="150" y="250"/>
                  </a:lnTo>
                  <a:lnTo>
                    <a:pt x="155" y="247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74" y="242"/>
                  </a:lnTo>
                  <a:lnTo>
                    <a:pt x="184" y="236"/>
                  </a:lnTo>
                  <a:lnTo>
                    <a:pt x="196" y="231"/>
                  </a:lnTo>
                  <a:lnTo>
                    <a:pt x="216" y="2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A11FF16E-1E21-AF78-409F-5D3A8AC6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1" y="4359275"/>
              <a:ext cx="100013" cy="100013"/>
            </a:xfrm>
            <a:custGeom>
              <a:avLst/>
              <a:gdLst>
                <a:gd name="T0" fmla="*/ 215 w 252"/>
                <a:gd name="T1" fmla="*/ 216 h 252"/>
                <a:gd name="T2" fmla="*/ 231 w 252"/>
                <a:gd name="T3" fmla="*/ 195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1 h 252"/>
                <a:gd name="T10" fmla="*/ 246 w 252"/>
                <a:gd name="T11" fmla="*/ 158 h 252"/>
                <a:gd name="T12" fmla="*/ 247 w 252"/>
                <a:gd name="T13" fmla="*/ 155 h 252"/>
                <a:gd name="T14" fmla="*/ 249 w 252"/>
                <a:gd name="T15" fmla="*/ 150 h 252"/>
                <a:gd name="T16" fmla="*/ 251 w 252"/>
                <a:gd name="T17" fmla="*/ 137 h 252"/>
                <a:gd name="T18" fmla="*/ 251 w 252"/>
                <a:gd name="T19" fmla="*/ 131 h 252"/>
                <a:gd name="T20" fmla="*/ 252 w 252"/>
                <a:gd name="T21" fmla="*/ 126 h 252"/>
                <a:gd name="T22" fmla="*/ 249 w 252"/>
                <a:gd name="T23" fmla="*/ 100 h 252"/>
                <a:gd name="T24" fmla="*/ 242 w 252"/>
                <a:gd name="T25" fmla="*/ 77 h 252"/>
                <a:gd name="T26" fmla="*/ 231 w 252"/>
                <a:gd name="T27" fmla="*/ 55 h 252"/>
                <a:gd name="T28" fmla="*/ 215 w 252"/>
                <a:gd name="T29" fmla="*/ 38 h 252"/>
                <a:gd name="T30" fmla="*/ 195 w 252"/>
                <a:gd name="T31" fmla="*/ 20 h 252"/>
                <a:gd name="T32" fmla="*/ 174 w 252"/>
                <a:gd name="T33" fmla="*/ 9 h 252"/>
                <a:gd name="T34" fmla="*/ 161 w 252"/>
                <a:gd name="T35" fmla="*/ 4 h 252"/>
                <a:gd name="T36" fmla="*/ 150 w 252"/>
                <a:gd name="T37" fmla="*/ 1 h 252"/>
                <a:gd name="T38" fmla="*/ 126 w 252"/>
                <a:gd name="T39" fmla="*/ 0 h 252"/>
                <a:gd name="T40" fmla="*/ 99 w 252"/>
                <a:gd name="T41" fmla="*/ 1 h 252"/>
                <a:gd name="T42" fmla="*/ 77 w 252"/>
                <a:gd name="T43" fmla="*/ 9 h 252"/>
                <a:gd name="T44" fmla="*/ 55 w 252"/>
                <a:gd name="T45" fmla="*/ 20 h 252"/>
                <a:gd name="T46" fmla="*/ 38 w 252"/>
                <a:gd name="T47" fmla="*/ 38 h 252"/>
                <a:gd name="T48" fmla="*/ 20 w 252"/>
                <a:gd name="T49" fmla="*/ 55 h 252"/>
                <a:gd name="T50" fmla="*/ 9 w 252"/>
                <a:gd name="T51" fmla="*/ 77 h 252"/>
                <a:gd name="T52" fmla="*/ 1 w 252"/>
                <a:gd name="T53" fmla="*/ 100 h 252"/>
                <a:gd name="T54" fmla="*/ 0 w 252"/>
                <a:gd name="T55" fmla="*/ 126 h 252"/>
                <a:gd name="T56" fmla="*/ 1 w 252"/>
                <a:gd name="T57" fmla="*/ 150 h 252"/>
                <a:gd name="T58" fmla="*/ 4 w 252"/>
                <a:gd name="T59" fmla="*/ 161 h 252"/>
                <a:gd name="T60" fmla="*/ 9 w 252"/>
                <a:gd name="T61" fmla="*/ 174 h 252"/>
                <a:gd name="T62" fmla="*/ 20 w 252"/>
                <a:gd name="T63" fmla="*/ 195 h 252"/>
                <a:gd name="T64" fmla="*/ 38 w 252"/>
                <a:gd name="T65" fmla="*/ 216 h 252"/>
                <a:gd name="T66" fmla="*/ 55 w 252"/>
                <a:gd name="T67" fmla="*/ 231 h 252"/>
                <a:gd name="T68" fmla="*/ 77 w 252"/>
                <a:gd name="T69" fmla="*/ 242 h 252"/>
                <a:gd name="T70" fmla="*/ 99 w 252"/>
                <a:gd name="T71" fmla="*/ 250 h 252"/>
                <a:gd name="T72" fmla="*/ 126 w 252"/>
                <a:gd name="T73" fmla="*/ 252 h 252"/>
                <a:gd name="T74" fmla="*/ 131 w 252"/>
                <a:gd name="T75" fmla="*/ 251 h 252"/>
                <a:gd name="T76" fmla="*/ 137 w 252"/>
                <a:gd name="T77" fmla="*/ 251 h 252"/>
                <a:gd name="T78" fmla="*/ 150 w 252"/>
                <a:gd name="T79" fmla="*/ 250 h 252"/>
                <a:gd name="T80" fmla="*/ 155 w 252"/>
                <a:gd name="T81" fmla="*/ 247 h 252"/>
                <a:gd name="T82" fmla="*/ 157 w 252"/>
                <a:gd name="T83" fmla="*/ 246 h 252"/>
                <a:gd name="T84" fmla="*/ 161 w 252"/>
                <a:gd name="T85" fmla="*/ 246 h 252"/>
                <a:gd name="T86" fmla="*/ 174 w 252"/>
                <a:gd name="T87" fmla="*/ 242 h 252"/>
                <a:gd name="T88" fmla="*/ 184 w 252"/>
                <a:gd name="T89" fmla="*/ 236 h 252"/>
                <a:gd name="T90" fmla="*/ 195 w 252"/>
                <a:gd name="T91" fmla="*/ 231 h 252"/>
                <a:gd name="T92" fmla="*/ 215 w 252"/>
                <a:gd name="T93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5" y="216"/>
                  </a:moveTo>
                  <a:lnTo>
                    <a:pt x="231" y="195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1"/>
                  </a:lnTo>
                  <a:lnTo>
                    <a:pt x="246" y="158"/>
                  </a:lnTo>
                  <a:lnTo>
                    <a:pt x="247" y="155"/>
                  </a:lnTo>
                  <a:lnTo>
                    <a:pt x="249" y="150"/>
                  </a:lnTo>
                  <a:lnTo>
                    <a:pt x="251" y="137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49" y="100"/>
                  </a:lnTo>
                  <a:lnTo>
                    <a:pt x="242" y="77"/>
                  </a:lnTo>
                  <a:lnTo>
                    <a:pt x="231" y="55"/>
                  </a:lnTo>
                  <a:lnTo>
                    <a:pt x="215" y="38"/>
                  </a:lnTo>
                  <a:lnTo>
                    <a:pt x="195" y="20"/>
                  </a:lnTo>
                  <a:lnTo>
                    <a:pt x="174" y="9"/>
                  </a:lnTo>
                  <a:lnTo>
                    <a:pt x="161" y="4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99" y="1"/>
                  </a:lnTo>
                  <a:lnTo>
                    <a:pt x="77" y="9"/>
                  </a:lnTo>
                  <a:lnTo>
                    <a:pt x="55" y="20"/>
                  </a:lnTo>
                  <a:lnTo>
                    <a:pt x="38" y="38"/>
                  </a:lnTo>
                  <a:lnTo>
                    <a:pt x="20" y="55"/>
                  </a:lnTo>
                  <a:lnTo>
                    <a:pt x="9" y="77"/>
                  </a:lnTo>
                  <a:lnTo>
                    <a:pt x="1" y="100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20" y="195"/>
                  </a:lnTo>
                  <a:lnTo>
                    <a:pt x="38" y="216"/>
                  </a:lnTo>
                  <a:lnTo>
                    <a:pt x="55" y="231"/>
                  </a:lnTo>
                  <a:lnTo>
                    <a:pt x="77" y="242"/>
                  </a:lnTo>
                  <a:lnTo>
                    <a:pt x="99" y="250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7" y="251"/>
                  </a:lnTo>
                  <a:lnTo>
                    <a:pt x="150" y="250"/>
                  </a:lnTo>
                  <a:lnTo>
                    <a:pt x="155" y="247"/>
                  </a:lnTo>
                  <a:lnTo>
                    <a:pt x="157" y="246"/>
                  </a:lnTo>
                  <a:lnTo>
                    <a:pt x="161" y="246"/>
                  </a:lnTo>
                  <a:lnTo>
                    <a:pt x="174" y="242"/>
                  </a:lnTo>
                  <a:lnTo>
                    <a:pt x="184" y="236"/>
                  </a:lnTo>
                  <a:lnTo>
                    <a:pt x="195" y="231"/>
                  </a:lnTo>
                  <a:lnTo>
                    <a:pt x="215" y="2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08CA1B86-41CC-6326-616F-F424E9EE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4670425"/>
              <a:ext cx="100013" cy="100013"/>
            </a:xfrm>
            <a:custGeom>
              <a:avLst/>
              <a:gdLst>
                <a:gd name="T0" fmla="*/ 216 w 252"/>
                <a:gd name="T1" fmla="*/ 215 h 252"/>
                <a:gd name="T2" fmla="*/ 231 w 252"/>
                <a:gd name="T3" fmla="*/ 195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1 h 252"/>
                <a:gd name="T10" fmla="*/ 246 w 252"/>
                <a:gd name="T11" fmla="*/ 157 h 252"/>
                <a:gd name="T12" fmla="*/ 247 w 252"/>
                <a:gd name="T13" fmla="*/ 155 h 252"/>
                <a:gd name="T14" fmla="*/ 250 w 252"/>
                <a:gd name="T15" fmla="*/ 150 h 252"/>
                <a:gd name="T16" fmla="*/ 251 w 252"/>
                <a:gd name="T17" fmla="*/ 137 h 252"/>
                <a:gd name="T18" fmla="*/ 251 w 252"/>
                <a:gd name="T19" fmla="*/ 131 h 252"/>
                <a:gd name="T20" fmla="*/ 252 w 252"/>
                <a:gd name="T21" fmla="*/ 126 h 252"/>
                <a:gd name="T22" fmla="*/ 250 w 252"/>
                <a:gd name="T23" fmla="*/ 99 h 252"/>
                <a:gd name="T24" fmla="*/ 242 w 252"/>
                <a:gd name="T25" fmla="*/ 76 h 252"/>
                <a:gd name="T26" fmla="*/ 231 w 252"/>
                <a:gd name="T27" fmla="*/ 55 h 252"/>
                <a:gd name="T28" fmla="*/ 216 w 252"/>
                <a:gd name="T29" fmla="*/ 37 h 252"/>
                <a:gd name="T30" fmla="*/ 196 w 252"/>
                <a:gd name="T31" fmla="*/ 20 h 252"/>
                <a:gd name="T32" fmla="*/ 174 w 252"/>
                <a:gd name="T33" fmla="*/ 8 h 252"/>
                <a:gd name="T34" fmla="*/ 162 w 252"/>
                <a:gd name="T35" fmla="*/ 3 h 252"/>
                <a:gd name="T36" fmla="*/ 150 w 252"/>
                <a:gd name="T37" fmla="*/ 1 h 252"/>
                <a:gd name="T38" fmla="*/ 126 w 252"/>
                <a:gd name="T39" fmla="*/ 0 h 252"/>
                <a:gd name="T40" fmla="*/ 100 w 252"/>
                <a:gd name="T41" fmla="*/ 1 h 252"/>
                <a:gd name="T42" fmla="*/ 77 w 252"/>
                <a:gd name="T43" fmla="*/ 8 h 252"/>
                <a:gd name="T44" fmla="*/ 56 w 252"/>
                <a:gd name="T45" fmla="*/ 20 h 252"/>
                <a:gd name="T46" fmla="*/ 38 w 252"/>
                <a:gd name="T47" fmla="*/ 37 h 252"/>
                <a:gd name="T48" fmla="*/ 20 w 252"/>
                <a:gd name="T49" fmla="*/ 55 h 252"/>
                <a:gd name="T50" fmla="*/ 9 w 252"/>
                <a:gd name="T51" fmla="*/ 76 h 252"/>
                <a:gd name="T52" fmla="*/ 1 w 252"/>
                <a:gd name="T53" fmla="*/ 99 h 252"/>
                <a:gd name="T54" fmla="*/ 0 w 252"/>
                <a:gd name="T55" fmla="*/ 126 h 252"/>
                <a:gd name="T56" fmla="*/ 1 w 252"/>
                <a:gd name="T57" fmla="*/ 150 h 252"/>
                <a:gd name="T58" fmla="*/ 4 w 252"/>
                <a:gd name="T59" fmla="*/ 161 h 252"/>
                <a:gd name="T60" fmla="*/ 9 w 252"/>
                <a:gd name="T61" fmla="*/ 174 h 252"/>
                <a:gd name="T62" fmla="*/ 20 w 252"/>
                <a:gd name="T63" fmla="*/ 195 h 252"/>
                <a:gd name="T64" fmla="*/ 38 w 252"/>
                <a:gd name="T65" fmla="*/ 215 h 252"/>
                <a:gd name="T66" fmla="*/ 56 w 252"/>
                <a:gd name="T67" fmla="*/ 230 h 252"/>
                <a:gd name="T68" fmla="*/ 77 w 252"/>
                <a:gd name="T69" fmla="*/ 242 h 252"/>
                <a:gd name="T70" fmla="*/ 100 w 252"/>
                <a:gd name="T71" fmla="*/ 249 h 252"/>
                <a:gd name="T72" fmla="*/ 126 w 252"/>
                <a:gd name="T73" fmla="*/ 252 h 252"/>
                <a:gd name="T74" fmla="*/ 131 w 252"/>
                <a:gd name="T75" fmla="*/ 250 h 252"/>
                <a:gd name="T76" fmla="*/ 138 w 252"/>
                <a:gd name="T77" fmla="*/ 250 h 252"/>
                <a:gd name="T78" fmla="*/ 150 w 252"/>
                <a:gd name="T79" fmla="*/ 249 h 252"/>
                <a:gd name="T80" fmla="*/ 155 w 252"/>
                <a:gd name="T81" fmla="*/ 247 h 252"/>
                <a:gd name="T82" fmla="*/ 158 w 252"/>
                <a:gd name="T83" fmla="*/ 245 h 252"/>
                <a:gd name="T84" fmla="*/ 162 w 252"/>
                <a:gd name="T85" fmla="*/ 245 h 252"/>
                <a:gd name="T86" fmla="*/ 174 w 252"/>
                <a:gd name="T87" fmla="*/ 242 h 252"/>
                <a:gd name="T88" fmla="*/ 184 w 252"/>
                <a:gd name="T89" fmla="*/ 235 h 252"/>
                <a:gd name="T90" fmla="*/ 196 w 252"/>
                <a:gd name="T91" fmla="*/ 230 h 252"/>
                <a:gd name="T92" fmla="*/ 216 w 252"/>
                <a:gd name="T93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6" y="215"/>
                  </a:moveTo>
                  <a:lnTo>
                    <a:pt x="231" y="195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1"/>
                  </a:lnTo>
                  <a:lnTo>
                    <a:pt x="246" y="157"/>
                  </a:lnTo>
                  <a:lnTo>
                    <a:pt x="247" y="155"/>
                  </a:lnTo>
                  <a:lnTo>
                    <a:pt x="250" y="150"/>
                  </a:lnTo>
                  <a:lnTo>
                    <a:pt x="251" y="137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50" y="99"/>
                  </a:lnTo>
                  <a:lnTo>
                    <a:pt x="242" y="76"/>
                  </a:lnTo>
                  <a:lnTo>
                    <a:pt x="231" y="55"/>
                  </a:lnTo>
                  <a:lnTo>
                    <a:pt x="216" y="37"/>
                  </a:lnTo>
                  <a:lnTo>
                    <a:pt x="196" y="20"/>
                  </a:lnTo>
                  <a:lnTo>
                    <a:pt x="174" y="8"/>
                  </a:lnTo>
                  <a:lnTo>
                    <a:pt x="162" y="3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100" y="1"/>
                  </a:lnTo>
                  <a:lnTo>
                    <a:pt x="77" y="8"/>
                  </a:lnTo>
                  <a:lnTo>
                    <a:pt x="56" y="20"/>
                  </a:lnTo>
                  <a:lnTo>
                    <a:pt x="38" y="37"/>
                  </a:lnTo>
                  <a:lnTo>
                    <a:pt x="20" y="55"/>
                  </a:lnTo>
                  <a:lnTo>
                    <a:pt x="9" y="76"/>
                  </a:lnTo>
                  <a:lnTo>
                    <a:pt x="1" y="99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20" y="195"/>
                  </a:lnTo>
                  <a:lnTo>
                    <a:pt x="38" y="215"/>
                  </a:lnTo>
                  <a:lnTo>
                    <a:pt x="56" y="230"/>
                  </a:lnTo>
                  <a:lnTo>
                    <a:pt x="77" y="242"/>
                  </a:lnTo>
                  <a:lnTo>
                    <a:pt x="100" y="249"/>
                  </a:lnTo>
                  <a:lnTo>
                    <a:pt x="126" y="252"/>
                  </a:lnTo>
                  <a:lnTo>
                    <a:pt x="131" y="250"/>
                  </a:lnTo>
                  <a:lnTo>
                    <a:pt x="138" y="250"/>
                  </a:lnTo>
                  <a:lnTo>
                    <a:pt x="150" y="249"/>
                  </a:lnTo>
                  <a:lnTo>
                    <a:pt x="155" y="247"/>
                  </a:lnTo>
                  <a:lnTo>
                    <a:pt x="158" y="245"/>
                  </a:lnTo>
                  <a:lnTo>
                    <a:pt x="162" y="245"/>
                  </a:lnTo>
                  <a:lnTo>
                    <a:pt x="174" y="242"/>
                  </a:lnTo>
                  <a:lnTo>
                    <a:pt x="184" y="235"/>
                  </a:lnTo>
                  <a:lnTo>
                    <a:pt x="196" y="230"/>
                  </a:lnTo>
                  <a:lnTo>
                    <a:pt x="216" y="21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DD927319-2FF9-E3D3-8709-CA7C33F72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1" y="4529138"/>
              <a:ext cx="100013" cy="100013"/>
            </a:xfrm>
            <a:custGeom>
              <a:avLst/>
              <a:gdLst>
                <a:gd name="T0" fmla="*/ 216 w 253"/>
                <a:gd name="T1" fmla="*/ 216 h 252"/>
                <a:gd name="T2" fmla="*/ 231 w 253"/>
                <a:gd name="T3" fmla="*/ 196 h 252"/>
                <a:gd name="T4" fmla="*/ 236 w 253"/>
                <a:gd name="T5" fmla="*/ 184 h 252"/>
                <a:gd name="T6" fmla="*/ 243 w 253"/>
                <a:gd name="T7" fmla="*/ 174 h 252"/>
                <a:gd name="T8" fmla="*/ 246 w 253"/>
                <a:gd name="T9" fmla="*/ 162 h 252"/>
                <a:gd name="T10" fmla="*/ 246 w 253"/>
                <a:gd name="T11" fmla="*/ 158 h 252"/>
                <a:gd name="T12" fmla="*/ 248 w 253"/>
                <a:gd name="T13" fmla="*/ 155 h 252"/>
                <a:gd name="T14" fmla="*/ 250 w 253"/>
                <a:gd name="T15" fmla="*/ 150 h 252"/>
                <a:gd name="T16" fmla="*/ 251 w 253"/>
                <a:gd name="T17" fmla="*/ 138 h 252"/>
                <a:gd name="T18" fmla="*/ 251 w 253"/>
                <a:gd name="T19" fmla="*/ 131 h 252"/>
                <a:gd name="T20" fmla="*/ 253 w 253"/>
                <a:gd name="T21" fmla="*/ 126 h 252"/>
                <a:gd name="T22" fmla="*/ 250 w 253"/>
                <a:gd name="T23" fmla="*/ 100 h 252"/>
                <a:gd name="T24" fmla="*/ 243 w 253"/>
                <a:gd name="T25" fmla="*/ 77 h 252"/>
                <a:gd name="T26" fmla="*/ 231 w 253"/>
                <a:gd name="T27" fmla="*/ 56 h 252"/>
                <a:gd name="T28" fmla="*/ 216 w 253"/>
                <a:gd name="T29" fmla="*/ 38 h 252"/>
                <a:gd name="T30" fmla="*/ 196 w 253"/>
                <a:gd name="T31" fmla="*/ 20 h 252"/>
                <a:gd name="T32" fmla="*/ 174 w 253"/>
                <a:gd name="T33" fmla="*/ 9 h 252"/>
                <a:gd name="T34" fmla="*/ 162 w 253"/>
                <a:gd name="T35" fmla="*/ 4 h 252"/>
                <a:gd name="T36" fmla="*/ 150 w 253"/>
                <a:gd name="T37" fmla="*/ 2 h 252"/>
                <a:gd name="T38" fmla="*/ 127 w 253"/>
                <a:gd name="T39" fmla="*/ 0 h 252"/>
                <a:gd name="T40" fmla="*/ 100 w 253"/>
                <a:gd name="T41" fmla="*/ 2 h 252"/>
                <a:gd name="T42" fmla="*/ 77 w 253"/>
                <a:gd name="T43" fmla="*/ 9 h 252"/>
                <a:gd name="T44" fmla="*/ 56 w 253"/>
                <a:gd name="T45" fmla="*/ 20 h 252"/>
                <a:gd name="T46" fmla="*/ 38 w 253"/>
                <a:gd name="T47" fmla="*/ 38 h 252"/>
                <a:gd name="T48" fmla="*/ 21 w 253"/>
                <a:gd name="T49" fmla="*/ 56 h 252"/>
                <a:gd name="T50" fmla="*/ 9 w 253"/>
                <a:gd name="T51" fmla="*/ 77 h 252"/>
                <a:gd name="T52" fmla="*/ 2 w 253"/>
                <a:gd name="T53" fmla="*/ 100 h 252"/>
                <a:gd name="T54" fmla="*/ 0 w 253"/>
                <a:gd name="T55" fmla="*/ 126 h 252"/>
                <a:gd name="T56" fmla="*/ 2 w 253"/>
                <a:gd name="T57" fmla="*/ 150 h 252"/>
                <a:gd name="T58" fmla="*/ 4 w 253"/>
                <a:gd name="T59" fmla="*/ 162 h 252"/>
                <a:gd name="T60" fmla="*/ 9 w 253"/>
                <a:gd name="T61" fmla="*/ 174 h 252"/>
                <a:gd name="T62" fmla="*/ 21 w 253"/>
                <a:gd name="T63" fmla="*/ 196 h 252"/>
                <a:gd name="T64" fmla="*/ 38 w 253"/>
                <a:gd name="T65" fmla="*/ 216 h 252"/>
                <a:gd name="T66" fmla="*/ 56 w 253"/>
                <a:gd name="T67" fmla="*/ 231 h 252"/>
                <a:gd name="T68" fmla="*/ 77 w 253"/>
                <a:gd name="T69" fmla="*/ 242 h 252"/>
                <a:gd name="T70" fmla="*/ 100 w 253"/>
                <a:gd name="T71" fmla="*/ 250 h 252"/>
                <a:gd name="T72" fmla="*/ 127 w 253"/>
                <a:gd name="T73" fmla="*/ 252 h 252"/>
                <a:gd name="T74" fmla="*/ 132 w 253"/>
                <a:gd name="T75" fmla="*/ 251 h 252"/>
                <a:gd name="T76" fmla="*/ 138 w 253"/>
                <a:gd name="T77" fmla="*/ 251 h 252"/>
                <a:gd name="T78" fmla="*/ 150 w 253"/>
                <a:gd name="T79" fmla="*/ 250 h 252"/>
                <a:gd name="T80" fmla="*/ 156 w 253"/>
                <a:gd name="T81" fmla="*/ 247 h 252"/>
                <a:gd name="T82" fmla="*/ 158 w 253"/>
                <a:gd name="T83" fmla="*/ 246 h 252"/>
                <a:gd name="T84" fmla="*/ 162 w 253"/>
                <a:gd name="T85" fmla="*/ 246 h 252"/>
                <a:gd name="T86" fmla="*/ 174 w 253"/>
                <a:gd name="T87" fmla="*/ 242 h 252"/>
                <a:gd name="T88" fmla="*/ 185 w 253"/>
                <a:gd name="T89" fmla="*/ 236 h 252"/>
                <a:gd name="T90" fmla="*/ 196 w 253"/>
                <a:gd name="T91" fmla="*/ 231 h 252"/>
                <a:gd name="T92" fmla="*/ 216 w 253"/>
                <a:gd name="T93" fmla="*/ 2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3" h="252">
                  <a:moveTo>
                    <a:pt x="216" y="216"/>
                  </a:moveTo>
                  <a:lnTo>
                    <a:pt x="231" y="196"/>
                  </a:lnTo>
                  <a:lnTo>
                    <a:pt x="236" y="184"/>
                  </a:lnTo>
                  <a:lnTo>
                    <a:pt x="243" y="174"/>
                  </a:lnTo>
                  <a:lnTo>
                    <a:pt x="246" y="162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50" y="150"/>
                  </a:lnTo>
                  <a:lnTo>
                    <a:pt x="251" y="138"/>
                  </a:lnTo>
                  <a:lnTo>
                    <a:pt x="251" y="131"/>
                  </a:lnTo>
                  <a:lnTo>
                    <a:pt x="253" y="126"/>
                  </a:lnTo>
                  <a:lnTo>
                    <a:pt x="250" y="100"/>
                  </a:lnTo>
                  <a:lnTo>
                    <a:pt x="243" y="77"/>
                  </a:lnTo>
                  <a:lnTo>
                    <a:pt x="231" y="56"/>
                  </a:lnTo>
                  <a:lnTo>
                    <a:pt x="216" y="38"/>
                  </a:lnTo>
                  <a:lnTo>
                    <a:pt x="196" y="20"/>
                  </a:lnTo>
                  <a:lnTo>
                    <a:pt x="174" y="9"/>
                  </a:lnTo>
                  <a:lnTo>
                    <a:pt x="162" y="4"/>
                  </a:lnTo>
                  <a:lnTo>
                    <a:pt x="150" y="2"/>
                  </a:lnTo>
                  <a:lnTo>
                    <a:pt x="127" y="0"/>
                  </a:lnTo>
                  <a:lnTo>
                    <a:pt x="100" y="2"/>
                  </a:lnTo>
                  <a:lnTo>
                    <a:pt x="77" y="9"/>
                  </a:lnTo>
                  <a:lnTo>
                    <a:pt x="56" y="20"/>
                  </a:lnTo>
                  <a:lnTo>
                    <a:pt x="38" y="38"/>
                  </a:lnTo>
                  <a:lnTo>
                    <a:pt x="21" y="56"/>
                  </a:lnTo>
                  <a:lnTo>
                    <a:pt x="9" y="77"/>
                  </a:lnTo>
                  <a:lnTo>
                    <a:pt x="2" y="100"/>
                  </a:lnTo>
                  <a:lnTo>
                    <a:pt x="0" y="126"/>
                  </a:lnTo>
                  <a:lnTo>
                    <a:pt x="2" y="150"/>
                  </a:lnTo>
                  <a:lnTo>
                    <a:pt x="4" y="162"/>
                  </a:lnTo>
                  <a:lnTo>
                    <a:pt x="9" y="174"/>
                  </a:lnTo>
                  <a:lnTo>
                    <a:pt x="21" y="196"/>
                  </a:lnTo>
                  <a:lnTo>
                    <a:pt x="38" y="216"/>
                  </a:lnTo>
                  <a:lnTo>
                    <a:pt x="56" y="231"/>
                  </a:lnTo>
                  <a:lnTo>
                    <a:pt x="77" y="242"/>
                  </a:lnTo>
                  <a:lnTo>
                    <a:pt x="100" y="250"/>
                  </a:lnTo>
                  <a:lnTo>
                    <a:pt x="127" y="252"/>
                  </a:lnTo>
                  <a:lnTo>
                    <a:pt x="132" y="251"/>
                  </a:lnTo>
                  <a:lnTo>
                    <a:pt x="138" y="251"/>
                  </a:lnTo>
                  <a:lnTo>
                    <a:pt x="150" y="250"/>
                  </a:lnTo>
                  <a:lnTo>
                    <a:pt x="156" y="247"/>
                  </a:lnTo>
                  <a:lnTo>
                    <a:pt x="158" y="246"/>
                  </a:lnTo>
                  <a:lnTo>
                    <a:pt x="162" y="246"/>
                  </a:lnTo>
                  <a:lnTo>
                    <a:pt x="174" y="242"/>
                  </a:lnTo>
                  <a:lnTo>
                    <a:pt x="185" y="236"/>
                  </a:lnTo>
                  <a:lnTo>
                    <a:pt x="196" y="231"/>
                  </a:lnTo>
                  <a:lnTo>
                    <a:pt x="216" y="2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075BE8E4-3A84-89FE-E801-D28BE267F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076" y="4873625"/>
              <a:ext cx="100013" cy="100013"/>
            </a:xfrm>
            <a:custGeom>
              <a:avLst/>
              <a:gdLst>
                <a:gd name="T0" fmla="*/ 215 w 252"/>
                <a:gd name="T1" fmla="*/ 215 h 252"/>
                <a:gd name="T2" fmla="*/ 231 w 252"/>
                <a:gd name="T3" fmla="*/ 195 h 252"/>
                <a:gd name="T4" fmla="*/ 236 w 252"/>
                <a:gd name="T5" fmla="*/ 184 h 252"/>
                <a:gd name="T6" fmla="*/ 242 w 252"/>
                <a:gd name="T7" fmla="*/ 174 h 252"/>
                <a:gd name="T8" fmla="*/ 246 w 252"/>
                <a:gd name="T9" fmla="*/ 161 h 252"/>
                <a:gd name="T10" fmla="*/ 246 w 252"/>
                <a:gd name="T11" fmla="*/ 157 h 252"/>
                <a:gd name="T12" fmla="*/ 247 w 252"/>
                <a:gd name="T13" fmla="*/ 155 h 252"/>
                <a:gd name="T14" fmla="*/ 249 w 252"/>
                <a:gd name="T15" fmla="*/ 150 h 252"/>
                <a:gd name="T16" fmla="*/ 251 w 252"/>
                <a:gd name="T17" fmla="*/ 137 h 252"/>
                <a:gd name="T18" fmla="*/ 251 w 252"/>
                <a:gd name="T19" fmla="*/ 131 h 252"/>
                <a:gd name="T20" fmla="*/ 252 w 252"/>
                <a:gd name="T21" fmla="*/ 126 h 252"/>
                <a:gd name="T22" fmla="*/ 249 w 252"/>
                <a:gd name="T23" fmla="*/ 99 h 252"/>
                <a:gd name="T24" fmla="*/ 242 w 252"/>
                <a:gd name="T25" fmla="*/ 77 h 252"/>
                <a:gd name="T26" fmla="*/ 231 w 252"/>
                <a:gd name="T27" fmla="*/ 55 h 252"/>
                <a:gd name="T28" fmla="*/ 215 w 252"/>
                <a:gd name="T29" fmla="*/ 38 h 252"/>
                <a:gd name="T30" fmla="*/ 195 w 252"/>
                <a:gd name="T31" fmla="*/ 20 h 252"/>
                <a:gd name="T32" fmla="*/ 174 w 252"/>
                <a:gd name="T33" fmla="*/ 9 h 252"/>
                <a:gd name="T34" fmla="*/ 161 w 252"/>
                <a:gd name="T35" fmla="*/ 4 h 252"/>
                <a:gd name="T36" fmla="*/ 150 w 252"/>
                <a:gd name="T37" fmla="*/ 1 h 252"/>
                <a:gd name="T38" fmla="*/ 126 w 252"/>
                <a:gd name="T39" fmla="*/ 0 h 252"/>
                <a:gd name="T40" fmla="*/ 99 w 252"/>
                <a:gd name="T41" fmla="*/ 1 h 252"/>
                <a:gd name="T42" fmla="*/ 77 w 252"/>
                <a:gd name="T43" fmla="*/ 9 h 252"/>
                <a:gd name="T44" fmla="*/ 55 w 252"/>
                <a:gd name="T45" fmla="*/ 20 h 252"/>
                <a:gd name="T46" fmla="*/ 38 w 252"/>
                <a:gd name="T47" fmla="*/ 38 h 252"/>
                <a:gd name="T48" fmla="*/ 20 w 252"/>
                <a:gd name="T49" fmla="*/ 55 h 252"/>
                <a:gd name="T50" fmla="*/ 9 w 252"/>
                <a:gd name="T51" fmla="*/ 77 h 252"/>
                <a:gd name="T52" fmla="*/ 1 w 252"/>
                <a:gd name="T53" fmla="*/ 99 h 252"/>
                <a:gd name="T54" fmla="*/ 0 w 252"/>
                <a:gd name="T55" fmla="*/ 126 h 252"/>
                <a:gd name="T56" fmla="*/ 1 w 252"/>
                <a:gd name="T57" fmla="*/ 150 h 252"/>
                <a:gd name="T58" fmla="*/ 4 w 252"/>
                <a:gd name="T59" fmla="*/ 161 h 252"/>
                <a:gd name="T60" fmla="*/ 9 w 252"/>
                <a:gd name="T61" fmla="*/ 174 h 252"/>
                <a:gd name="T62" fmla="*/ 20 w 252"/>
                <a:gd name="T63" fmla="*/ 195 h 252"/>
                <a:gd name="T64" fmla="*/ 38 w 252"/>
                <a:gd name="T65" fmla="*/ 215 h 252"/>
                <a:gd name="T66" fmla="*/ 55 w 252"/>
                <a:gd name="T67" fmla="*/ 231 h 252"/>
                <a:gd name="T68" fmla="*/ 77 w 252"/>
                <a:gd name="T69" fmla="*/ 242 h 252"/>
                <a:gd name="T70" fmla="*/ 99 w 252"/>
                <a:gd name="T71" fmla="*/ 249 h 252"/>
                <a:gd name="T72" fmla="*/ 126 w 252"/>
                <a:gd name="T73" fmla="*/ 252 h 252"/>
                <a:gd name="T74" fmla="*/ 131 w 252"/>
                <a:gd name="T75" fmla="*/ 251 h 252"/>
                <a:gd name="T76" fmla="*/ 137 w 252"/>
                <a:gd name="T77" fmla="*/ 251 h 252"/>
                <a:gd name="T78" fmla="*/ 150 w 252"/>
                <a:gd name="T79" fmla="*/ 249 h 252"/>
                <a:gd name="T80" fmla="*/ 155 w 252"/>
                <a:gd name="T81" fmla="*/ 247 h 252"/>
                <a:gd name="T82" fmla="*/ 157 w 252"/>
                <a:gd name="T83" fmla="*/ 246 h 252"/>
                <a:gd name="T84" fmla="*/ 161 w 252"/>
                <a:gd name="T85" fmla="*/ 246 h 252"/>
                <a:gd name="T86" fmla="*/ 174 w 252"/>
                <a:gd name="T87" fmla="*/ 242 h 252"/>
                <a:gd name="T88" fmla="*/ 184 w 252"/>
                <a:gd name="T89" fmla="*/ 236 h 252"/>
                <a:gd name="T90" fmla="*/ 195 w 252"/>
                <a:gd name="T91" fmla="*/ 231 h 252"/>
                <a:gd name="T92" fmla="*/ 215 w 252"/>
                <a:gd name="T93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2">
                  <a:moveTo>
                    <a:pt x="215" y="215"/>
                  </a:moveTo>
                  <a:lnTo>
                    <a:pt x="231" y="195"/>
                  </a:lnTo>
                  <a:lnTo>
                    <a:pt x="236" y="184"/>
                  </a:lnTo>
                  <a:lnTo>
                    <a:pt x="242" y="174"/>
                  </a:lnTo>
                  <a:lnTo>
                    <a:pt x="246" y="161"/>
                  </a:lnTo>
                  <a:lnTo>
                    <a:pt x="246" y="157"/>
                  </a:lnTo>
                  <a:lnTo>
                    <a:pt x="247" y="155"/>
                  </a:lnTo>
                  <a:lnTo>
                    <a:pt x="249" y="150"/>
                  </a:lnTo>
                  <a:lnTo>
                    <a:pt x="251" y="137"/>
                  </a:lnTo>
                  <a:lnTo>
                    <a:pt x="251" y="131"/>
                  </a:lnTo>
                  <a:lnTo>
                    <a:pt x="252" y="126"/>
                  </a:lnTo>
                  <a:lnTo>
                    <a:pt x="249" y="99"/>
                  </a:lnTo>
                  <a:lnTo>
                    <a:pt x="242" y="77"/>
                  </a:lnTo>
                  <a:lnTo>
                    <a:pt x="231" y="55"/>
                  </a:lnTo>
                  <a:lnTo>
                    <a:pt x="215" y="38"/>
                  </a:lnTo>
                  <a:lnTo>
                    <a:pt x="195" y="20"/>
                  </a:lnTo>
                  <a:lnTo>
                    <a:pt x="174" y="9"/>
                  </a:lnTo>
                  <a:lnTo>
                    <a:pt x="161" y="4"/>
                  </a:lnTo>
                  <a:lnTo>
                    <a:pt x="150" y="1"/>
                  </a:lnTo>
                  <a:lnTo>
                    <a:pt x="126" y="0"/>
                  </a:lnTo>
                  <a:lnTo>
                    <a:pt x="99" y="1"/>
                  </a:lnTo>
                  <a:lnTo>
                    <a:pt x="77" y="9"/>
                  </a:lnTo>
                  <a:lnTo>
                    <a:pt x="55" y="20"/>
                  </a:lnTo>
                  <a:lnTo>
                    <a:pt x="38" y="38"/>
                  </a:lnTo>
                  <a:lnTo>
                    <a:pt x="20" y="55"/>
                  </a:lnTo>
                  <a:lnTo>
                    <a:pt x="9" y="77"/>
                  </a:lnTo>
                  <a:lnTo>
                    <a:pt x="1" y="99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4" y="161"/>
                  </a:lnTo>
                  <a:lnTo>
                    <a:pt x="9" y="174"/>
                  </a:lnTo>
                  <a:lnTo>
                    <a:pt x="20" y="195"/>
                  </a:lnTo>
                  <a:lnTo>
                    <a:pt x="38" y="215"/>
                  </a:lnTo>
                  <a:lnTo>
                    <a:pt x="55" y="231"/>
                  </a:lnTo>
                  <a:lnTo>
                    <a:pt x="77" y="242"/>
                  </a:lnTo>
                  <a:lnTo>
                    <a:pt x="99" y="249"/>
                  </a:lnTo>
                  <a:lnTo>
                    <a:pt x="126" y="252"/>
                  </a:lnTo>
                  <a:lnTo>
                    <a:pt x="131" y="251"/>
                  </a:lnTo>
                  <a:lnTo>
                    <a:pt x="137" y="251"/>
                  </a:lnTo>
                  <a:lnTo>
                    <a:pt x="150" y="249"/>
                  </a:lnTo>
                  <a:lnTo>
                    <a:pt x="155" y="247"/>
                  </a:lnTo>
                  <a:lnTo>
                    <a:pt x="157" y="246"/>
                  </a:lnTo>
                  <a:lnTo>
                    <a:pt x="161" y="246"/>
                  </a:lnTo>
                  <a:lnTo>
                    <a:pt x="174" y="242"/>
                  </a:lnTo>
                  <a:lnTo>
                    <a:pt x="184" y="236"/>
                  </a:lnTo>
                  <a:lnTo>
                    <a:pt x="195" y="231"/>
                  </a:lnTo>
                  <a:lnTo>
                    <a:pt x="215" y="21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D0202EE7-87B2-F859-8060-99F77B2D5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4827588"/>
              <a:ext cx="100013" cy="100013"/>
            </a:xfrm>
            <a:custGeom>
              <a:avLst/>
              <a:gdLst>
                <a:gd name="T0" fmla="*/ 215 w 252"/>
                <a:gd name="T1" fmla="*/ 216 h 253"/>
                <a:gd name="T2" fmla="*/ 230 w 252"/>
                <a:gd name="T3" fmla="*/ 196 h 253"/>
                <a:gd name="T4" fmla="*/ 235 w 252"/>
                <a:gd name="T5" fmla="*/ 184 h 253"/>
                <a:gd name="T6" fmla="*/ 242 w 252"/>
                <a:gd name="T7" fmla="*/ 174 h 253"/>
                <a:gd name="T8" fmla="*/ 245 w 252"/>
                <a:gd name="T9" fmla="*/ 162 h 253"/>
                <a:gd name="T10" fmla="*/ 245 w 252"/>
                <a:gd name="T11" fmla="*/ 158 h 253"/>
                <a:gd name="T12" fmla="*/ 247 w 252"/>
                <a:gd name="T13" fmla="*/ 155 h 253"/>
                <a:gd name="T14" fmla="*/ 249 w 252"/>
                <a:gd name="T15" fmla="*/ 150 h 253"/>
                <a:gd name="T16" fmla="*/ 250 w 252"/>
                <a:gd name="T17" fmla="*/ 138 h 253"/>
                <a:gd name="T18" fmla="*/ 250 w 252"/>
                <a:gd name="T19" fmla="*/ 131 h 253"/>
                <a:gd name="T20" fmla="*/ 252 w 252"/>
                <a:gd name="T21" fmla="*/ 126 h 253"/>
                <a:gd name="T22" fmla="*/ 249 w 252"/>
                <a:gd name="T23" fmla="*/ 100 h 253"/>
                <a:gd name="T24" fmla="*/ 242 w 252"/>
                <a:gd name="T25" fmla="*/ 77 h 253"/>
                <a:gd name="T26" fmla="*/ 230 w 252"/>
                <a:gd name="T27" fmla="*/ 56 h 253"/>
                <a:gd name="T28" fmla="*/ 215 w 252"/>
                <a:gd name="T29" fmla="*/ 38 h 253"/>
                <a:gd name="T30" fmla="*/ 195 w 252"/>
                <a:gd name="T31" fmla="*/ 21 h 253"/>
                <a:gd name="T32" fmla="*/ 174 w 252"/>
                <a:gd name="T33" fmla="*/ 9 h 253"/>
                <a:gd name="T34" fmla="*/ 161 w 252"/>
                <a:gd name="T35" fmla="*/ 4 h 253"/>
                <a:gd name="T36" fmla="*/ 150 w 252"/>
                <a:gd name="T37" fmla="*/ 2 h 253"/>
                <a:gd name="T38" fmla="*/ 126 w 252"/>
                <a:gd name="T39" fmla="*/ 0 h 253"/>
                <a:gd name="T40" fmla="*/ 99 w 252"/>
                <a:gd name="T41" fmla="*/ 2 h 253"/>
                <a:gd name="T42" fmla="*/ 76 w 252"/>
                <a:gd name="T43" fmla="*/ 9 h 253"/>
                <a:gd name="T44" fmla="*/ 55 w 252"/>
                <a:gd name="T45" fmla="*/ 21 h 253"/>
                <a:gd name="T46" fmla="*/ 37 w 252"/>
                <a:gd name="T47" fmla="*/ 38 h 253"/>
                <a:gd name="T48" fmla="*/ 20 w 252"/>
                <a:gd name="T49" fmla="*/ 56 h 253"/>
                <a:gd name="T50" fmla="*/ 8 w 252"/>
                <a:gd name="T51" fmla="*/ 77 h 253"/>
                <a:gd name="T52" fmla="*/ 1 w 252"/>
                <a:gd name="T53" fmla="*/ 100 h 253"/>
                <a:gd name="T54" fmla="*/ 0 w 252"/>
                <a:gd name="T55" fmla="*/ 126 h 253"/>
                <a:gd name="T56" fmla="*/ 1 w 252"/>
                <a:gd name="T57" fmla="*/ 150 h 253"/>
                <a:gd name="T58" fmla="*/ 3 w 252"/>
                <a:gd name="T59" fmla="*/ 162 h 253"/>
                <a:gd name="T60" fmla="*/ 8 w 252"/>
                <a:gd name="T61" fmla="*/ 174 h 253"/>
                <a:gd name="T62" fmla="*/ 20 w 252"/>
                <a:gd name="T63" fmla="*/ 196 h 253"/>
                <a:gd name="T64" fmla="*/ 37 w 252"/>
                <a:gd name="T65" fmla="*/ 216 h 253"/>
                <a:gd name="T66" fmla="*/ 55 w 252"/>
                <a:gd name="T67" fmla="*/ 231 h 253"/>
                <a:gd name="T68" fmla="*/ 76 w 252"/>
                <a:gd name="T69" fmla="*/ 242 h 253"/>
                <a:gd name="T70" fmla="*/ 99 w 252"/>
                <a:gd name="T71" fmla="*/ 250 h 253"/>
                <a:gd name="T72" fmla="*/ 126 w 252"/>
                <a:gd name="T73" fmla="*/ 253 h 253"/>
                <a:gd name="T74" fmla="*/ 131 w 252"/>
                <a:gd name="T75" fmla="*/ 251 h 253"/>
                <a:gd name="T76" fmla="*/ 137 w 252"/>
                <a:gd name="T77" fmla="*/ 251 h 253"/>
                <a:gd name="T78" fmla="*/ 150 w 252"/>
                <a:gd name="T79" fmla="*/ 250 h 253"/>
                <a:gd name="T80" fmla="*/ 155 w 252"/>
                <a:gd name="T81" fmla="*/ 247 h 253"/>
                <a:gd name="T82" fmla="*/ 157 w 252"/>
                <a:gd name="T83" fmla="*/ 246 h 253"/>
                <a:gd name="T84" fmla="*/ 161 w 252"/>
                <a:gd name="T85" fmla="*/ 246 h 253"/>
                <a:gd name="T86" fmla="*/ 174 w 252"/>
                <a:gd name="T87" fmla="*/ 242 h 253"/>
                <a:gd name="T88" fmla="*/ 184 w 252"/>
                <a:gd name="T89" fmla="*/ 236 h 253"/>
                <a:gd name="T90" fmla="*/ 195 w 252"/>
                <a:gd name="T91" fmla="*/ 231 h 253"/>
                <a:gd name="T92" fmla="*/ 215 w 252"/>
                <a:gd name="T93" fmla="*/ 21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2" h="253">
                  <a:moveTo>
                    <a:pt x="215" y="216"/>
                  </a:moveTo>
                  <a:lnTo>
                    <a:pt x="230" y="196"/>
                  </a:lnTo>
                  <a:lnTo>
                    <a:pt x="235" y="184"/>
                  </a:lnTo>
                  <a:lnTo>
                    <a:pt x="242" y="174"/>
                  </a:lnTo>
                  <a:lnTo>
                    <a:pt x="245" y="162"/>
                  </a:lnTo>
                  <a:lnTo>
                    <a:pt x="245" y="158"/>
                  </a:lnTo>
                  <a:lnTo>
                    <a:pt x="247" y="155"/>
                  </a:lnTo>
                  <a:lnTo>
                    <a:pt x="249" y="150"/>
                  </a:lnTo>
                  <a:lnTo>
                    <a:pt x="250" y="138"/>
                  </a:lnTo>
                  <a:lnTo>
                    <a:pt x="250" y="131"/>
                  </a:lnTo>
                  <a:lnTo>
                    <a:pt x="252" y="126"/>
                  </a:lnTo>
                  <a:lnTo>
                    <a:pt x="249" y="100"/>
                  </a:lnTo>
                  <a:lnTo>
                    <a:pt x="242" y="77"/>
                  </a:lnTo>
                  <a:lnTo>
                    <a:pt x="230" y="56"/>
                  </a:lnTo>
                  <a:lnTo>
                    <a:pt x="215" y="38"/>
                  </a:lnTo>
                  <a:lnTo>
                    <a:pt x="195" y="21"/>
                  </a:lnTo>
                  <a:lnTo>
                    <a:pt x="174" y="9"/>
                  </a:lnTo>
                  <a:lnTo>
                    <a:pt x="161" y="4"/>
                  </a:lnTo>
                  <a:lnTo>
                    <a:pt x="150" y="2"/>
                  </a:lnTo>
                  <a:lnTo>
                    <a:pt x="126" y="0"/>
                  </a:lnTo>
                  <a:lnTo>
                    <a:pt x="99" y="2"/>
                  </a:lnTo>
                  <a:lnTo>
                    <a:pt x="76" y="9"/>
                  </a:lnTo>
                  <a:lnTo>
                    <a:pt x="55" y="21"/>
                  </a:lnTo>
                  <a:lnTo>
                    <a:pt x="37" y="38"/>
                  </a:lnTo>
                  <a:lnTo>
                    <a:pt x="20" y="56"/>
                  </a:lnTo>
                  <a:lnTo>
                    <a:pt x="8" y="77"/>
                  </a:lnTo>
                  <a:lnTo>
                    <a:pt x="1" y="100"/>
                  </a:lnTo>
                  <a:lnTo>
                    <a:pt x="0" y="126"/>
                  </a:lnTo>
                  <a:lnTo>
                    <a:pt x="1" y="150"/>
                  </a:lnTo>
                  <a:lnTo>
                    <a:pt x="3" y="162"/>
                  </a:lnTo>
                  <a:lnTo>
                    <a:pt x="8" y="174"/>
                  </a:lnTo>
                  <a:lnTo>
                    <a:pt x="20" y="196"/>
                  </a:lnTo>
                  <a:lnTo>
                    <a:pt x="37" y="216"/>
                  </a:lnTo>
                  <a:lnTo>
                    <a:pt x="55" y="231"/>
                  </a:lnTo>
                  <a:lnTo>
                    <a:pt x="76" y="242"/>
                  </a:lnTo>
                  <a:lnTo>
                    <a:pt x="99" y="250"/>
                  </a:lnTo>
                  <a:lnTo>
                    <a:pt x="126" y="253"/>
                  </a:lnTo>
                  <a:lnTo>
                    <a:pt x="131" y="251"/>
                  </a:lnTo>
                  <a:lnTo>
                    <a:pt x="137" y="251"/>
                  </a:lnTo>
                  <a:lnTo>
                    <a:pt x="150" y="250"/>
                  </a:lnTo>
                  <a:lnTo>
                    <a:pt x="155" y="247"/>
                  </a:lnTo>
                  <a:lnTo>
                    <a:pt x="157" y="246"/>
                  </a:lnTo>
                  <a:lnTo>
                    <a:pt x="161" y="246"/>
                  </a:lnTo>
                  <a:lnTo>
                    <a:pt x="174" y="242"/>
                  </a:lnTo>
                  <a:lnTo>
                    <a:pt x="184" y="236"/>
                  </a:lnTo>
                  <a:lnTo>
                    <a:pt x="195" y="231"/>
                  </a:lnTo>
                  <a:lnTo>
                    <a:pt x="215" y="2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A0798C83-67E5-2021-35BC-1C3E80CBC22E}"/>
              </a:ext>
            </a:extLst>
          </p:cNvPr>
          <p:cNvSpPr txBox="1"/>
          <p:nvPr/>
        </p:nvSpPr>
        <p:spPr>
          <a:xfrm>
            <a:off x="5408718" y="2558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4C7ECB8-C138-0001-71ED-FEB2BE48F4E5}"/>
              </a:ext>
            </a:extLst>
          </p:cNvPr>
          <p:cNvSpPr txBox="1"/>
          <p:nvPr/>
        </p:nvSpPr>
        <p:spPr>
          <a:xfrm>
            <a:off x="5664000" y="2885036"/>
            <a:ext cx="1016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29 340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120 714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506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4.49 (3.83-4.57)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EF2C5DF-24B4-350A-5087-344AB6AF2FDA}"/>
              </a:ext>
            </a:extLst>
          </p:cNvPr>
          <p:cNvSpPr txBox="1"/>
          <p:nvPr/>
        </p:nvSpPr>
        <p:spPr>
          <a:xfrm>
            <a:off x="6978087" y="476672"/>
            <a:ext cx="2601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Incidence rate (IC 95%) </a:t>
            </a:r>
            <a:br>
              <a:rPr lang="en-US" sz="14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1000-years of follow-up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F50ED21-8055-A60A-C3E8-3FB8E6A01BFA}"/>
              </a:ext>
            </a:extLst>
          </p:cNvPr>
          <p:cNvSpPr txBox="1"/>
          <p:nvPr/>
        </p:nvSpPr>
        <p:spPr>
          <a:xfrm>
            <a:off x="5408718" y="22579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FB60A7D5-8610-47E6-CEAB-5B2394D145A5}"/>
              </a:ext>
            </a:extLst>
          </p:cNvPr>
          <p:cNvSpPr txBox="1"/>
          <p:nvPr/>
        </p:nvSpPr>
        <p:spPr>
          <a:xfrm>
            <a:off x="5408718" y="195715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9ADB0C36-B0E9-E6D4-779D-DFA713DA6202}"/>
              </a:ext>
            </a:extLst>
          </p:cNvPr>
          <p:cNvSpPr txBox="1"/>
          <p:nvPr/>
        </p:nvSpPr>
        <p:spPr>
          <a:xfrm>
            <a:off x="5408718" y="16563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26608AF-16A1-34C4-44CB-17C8F181E043}"/>
              </a:ext>
            </a:extLst>
          </p:cNvPr>
          <p:cNvSpPr txBox="1"/>
          <p:nvPr/>
        </p:nvSpPr>
        <p:spPr>
          <a:xfrm>
            <a:off x="5408718" y="13555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5325B87E-6BB4-7C20-C34E-E75B21888049}"/>
              </a:ext>
            </a:extLst>
          </p:cNvPr>
          <p:cNvSpPr txBox="1"/>
          <p:nvPr/>
        </p:nvSpPr>
        <p:spPr>
          <a:xfrm>
            <a:off x="5342995" y="1054712"/>
            <a:ext cx="316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E8E5842-3A19-792C-E81C-C857F81FF9D1}"/>
              </a:ext>
            </a:extLst>
          </p:cNvPr>
          <p:cNvSpPr txBox="1"/>
          <p:nvPr/>
        </p:nvSpPr>
        <p:spPr>
          <a:xfrm>
            <a:off x="5342995" y="753899"/>
            <a:ext cx="316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12E09CE-EF98-68FD-17F6-8A12D985B386}"/>
              </a:ext>
            </a:extLst>
          </p:cNvPr>
          <p:cNvSpPr txBox="1"/>
          <p:nvPr/>
        </p:nvSpPr>
        <p:spPr>
          <a:xfrm>
            <a:off x="6576998" y="2885036"/>
            <a:ext cx="1082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13 602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8 154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69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8.46 (6.58-10.71)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E9633D8-9BD9-2E1C-CACC-479055FD1E0C}"/>
              </a:ext>
            </a:extLst>
          </p:cNvPr>
          <p:cNvSpPr txBox="1"/>
          <p:nvPr/>
        </p:nvSpPr>
        <p:spPr>
          <a:xfrm>
            <a:off x="7555723" y="2885036"/>
            <a:ext cx="1016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12 103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6 489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34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5.24 (3.63-7.32)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125B764-1A31-D137-B763-9A5498B98D51}"/>
              </a:ext>
            </a:extLst>
          </p:cNvPr>
          <p:cNvSpPr txBox="1"/>
          <p:nvPr/>
        </p:nvSpPr>
        <p:spPr>
          <a:xfrm>
            <a:off x="8501582" y="2885036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10 804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10 327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69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6.68 (5.20-8.46)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CBF7D952-A59A-EAD0-BA4C-5282F63B86DC}"/>
              </a:ext>
            </a:extLst>
          </p:cNvPr>
          <p:cNvSpPr txBox="1"/>
          <p:nvPr/>
        </p:nvSpPr>
        <p:spPr>
          <a:xfrm>
            <a:off x="9447443" y="2885036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8 376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7 287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31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4.25 (2.89-6.04)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A18B923E-FD13-2A3B-0C45-CC85DBE80A4B}"/>
              </a:ext>
            </a:extLst>
          </p:cNvPr>
          <p:cNvSpPr txBox="1"/>
          <p:nvPr/>
        </p:nvSpPr>
        <p:spPr>
          <a:xfrm>
            <a:off x="10393302" y="2885036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>
                <a:solidFill>
                  <a:srgbClr val="000000"/>
                </a:solidFill>
              </a:rPr>
              <a:t>&gt;</a:t>
            </a:r>
            <a:r>
              <a:rPr lang="en-US" sz="1000" dirty="0">
                <a:solidFill>
                  <a:srgbClr val="000000"/>
                </a:solidFill>
              </a:rPr>
              <a:t>5 733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7 938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39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4.91 (3.49-6.72)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F8B9E88-8136-361B-4E91-EEBC0166D074}"/>
              </a:ext>
            </a:extLst>
          </p:cNvPr>
          <p:cNvSpPr txBox="1"/>
          <p:nvPr/>
        </p:nvSpPr>
        <p:spPr>
          <a:xfrm>
            <a:off x="4046852" y="2882714"/>
            <a:ext cx="1659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Number at risk</a:t>
            </a:r>
          </a:p>
          <a:p>
            <a:pPr algn="r"/>
            <a:r>
              <a:rPr lang="en-US" sz="1000" dirty="0">
                <a:solidFill>
                  <a:srgbClr val="000000"/>
                </a:solidFill>
              </a:rPr>
              <a:t>Person-years of follow-up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Events (n)</a:t>
            </a:r>
          </a:p>
          <a:p>
            <a:pPr algn="r"/>
            <a:r>
              <a:rPr lang="en-US" sz="1000" dirty="0">
                <a:solidFill>
                  <a:srgbClr val="000000"/>
                </a:solidFill>
              </a:rPr>
              <a:t>Incidence rate ratio (95% CI)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39F660-C6A2-9A2D-877B-D4FDFBDD27E3}"/>
              </a:ext>
            </a:extLst>
          </p:cNvPr>
          <p:cNvSpPr txBox="1"/>
          <p:nvPr/>
        </p:nvSpPr>
        <p:spPr>
          <a:xfrm>
            <a:off x="5858765" y="5727733"/>
            <a:ext cx="627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0 month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1 (ref)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8D0C0EC-F423-BC73-E794-6174613AF555}"/>
              </a:ext>
            </a:extLst>
          </p:cNvPr>
          <p:cNvSpPr txBox="1"/>
          <p:nvPr/>
        </p:nvSpPr>
        <p:spPr>
          <a:xfrm>
            <a:off x="6609859" y="5727733"/>
            <a:ext cx="101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&gt;0 to 6 months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1.85 (1.44-2.39)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9C0F593-31AF-DCF7-B90E-337906EE51DF}"/>
              </a:ext>
            </a:extLst>
          </p:cNvPr>
          <p:cNvSpPr txBox="1"/>
          <p:nvPr/>
        </p:nvSpPr>
        <p:spPr>
          <a:xfrm>
            <a:off x="7543700" y="5727733"/>
            <a:ext cx="1040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&gt;6 to 12 months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1.19 (0.84-1.68)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769FFB2-FEF8-9EA8-2574-3D0F04768227}"/>
              </a:ext>
            </a:extLst>
          </p:cNvPr>
          <p:cNvSpPr txBox="1"/>
          <p:nvPr/>
        </p:nvSpPr>
        <p:spPr>
          <a:xfrm>
            <a:off x="8456699" y="5727733"/>
            <a:ext cx="11063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&gt;12 to 24 months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1.46 (1.13-1.88)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F10E809-B946-D7A1-1B46-301202171BBE}"/>
              </a:ext>
            </a:extLst>
          </p:cNvPr>
          <p:cNvSpPr txBox="1"/>
          <p:nvPr/>
        </p:nvSpPr>
        <p:spPr>
          <a:xfrm>
            <a:off x="9402560" y="5727733"/>
            <a:ext cx="11063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&gt;24 to 36 months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0.89 (0.62-1.29)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86331C1-BDF5-042C-6B8A-5E69748955DD}"/>
              </a:ext>
            </a:extLst>
          </p:cNvPr>
          <p:cNvSpPr txBox="1"/>
          <p:nvPr/>
        </p:nvSpPr>
        <p:spPr>
          <a:xfrm>
            <a:off x="10393303" y="5727733"/>
            <a:ext cx="101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>
                <a:solidFill>
                  <a:srgbClr val="000000"/>
                </a:solidFill>
              </a:rPr>
              <a:t>&gt;</a:t>
            </a:r>
            <a:r>
              <a:rPr lang="en-US" sz="1000" dirty="0">
                <a:solidFill>
                  <a:srgbClr val="000000"/>
                </a:solidFill>
              </a:rPr>
              <a:t>36 months</a:t>
            </a: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</a:rPr>
              <a:t>0.96 (0.69-1.33)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F4DDD580-467A-A132-DFD6-A0524D12F4A0}"/>
              </a:ext>
            </a:extLst>
          </p:cNvPr>
          <p:cNvSpPr txBox="1"/>
          <p:nvPr/>
        </p:nvSpPr>
        <p:spPr>
          <a:xfrm>
            <a:off x="4634249" y="594373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Adjusted incidence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rate ratio (95% CI)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2264FCA-7441-5E12-F290-433E6D58997A}"/>
              </a:ext>
            </a:extLst>
          </p:cNvPr>
          <p:cNvSpPr txBox="1"/>
          <p:nvPr/>
        </p:nvSpPr>
        <p:spPr>
          <a:xfrm>
            <a:off x="5245212" y="5612186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0.25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85B3C63-D491-EFE0-D5B5-D8C84AE994C6}"/>
              </a:ext>
            </a:extLst>
          </p:cNvPr>
          <p:cNvSpPr txBox="1"/>
          <p:nvPr/>
        </p:nvSpPr>
        <p:spPr>
          <a:xfrm>
            <a:off x="7471836" y="3709631"/>
            <a:ext cx="236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Adjusted incidence ratio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B0958FC-0EB3-AFDD-8142-E2F18C1DE630}"/>
              </a:ext>
            </a:extLst>
          </p:cNvPr>
          <p:cNvSpPr txBox="1"/>
          <p:nvPr/>
        </p:nvSpPr>
        <p:spPr>
          <a:xfrm>
            <a:off x="5245212" y="516096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0.50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CFB32BCE-B303-1D92-76E2-18558784C6DB}"/>
              </a:ext>
            </a:extLst>
          </p:cNvPr>
          <p:cNvSpPr txBox="1"/>
          <p:nvPr/>
        </p:nvSpPr>
        <p:spPr>
          <a:xfrm>
            <a:off x="5245212" y="470974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1.00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670F74C-9B53-9C80-39F2-FA9AB9F7ED17}"/>
              </a:ext>
            </a:extLst>
          </p:cNvPr>
          <p:cNvSpPr txBox="1"/>
          <p:nvPr/>
        </p:nvSpPr>
        <p:spPr>
          <a:xfrm>
            <a:off x="5245212" y="425852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2.00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9277E67B-B467-149E-3314-E3FBB44B9271}"/>
              </a:ext>
            </a:extLst>
          </p:cNvPr>
          <p:cNvSpPr txBox="1"/>
          <p:nvPr/>
        </p:nvSpPr>
        <p:spPr>
          <a:xfrm>
            <a:off x="5245212" y="3807310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4.00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2C70D076-CE02-5009-29B2-BA34EA59A5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46442" y="5312790"/>
            <a:ext cx="9444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D6A3725E-7392-FF70-0522-E298A5667BF3}"/>
              </a:ext>
            </a:extLst>
          </p:cNvPr>
          <p:cNvCxnSpPr>
            <a:cxnSpLocks/>
          </p:cNvCxnSpPr>
          <p:nvPr/>
        </p:nvCxnSpPr>
        <p:spPr>
          <a:xfrm rot="16200000">
            <a:off x="4746444" y="4251991"/>
            <a:ext cx="9444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D5FCC0A3-97C6-3FD6-FF57-C4419D4C8AE2}"/>
              </a:ext>
            </a:extLst>
          </p:cNvPr>
          <p:cNvSpPr txBox="1"/>
          <p:nvPr/>
        </p:nvSpPr>
        <p:spPr>
          <a:xfrm rot="16200000">
            <a:off x="4341157" y="513513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Decreased rate of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CD events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88D71AE8-5CDC-6BBE-305C-0EC69B591545}"/>
              </a:ext>
            </a:extLst>
          </p:cNvPr>
          <p:cNvSpPr txBox="1"/>
          <p:nvPr/>
        </p:nvSpPr>
        <p:spPr>
          <a:xfrm rot="16200000">
            <a:off x="4362800" y="405535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Increased rate of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CD events</a:t>
            </a:r>
          </a:p>
        </p:txBody>
      </p:sp>
      <p:sp>
        <p:nvSpPr>
          <p:cNvPr id="267" name="ZoneTexte 266">
            <a:extLst>
              <a:ext uri="{FF2B5EF4-FFF2-40B4-BE49-F238E27FC236}">
                <a16:creationId xmlns:a16="http://schemas.microsoft.com/office/drawing/2014/main" id="{32391A26-E840-267C-B666-1856AB01CE37}"/>
              </a:ext>
            </a:extLst>
          </p:cNvPr>
          <p:cNvSpPr txBox="1"/>
          <p:nvPr/>
        </p:nvSpPr>
        <p:spPr>
          <a:xfrm>
            <a:off x="5847277" y="2655130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0 month</a:t>
            </a:r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3A83FB58-D249-7AB0-95A4-E2783582C88E}"/>
              </a:ext>
            </a:extLst>
          </p:cNvPr>
          <p:cNvSpPr txBox="1"/>
          <p:nvPr/>
        </p:nvSpPr>
        <p:spPr>
          <a:xfrm>
            <a:off x="6619210" y="2655130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&gt;0 to 6 months</a:t>
            </a:r>
          </a:p>
        </p:txBody>
      </p:sp>
      <p:sp>
        <p:nvSpPr>
          <p:cNvPr id="269" name="ZoneTexte 268">
            <a:extLst>
              <a:ext uri="{FF2B5EF4-FFF2-40B4-BE49-F238E27FC236}">
                <a16:creationId xmlns:a16="http://schemas.microsoft.com/office/drawing/2014/main" id="{82388567-B71B-9569-00AE-F407DA6BCA0B}"/>
              </a:ext>
            </a:extLst>
          </p:cNvPr>
          <p:cNvSpPr txBox="1"/>
          <p:nvPr/>
        </p:nvSpPr>
        <p:spPr>
          <a:xfrm>
            <a:off x="7532212" y="2655130"/>
            <a:ext cx="1040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&gt;6 to 12 months</a:t>
            </a:r>
          </a:p>
        </p:txBody>
      </p:sp>
      <p:sp>
        <p:nvSpPr>
          <p:cNvPr id="270" name="ZoneTexte 269">
            <a:extLst>
              <a:ext uri="{FF2B5EF4-FFF2-40B4-BE49-F238E27FC236}">
                <a16:creationId xmlns:a16="http://schemas.microsoft.com/office/drawing/2014/main" id="{E084DFFE-0835-F64C-1306-65C2E56A372F}"/>
              </a:ext>
            </a:extLst>
          </p:cNvPr>
          <p:cNvSpPr txBox="1"/>
          <p:nvPr/>
        </p:nvSpPr>
        <p:spPr>
          <a:xfrm>
            <a:off x="8445211" y="265513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&gt;12 to 24 months</a:t>
            </a:r>
          </a:p>
        </p:txBody>
      </p:sp>
      <p:sp>
        <p:nvSpPr>
          <p:cNvPr id="271" name="ZoneTexte 270">
            <a:extLst>
              <a:ext uri="{FF2B5EF4-FFF2-40B4-BE49-F238E27FC236}">
                <a16:creationId xmlns:a16="http://schemas.microsoft.com/office/drawing/2014/main" id="{C1863302-0BC8-B1B2-0208-CFCEA4060D58}"/>
              </a:ext>
            </a:extLst>
          </p:cNvPr>
          <p:cNvSpPr txBox="1"/>
          <p:nvPr/>
        </p:nvSpPr>
        <p:spPr>
          <a:xfrm>
            <a:off x="9391072" y="2655130"/>
            <a:ext cx="1106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&gt;24 to 36 months</a:t>
            </a:r>
          </a:p>
        </p:txBody>
      </p:sp>
      <p:sp>
        <p:nvSpPr>
          <p:cNvPr id="272" name="ZoneTexte 271">
            <a:extLst>
              <a:ext uri="{FF2B5EF4-FFF2-40B4-BE49-F238E27FC236}">
                <a16:creationId xmlns:a16="http://schemas.microsoft.com/office/drawing/2014/main" id="{27ED4722-4B46-B4E6-4D16-B7E51A3A0242}"/>
              </a:ext>
            </a:extLst>
          </p:cNvPr>
          <p:cNvSpPr txBox="1"/>
          <p:nvPr/>
        </p:nvSpPr>
        <p:spPr>
          <a:xfrm>
            <a:off x="10486811" y="2655130"/>
            <a:ext cx="806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>
                <a:solidFill>
                  <a:srgbClr val="000000"/>
                </a:solidFill>
              </a:rPr>
              <a:t>&gt;</a:t>
            </a:r>
            <a:r>
              <a:rPr lang="en-US" sz="1000" dirty="0">
                <a:solidFill>
                  <a:srgbClr val="000000"/>
                </a:solidFill>
              </a:rPr>
              <a:t>36 months</a:t>
            </a:r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C05C4FE3-4085-4425-A890-E32842F5B8D4}"/>
              </a:ext>
            </a:extLst>
          </p:cNvPr>
          <p:cNvSpPr txBox="1"/>
          <p:nvPr/>
        </p:nvSpPr>
        <p:spPr>
          <a:xfrm>
            <a:off x="505552" y="3934124"/>
            <a:ext cx="3358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Many limitations :</a:t>
            </a:r>
          </a:p>
          <a:p>
            <a:r>
              <a:rPr lang="en-US" sz="1400" dirty="0"/>
              <a:t>- combination of data from multiple cohorts (n = 17) with heterogeneous data collection, absence of monitoring or quality control</a:t>
            </a:r>
          </a:p>
          <a:p>
            <a:r>
              <a:rPr lang="en-US" sz="1400" dirty="0"/>
              <a:t>- Selection bias, immortal time bias (time zero not defined)</a:t>
            </a:r>
          </a:p>
          <a:p>
            <a:r>
              <a:rPr lang="en-US" sz="1400" dirty="0"/>
              <a:t>- INSTI users could be ART-naive or experienced, virologically controlled or not : potential confounders might vary in these 3 situations, yet only a single analysis performed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CD7E167D-19BF-F330-6BC8-4EB396B98CA0}"/>
              </a:ext>
            </a:extLst>
          </p:cNvPr>
          <p:cNvSpPr txBox="1"/>
          <p:nvPr/>
        </p:nvSpPr>
        <p:spPr>
          <a:xfrm>
            <a:off x="518842" y="1916832"/>
            <a:ext cx="2981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29 340 PWH (74% male, 44 years), not exposed to INSTI before Jan 1, 2012.</a:t>
            </a:r>
          </a:p>
          <a:p>
            <a:r>
              <a:rPr lang="en-US" sz="1400" dirty="0"/>
              <a:t>Follow-up for major CVD events until Dec 31, 2019.</a:t>
            </a:r>
            <a:br>
              <a:rPr lang="en-US" sz="1400" dirty="0"/>
            </a:br>
            <a:r>
              <a:rPr lang="en-US" sz="1400" dirty="0"/>
              <a:t>During median follow-up of 6.2 years</a:t>
            </a:r>
          </a:p>
          <a:p>
            <a:r>
              <a:rPr lang="en-US" sz="1400" dirty="0"/>
              <a:t>	-  47.7% exposed to INSTI</a:t>
            </a:r>
          </a:p>
          <a:p>
            <a:r>
              <a:rPr lang="en-US" sz="1400" dirty="0"/>
              <a:t>	- 2.5% had a CVD event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7114906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New drugs - June 202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8193</Words>
  <Application>Microsoft Office PowerPoint</Application>
  <PresentationFormat>Grand écran</PresentationFormat>
  <Paragraphs>1969</Paragraphs>
  <Slides>51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Arial</vt:lpstr>
      <vt:lpstr>Calibri</vt:lpstr>
      <vt:lpstr>Helvetica</vt:lpstr>
      <vt:lpstr>Open Sans</vt:lpstr>
      <vt:lpstr>Wingdings</vt:lpstr>
      <vt:lpstr>ARV-trials - New drugs - June 2020</vt:lpstr>
      <vt:lpstr>Prism 9</vt:lpstr>
      <vt:lpstr>Cardiometabolic health in HIV</vt:lpstr>
      <vt:lpstr>Cardiovascular and metabolic disease in HIV</vt:lpstr>
      <vt:lpstr>HIV infection</vt:lpstr>
      <vt:lpstr>Pooled risk ratio for risk of cardiovascular disease in people living with HIV in comparison with those without (meta-analysis)</vt:lpstr>
      <vt:lpstr>HIV infection is an independent CV risk factor</vt:lpstr>
      <vt:lpstr>Subclinical coronary artery disease in HIV</vt:lpstr>
      <vt:lpstr>  Coronary Artery Disease in Persons With HIV Without Detectable Viral Replication  </vt:lpstr>
      <vt:lpstr>Do INSTI increase the risk of CVD ?</vt:lpstr>
      <vt:lpstr>Présentation PowerPoint</vt:lpstr>
      <vt:lpstr>RESPOND: selection bias</vt:lpstr>
      <vt:lpstr>RESPOND : selection bias + measure bias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Studies 1489 &amp; 1490: B/F/TAF at 5 years (Pooled Analysis)</vt:lpstr>
      <vt:lpstr>Impact of INSTI- and TAF-Related BMI Changes on Risk of Dyslipidemia</vt:lpstr>
      <vt:lpstr>Présentation PowerPoint</vt:lpstr>
      <vt:lpstr>Treatment Goals for LDL-c to Reduce Cardiovascular Risk Depending on CV Risk Estimation</vt:lpstr>
      <vt:lpstr>REPRIEVE: pitavastatin in people living  with HIV (1)</vt:lpstr>
      <vt:lpstr>REPRIEVE: pitavastatin in people living  with HIV (2)</vt:lpstr>
      <vt:lpstr>REPRIEVE: pitavastatin in people living  with HIV (3)</vt:lpstr>
      <vt:lpstr>REPRIEVE: pitavastatin in people living  with HIV (4)</vt:lpstr>
      <vt:lpstr>REPRIEVE: pitavastatin in people living  with HIV (5)</vt:lpstr>
      <vt:lpstr>REPRIEVE: NNT and implementation of results</vt:lpstr>
      <vt:lpstr>ASCVD Risk Score May Underestimate CVD Risk to a Greater Extent in Women with HIV</vt:lpstr>
      <vt:lpstr>HIV and low ASCVD risk: benefit from statin ?</vt:lpstr>
      <vt:lpstr>Which statin ?</vt:lpstr>
      <vt:lpstr>Présentation PowerPoint</vt:lpstr>
      <vt:lpstr>BEIJERINCK study: W52 results</vt:lpstr>
      <vt:lpstr>What about the Risk of hypertension with INSTI and TAF in Naïves?</vt:lpstr>
      <vt:lpstr>Risk of hypertension with DTG and TAF in Naïves</vt:lpstr>
      <vt:lpstr>DTG: increased risk of hypertension ? </vt:lpstr>
      <vt:lpstr>Impact of INSTI- and TAF-Related BMI Changes on Risk of Hypertension</vt:lpstr>
      <vt:lpstr>A dynamic view of body weight change appears more predictive in BP change than a static view expressed by BMI </vt:lpstr>
      <vt:lpstr>Differentiating normal weight gain, return to health and ART-effect</vt:lpstr>
      <vt:lpstr>ADVANCE: Weight change from baseline First-line TAF-LD, TLD, TLE, South Africa (1,053 HIV ART-Naïve)</vt:lpstr>
      <vt:lpstr>How much of weight gain was a return to health (Societal Norm)?</vt:lpstr>
      <vt:lpstr>Salsa –switching to DTG 3TC Is TDF suppressing weight Gain?</vt:lpstr>
      <vt:lpstr>What about other newer drugs vs INSTIs?  DOR/ISL vs BIC/FTC/TAF in Naïves</vt:lpstr>
      <vt:lpstr>Présentation PowerPoint</vt:lpstr>
      <vt:lpstr>INSTI and/or TAF switch is associated with weight gain</vt:lpstr>
      <vt:lpstr>INSTI switch is associated with lower IR</vt:lpstr>
      <vt:lpstr>INSTI and risk of diabetes</vt:lpstr>
      <vt:lpstr>Impact of GLP-1 receptor agonists on body weight in patients with type 2 diabetes and HIV </vt:lpstr>
      <vt:lpstr>Effects of Semaglutide on Adipose Tissue in  HIV-Associated Lipohypertrophy</vt:lpstr>
      <vt:lpstr>Effects of Semaglutide on Adipose Tissue in  HIV-Associated Lipohypertrophy</vt:lpstr>
      <vt:lpstr>Lifestyle?</vt:lpstr>
      <vt:lpstr>INSTIs and Metabolic changes and CVD</vt:lpstr>
      <vt:lpstr>COMING UP : CROI 2024 WEBINAR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New drugs June 2020</dc:title>
  <dc:creator>Pedro Cahn, Anton Pozniak, François Raffi</dc:creator>
  <cp:lastModifiedBy>Ludovic Brunet</cp:lastModifiedBy>
  <cp:revision>881</cp:revision>
  <dcterms:created xsi:type="dcterms:W3CDTF">2018-10-26T15:18:15Z</dcterms:created>
  <dcterms:modified xsi:type="dcterms:W3CDTF">2023-11-23T12:38:58Z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